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34" r:id="rId7"/>
    <p:sldMasterId id="2147483746" r:id="rId8"/>
    <p:sldMasterId id="2147483758" r:id="rId9"/>
    <p:sldMasterId id="2147483770" r:id="rId10"/>
    <p:sldMasterId id="2147483782" r:id="rId11"/>
    <p:sldMasterId id="2147483794" r:id="rId12"/>
    <p:sldMasterId id="2147483806" r:id="rId13"/>
    <p:sldMasterId id="2147483818" r:id="rId14"/>
    <p:sldMasterId id="2147483830" r:id="rId15"/>
    <p:sldMasterId id="2147483842" r:id="rId16"/>
    <p:sldMasterId id="2147483854" r:id="rId17"/>
    <p:sldMasterId id="2147483866" r:id="rId18"/>
    <p:sldMasterId id="2147483878" r:id="rId19"/>
    <p:sldMasterId id="2147483891" r:id="rId20"/>
  </p:sldMasterIdLst>
  <p:notesMasterIdLst>
    <p:notesMasterId r:id="rId114"/>
  </p:notesMasterIdLst>
  <p:sldIdLst>
    <p:sldId id="258" r:id="rId21"/>
    <p:sldId id="330" r:id="rId22"/>
    <p:sldId id="324" r:id="rId23"/>
    <p:sldId id="287" r:id="rId24"/>
    <p:sldId id="419" r:id="rId25"/>
    <p:sldId id="299" r:id="rId26"/>
    <p:sldId id="377" r:id="rId27"/>
    <p:sldId id="280" r:id="rId28"/>
    <p:sldId id="412" r:id="rId29"/>
    <p:sldId id="335" r:id="rId30"/>
    <p:sldId id="278" r:id="rId31"/>
    <p:sldId id="413" r:id="rId32"/>
    <p:sldId id="346" r:id="rId33"/>
    <p:sldId id="351" r:id="rId34"/>
    <p:sldId id="284" r:id="rId35"/>
    <p:sldId id="414" r:id="rId36"/>
    <p:sldId id="285" r:id="rId37"/>
    <p:sldId id="415" r:id="rId38"/>
    <p:sldId id="347" r:id="rId39"/>
    <p:sldId id="289" r:id="rId40"/>
    <p:sldId id="416" r:id="rId41"/>
    <p:sldId id="290" r:id="rId42"/>
    <p:sldId id="417" r:id="rId43"/>
    <p:sldId id="348" r:id="rId44"/>
    <p:sldId id="349" r:id="rId45"/>
    <p:sldId id="269" r:id="rId46"/>
    <p:sldId id="418" r:id="rId47"/>
    <p:sldId id="283" r:id="rId48"/>
    <p:sldId id="420" r:id="rId49"/>
    <p:sldId id="331" r:id="rId50"/>
    <p:sldId id="332" r:id="rId51"/>
    <p:sldId id="333" r:id="rId52"/>
    <p:sldId id="298" r:id="rId53"/>
    <p:sldId id="328" r:id="rId54"/>
    <p:sldId id="338" r:id="rId55"/>
    <p:sldId id="352" r:id="rId56"/>
    <p:sldId id="305" r:id="rId57"/>
    <p:sldId id="353" r:id="rId58"/>
    <p:sldId id="354" r:id="rId59"/>
    <p:sldId id="421" r:id="rId60"/>
    <p:sldId id="292" r:id="rId61"/>
    <p:sldId id="371" r:id="rId62"/>
    <p:sldId id="422" r:id="rId63"/>
    <p:sldId id="423" r:id="rId64"/>
    <p:sldId id="294" r:id="rId65"/>
    <p:sldId id="300" r:id="rId66"/>
    <p:sldId id="407" r:id="rId67"/>
    <p:sldId id="408" r:id="rId68"/>
    <p:sldId id="355" r:id="rId69"/>
    <p:sldId id="301" r:id="rId70"/>
    <p:sldId id="409" r:id="rId71"/>
    <p:sldId id="362" r:id="rId72"/>
    <p:sldId id="302" r:id="rId73"/>
    <p:sldId id="366" r:id="rId74"/>
    <p:sldId id="367" r:id="rId75"/>
    <p:sldId id="297" r:id="rId76"/>
    <p:sldId id="424" r:id="rId77"/>
    <p:sldId id="361" r:id="rId78"/>
    <p:sldId id="296" r:id="rId79"/>
    <p:sldId id="425" r:id="rId80"/>
    <p:sldId id="313" r:id="rId81"/>
    <p:sldId id="356" r:id="rId82"/>
    <p:sldId id="291" r:id="rId83"/>
    <p:sldId id="426" r:id="rId84"/>
    <p:sldId id="357" r:id="rId85"/>
    <p:sldId id="427" r:id="rId86"/>
    <p:sldId id="295" r:id="rId87"/>
    <p:sldId id="363" r:id="rId88"/>
    <p:sldId id="364" r:id="rId89"/>
    <p:sldId id="365" r:id="rId90"/>
    <p:sldId id="303" r:id="rId91"/>
    <p:sldId id="262" r:id="rId92"/>
    <p:sldId id="431" r:id="rId93"/>
    <p:sldId id="429" r:id="rId94"/>
    <p:sldId id="430" r:id="rId95"/>
    <p:sldId id="432" r:id="rId96"/>
    <p:sldId id="375" r:id="rId97"/>
    <p:sldId id="368" r:id="rId98"/>
    <p:sldId id="369" r:id="rId99"/>
    <p:sldId id="259" r:id="rId100"/>
    <p:sldId id="428" r:id="rId101"/>
    <p:sldId id="373" r:id="rId102"/>
    <p:sldId id="374" r:id="rId103"/>
    <p:sldId id="270" r:id="rId104"/>
    <p:sldId id="311" r:id="rId105"/>
    <p:sldId id="275" r:id="rId106"/>
    <p:sldId id="312" r:id="rId107"/>
    <p:sldId id="308" r:id="rId108"/>
    <p:sldId id="410" r:id="rId109"/>
    <p:sldId id="370" r:id="rId110"/>
    <p:sldId id="411" r:id="rId111"/>
    <p:sldId id="326" r:id="rId112"/>
    <p:sldId id="327" r:id="rId113"/>
  </p:sldIdLst>
  <p:sldSz cx="9144000" cy="6858000" type="screen4x3"/>
  <p:notesSz cx="6761163" cy="9942513"/>
  <p:custShowLst>
    <p:custShow name="Произвольный показ 1" id="0">
      <p:sldLst>
        <p:sld r:id="rId21"/>
        <p:sld r:id="rId100"/>
      </p:sldLst>
    </p:custShow>
  </p:custShow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66"/>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theme" Target="theme/theme1.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102" Type="http://schemas.openxmlformats.org/officeDocument/2006/relationships/slide" Target="slides/slide82.xml"/><Relationship Id="rId110" Type="http://schemas.openxmlformats.org/officeDocument/2006/relationships/slide" Target="slides/slide90.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CC82C771-E1FB-4D33-BEAC-C121AD4BCAF0}" type="datetimeFigureOut">
              <a:rPr lang="ru-RU" smtClean="0"/>
              <a:pPr/>
              <a:t>08.09.2021</a:t>
            </a:fld>
            <a:endParaRPr lang="ru-RU"/>
          </a:p>
        </p:txBody>
      </p:sp>
      <p:sp>
        <p:nvSpPr>
          <p:cNvPr id="4" name="Образ слайда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6C49F52F-F8CD-4D46-9D18-BCE71C2BF5B8}" type="slidenum">
              <a:rPr lang="ru-RU" smtClean="0"/>
              <a:pPr/>
              <a:t>‹#›</a:t>
            </a:fld>
            <a:endParaRPr lang="ru-RU"/>
          </a:p>
        </p:txBody>
      </p:sp>
    </p:spTree>
    <p:extLst>
      <p:ext uri="{BB962C8B-B14F-4D97-AF65-F5344CB8AC3E}">
        <p14:creationId xmlns:p14="http://schemas.microsoft.com/office/powerpoint/2010/main" val="276158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C49F52F-F8CD-4D46-9D18-BCE71C2BF5B8}" type="slidenum">
              <a:rPr lang="ru-RU" smtClean="0"/>
              <a:pPr/>
              <a:t>61</a:t>
            </a:fld>
            <a:endParaRPr lang="ru-RU"/>
          </a:p>
        </p:txBody>
      </p:sp>
    </p:spTree>
    <p:extLst>
      <p:ext uri="{BB962C8B-B14F-4D97-AF65-F5344CB8AC3E}">
        <p14:creationId xmlns:p14="http://schemas.microsoft.com/office/powerpoint/2010/main" val="298752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453A198-DBEC-434A-8B5B-16777286A6BE}" type="slidenum">
              <a:rPr lang="ru-RU"/>
              <a:pPr>
                <a:defRPr/>
              </a:pPr>
              <a:t>‹#›</a:t>
            </a:fld>
            <a:endParaRPr lang="ru-RU"/>
          </a:p>
        </p:txBody>
      </p:sp>
    </p:spTree>
    <p:extLst>
      <p:ext uri="{BB962C8B-B14F-4D97-AF65-F5344CB8AC3E}">
        <p14:creationId xmlns:p14="http://schemas.microsoft.com/office/powerpoint/2010/main" val="3408073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9C5A5CA2-DEA1-4402-A672-E835804C2A15}" type="slidenum">
              <a:rPr lang="ru-RU"/>
              <a:pPr>
                <a:defRPr/>
              </a:pPr>
              <a:t>‹#›</a:t>
            </a:fld>
            <a:endParaRPr lang="ru-RU"/>
          </a:p>
        </p:txBody>
      </p:sp>
    </p:spTree>
    <p:extLst>
      <p:ext uri="{BB962C8B-B14F-4D97-AF65-F5344CB8AC3E}">
        <p14:creationId xmlns:p14="http://schemas.microsoft.com/office/powerpoint/2010/main" val="204708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1B825DF-53A2-4370-A504-1B6E447D4F22}" type="slidenum">
              <a:rPr lang="ru-RU"/>
              <a:pPr>
                <a:defRPr/>
              </a:pPr>
              <a:t>‹#›</a:t>
            </a:fld>
            <a:endParaRPr lang="ru-RU"/>
          </a:p>
        </p:txBody>
      </p:sp>
    </p:spTree>
    <p:extLst>
      <p:ext uri="{BB962C8B-B14F-4D97-AF65-F5344CB8AC3E}">
        <p14:creationId xmlns:p14="http://schemas.microsoft.com/office/powerpoint/2010/main" val="9725585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105CEFA-5E4A-469E-829E-C5A1EF7B1E10}" type="slidenum">
              <a:rPr lang="ru-RU"/>
              <a:pPr>
                <a:defRPr/>
              </a:pPr>
              <a:t>‹#›</a:t>
            </a:fld>
            <a:endParaRPr lang="ru-RU"/>
          </a:p>
        </p:txBody>
      </p:sp>
    </p:spTree>
    <p:extLst>
      <p:ext uri="{BB962C8B-B14F-4D97-AF65-F5344CB8AC3E}">
        <p14:creationId xmlns:p14="http://schemas.microsoft.com/office/powerpoint/2010/main" val="271060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7C130E5-B911-487A-B167-3F82D9983942}" type="slidenum">
              <a:rPr lang="ru-RU"/>
              <a:pPr>
                <a:defRPr/>
              </a:pPr>
              <a:t>‹#›</a:t>
            </a:fld>
            <a:endParaRPr lang="ru-RU"/>
          </a:p>
        </p:txBody>
      </p:sp>
    </p:spTree>
    <p:extLst>
      <p:ext uri="{BB962C8B-B14F-4D97-AF65-F5344CB8AC3E}">
        <p14:creationId xmlns:p14="http://schemas.microsoft.com/office/powerpoint/2010/main" val="33590774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CE1B180-5337-4F5C-8DBD-C7175328DED3}" type="slidenum">
              <a:rPr lang="ru-RU"/>
              <a:pPr>
                <a:defRPr/>
              </a:pPr>
              <a:t>‹#›</a:t>
            </a:fld>
            <a:endParaRPr lang="ru-RU"/>
          </a:p>
        </p:txBody>
      </p:sp>
    </p:spTree>
    <p:extLst>
      <p:ext uri="{BB962C8B-B14F-4D97-AF65-F5344CB8AC3E}">
        <p14:creationId xmlns:p14="http://schemas.microsoft.com/office/powerpoint/2010/main" val="566525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3C3043F-DEAD-4309-836A-D64DA83F76F8}" type="slidenum">
              <a:rPr lang="ru-RU"/>
              <a:pPr>
                <a:defRPr/>
              </a:pPr>
              <a:t>‹#›</a:t>
            </a:fld>
            <a:endParaRPr lang="ru-RU"/>
          </a:p>
        </p:txBody>
      </p:sp>
    </p:spTree>
    <p:extLst>
      <p:ext uri="{BB962C8B-B14F-4D97-AF65-F5344CB8AC3E}">
        <p14:creationId xmlns:p14="http://schemas.microsoft.com/office/powerpoint/2010/main" val="31180487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4A870B6-1786-4079-8E96-DE51537DAF77}" type="slidenum">
              <a:rPr lang="ru-RU"/>
              <a:pPr>
                <a:defRPr/>
              </a:pPr>
              <a:t>‹#›</a:t>
            </a:fld>
            <a:endParaRPr lang="ru-RU"/>
          </a:p>
        </p:txBody>
      </p:sp>
    </p:spTree>
    <p:extLst>
      <p:ext uri="{BB962C8B-B14F-4D97-AF65-F5344CB8AC3E}">
        <p14:creationId xmlns:p14="http://schemas.microsoft.com/office/powerpoint/2010/main" val="35098004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F3A1851-4991-40AD-8430-C7DB2C187689}" type="slidenum">
              <a:rPr lang="ru-RU"/>
              <a:pPr>
                <a:defRPr/>
              </a:pPr>
              <a:t>‹#›</a:t>
            </a:fld>
            <a:endParaRPr lang="ru-RU"/>
          </a:p>
        </p:txBody>
      </p:sp>
    </p:spTree>
    <p:extLst>
      <p:ext uri="{BB962C8B-B14F-4D97-AF65-F5344CB8AC3E}">
        <p14:creationId xmlns:p14="http://schemas.microsoft.com/office/powerpoint/2010/main" val="25448465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4C6C31B-48DC-4FE0-8CE2-F1034CDCD767}" type="slidenum">
              <a:rPr lang="ru-RU"/>
              <a:pPr>
                <a:defRPr/>
              </a:pPr>
              <a:t>‹#›</a:t>
            </a:fld>
            <a:endParaRPr lang="ru-RU"/>
          </a:p>
        </p:txBody>
      </p:sp>
    </p:spTree>
    <p:extLst>
      <p:ext uri="{BB962C8B-B14F-4D97-AF65-F5344CB8AC3E}">
        <p14:creationId xmlns:p14="http://schemas.microsoft.com/office/powerpoint/2010/main" val="135983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2E3F0112-0564-4450-B8F0-963C88BF706C}" type="slidenum">
              <a:rPr lang="ru-RU"/>
              <a:pPr>
                <a:defRPr/>
              </a:pPr>
              <a:t>‹#›</a:t>
            </a:fld>
            <a:endParaRPr lang="ru-RU"/>
          </a:p>
        </p:txBody>
      </p:sp>
    </p:spTree>
    <p:extLst>
      <p:ext uri="{BB962C8B-B14F-4D97-AF65-F5344CB8AC3E}">
        <p14:creationId xmlns:p14="http://schemas.microsoft.com/office/powerpoint/2010/main" val="3575520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339124A-9DDD-4215-B873-F907ECEE1827}" type="slidenum">
              <a:rPr lang="ru-RU"/>
              <a:pPr>
                <a:defRPr/>
              </a:pPr>
              <a:t>‹#›</a:t>
            </a:fld>
            <a:endParaRPr lang="ru-RU"/>
          </a:p>
        </p:txBody>
      </p:sp>
    </p:spTree>
    <p:extLst>
      <p:ext uri="{BB962C8B-B14F-4D97-AF65-F5344CB8AC3E}">
        <p14:creationId xmlns:p14="http://schemas.microsoft.com/office/powerpoint/2010/main" val="1816001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02AA783D-43BF-4BDD-9512-5E0523230004}" type="slidenum">
              <a:rPr lang="ru-RU"/>
              <a:pPr>
                <a:defRPr/>
              </a:pPr>
              <a:t>‹#›</a:t>
            </a:fld>
            <a:endParaRPr lang="ru-RU"/>
          </a:p>
        </p:txBody>
      </p:sp>
    </p:spTree>
    <p:extLst>
      <p:ext uri="{BB962C8B-B14F-4D97-AF65-F5344CB8AC3E}">
        <p14:creationId xmlns:p14="http://schemas.microsoft.com/office/powerpoint/2010/main" val="37975050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D60FD0B-C353-4AE7-B3A4-D081038C5BD8}" type="slidenum">
              <a:rPr lang="ru-RU"/>
              <a:pPr>
                <a:defRPr/>
              </a:pPr>
              <a:t>‹#›</a:t>
            </a:fld>
            <a:endParaRPr lang="ru-RU"/>
          </a:p>
        </p:txBody>
      </p:sp>
    </p:spTree>
    <p:extLst>
      <p:ext uri="{BB962C8B-B14F-4D97-AF65-F5344CB8AC3E}">
        <p14:creationId xmlns:p14="http://schemas.microsoft.com/office/powerpoint/2010/main" val="34088267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4BB00EB-92AE-4F6C-8D78-FB17FE8513BD}" type="slidenum">
              <a:rPr lang="ru-RU"/>
              <a:pPr>
                <a:defRPr/>
              </a:pPr>
              <a:t>‹#›</a:t>
            </a:fld>
            <a:endParaRPr lang="ru-RU"/>
          </a:p>
        </p:txBody>
      </p:sp>
    </p:spTree>
    <p:extLst>
      <p:ext uri="{BB962C8B-B14F-4D97-AF65-F5344CB8AC3E}">
        <p14:creationId xmlns:p14="http://schemas.microsoft.com/office/powerpoint/2010/main" val="1709335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6E0568E-75BE-4290-8E80-AA27D35CBAAC}" type="slidenum">
              <a:rPr lang="ru-RU"/>
              <a:pPr>
                <a:defRPr/>
              </a:pPr>
              <a:t>‹#›</a:t>
            </a:fld>
            <a:endParaRPr lang="ru-RU"/>
          </a:p>
        </p:txBody>
      </p:sp>
    </p:spTree>
    <p:extLst>
      <p:ext uri="{BB962C8B-B14F-4D97-AF65-F5344CB8AC3E}">
        <p14:creationId xmlns:p14="http://schemas.microsoft.com/office/powerpoint/2010/main" val="517465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9B68675-B560-4EF0-B04F-288750233AF9}" type="slidenum">
              <a:rPr lang="ru-RU"/>
              <a:pPr>
                <a:defRPr/>
              </a:pPr>
              <a:t>‹#›</a:t>
            </a:fld>
            <a:endParaRPr lang="ru-RU"/>
          </a:p>
        </p:txBody>
      </p:sp>
    </p:spTree>
    <p:extLst>
      <p:ext uri="{BB962C8B-B14F-4D97-AF65-F5344CB8AC3E}">
        <p14:creationId xmlns:p14="http://schemas.microsoft.com/office/powerpoint/2010/main" val="315386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538773A-C675-4C63-AE64-3B12B9A23501}" type="slidenum">
              <a:rPr lang="ru-RU"/>
              <a:pPr>
                <a:defRPr/>
              </a:pPr>
              <a:t>‹#›</a:t>
            </a:fld>
            <a:endParaRPr lang="ru-RU"/>
          </a:p>
        </p:txBody>
      </p:sp>
    </p:spTree>
    <p:extLst>
      <p:ext uri="{BB962C8B-B14F-4D97-AF65-F5344CB8AC3E}">
        <p14:creationId xmlns:p14="http://schemas.microsoft.com/office/powerpoint/2010/main" val="2280482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0D1ECB5-C728-4652-9163-3D8168FF2F2D}" type="slidenum">
              <a:rPr lang="ru-RU"/>
              <a:pPr>
                <a:defRPr/>
              </a:pPr>
              <a:t>‹#›</a:t>
            </a:fld>
            <a:endParaRPr lang="ru-RU"/>
          </a:p>
        </p:txBody>
      </p:sp>
    </p:spTree>
    <p:extLst>
      <p:ext uri="{BB962C8B-B14F-4D97-AF65-F5344CB8AC3E}">
        <p14:creationId xmlns:p14="http://schemas.microsoft.com/office/powerpoint/2010/main" val="3746121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910CC24-6965-4BF8-9000-9E3A9D08E66A}" type="slidenum">
              <a:rPr lang="ru-RU"/>
              <a:pPr>
                <a:defRPr/>
              </a:pPr>
              <a:t>‹#›</a:t>
            </a:fld>
            <a:endParaRPr lang="ru-RU"/>
          </a:p>
        </p:txBody>
      </p:sp>
    </p:spTree>
    <p:extLst>
      <p:ext uri="{BB962C8B-B14F-4D97-AF65-F5344CB8AC3E}">
        <p14:creationId xmlns:p14="http://schemas.microsoft.com/office/powerpoint/2010/main" val="356881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3"/>
          <p:cNvSpPr>
            <a:spLocks noGrp="1"/>
          </p:cNvSpPr>
          <p:nvPr>
            <p:ph type="dt" sz="half" idx="10"/>
          </p:nvPr>
        </p:nvSpPr>
        <p:spPr/>
        <p:txBody>
          <a:bodyPr/>
          <a:lstStyle>
            <a:lvl1pPr>
              <a:defRPr/>
            </a:lvl1pPr>
          </a:lstStyle>
          <a:p>
            <a:fld id="{527233F0-C74B-4B93-A03A-92D1BE12B7E5}" type="datetimeFigureOut">
              <a:rPr lang="ru-RU" smtClean="0"/>
              <a:pPr/>
              <a:t>08.09.2021</a:t>
            </a:fld>
            <a:endParaRPr lang="ru-RU"/>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fld id="{9C697D0F-9A39-4947-8D3F-BAF150D4349D}" type="slidenum">
              <a:rPr lang="ru-RU" smtClean="0"/>
              <a:pPr/>
              <a:t>‹#›</a:t>
            </a:fld>
            <a:endParaRPr lang="ru-RU"/>
          </a:p>
        </p:txBody>
      </p:sp>
    </p:spTree>
    <p:extLst>
      <p:ext uri="{BB962C8B-B14F-4D97-AF65-F5344CB8AC3E}">
        <p14:creationId xmlns:p14="http://schemas.microsoft.com/office/powerpoint/2010/main" val="3702546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407D7B2-D753-4C75-9339-0C790C5F5704}" type="slidenum">
              <a:rPr lang="ru-RU"/>
              <a:pPr>
                <a:defRPr/>
              </a:pPr>
              <a:t>‹#›</a:t>
            </a:fld>
            <a:endParaRPr lang="ru-RU"/>
          </a:p>
        </p:txBody>
      </p:sp>
    </p:spTree>
    <p:extLst>
      <p:ext uri="{BB962C8B-B14F-4D97-AF65-F5344CB8AC3E}">
        <p14:creationId xmlns:p14="http://schemas.microsoft.com/office/powerpoint/2010/main" val="1915788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59A2BA9D-DBDF-4EEB-BF1E-85BAAAA90D57}" type="slidenum">
              <a:rPr lang="ru-RU"/>
              <a:pPr>
                <a:defRPr/>
              </a:pPr>
              <a:t>‹#›</a:t>
            </a:fld>
            <a:endParaRPr lang="ru-RU"/>
          </a:p>
        </p:txBody>
      </p:sp>
    </p:spTree>
    <p:extLst>
      <p:ext uri="{BB962C8B-B14F-4D97-AF65-F5344CB8AC3E}">
        <p14:creationId xmlns:p14="http://schemas.microsoft.com/office/powerpoint/2010/main" val="2909770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0FE73506-3003-4889-898E-A34E2A25D660}" type="slidenum">
              <a:rPr lang="ru-RU"/>
              <a:pPr>
                <a:defRPr/>
              </a:pPr>
              <a:t>‹#›</a:t>
            </a:fld>
            <a:endParaRPr lang="ru-RU"/>
          </a:p>
        </p:txBody>
      </p:sp>
    </p:spTree>
    <p:extLst>
      <p:ext uri="{BB962C8B-B14F-4D97-AF65-F5344CB8AC3E}">
        <p14:creationId xmlns:p14="http://schemas.microsoft.com/office/powerpoint/2010/main" val="3443019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71D301F0-E52D-4F8C-9F1D-AF4E3A4D23B1}" type="slidenum">
              <a:rPr lang="ru-RU"/>
              <a:pPr>
                <a:defRPr/>
              </a:pPr>
              <a:t>‹#›</a:t>
            </a:fld>
            <a:endParaRPr lang="ru-RU"/>
          </a:p>
        </p:txBody>
      </p:sp>
    </p:spTree>
    <p:extLst>
      <p:ext uri="{BB962C8B-B14F-4D97-AF65-F5344CB8AC3E}">
        <p14:creationId xmlns:p14="http://schemas.microsoft.com/office/powerpoint/2010/main" val="30643882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2342B24-2507-432D-87AA-1E6655CFBE01}" type="slidenum">
              <a:rPr lang="ru-RU"/>
              <a:pPr>
                <a:defRPr/>
              </a:pPr>
              <a:t>‹#›</a:t>
            </a:fld>
            <a:endParaRPr lang="ru-RU"/>
          </a:p>
        </p:txBody>
      </p:sp>
    </p:spTree>
    <p:extLst>
      <p:ext uri="{BB962C8B-B14F-4D97-AF65-F5344CB8AC3E}">
        <p14:creationId xmlns:p14="http://schemas.microsoft.com/office/powerpoint/2010/main" val="39416518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AD127D3-3ED5-472C-8558-49D6161B2612}" type="slidenum">
              <a:rPr lang="ru-RU"/>
              <a:pPr>
                <a:defRPr/>
              </a:pPr>
              <a:t>‹#›</a:t>
            </a:fld>
            <a:endParaRPr lang="ru-RU"/>
          </a:p>
        </p:txBody>
      </p:sp>
    </p:spTree>
    <p:extLst>
      <p:ext uri="{BB962C8B-B14F-4D97-AF65-F5344CB8AC3E}">
        <p14:creationId xmlns:p14="http://schemas.microsoft.com/office/powerpoint/2010/main" val="9054434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6B86027-B9CB-47CA-B46B-EB358EE9E177}" type="slidenum">
              <a:rPr lang="ru-RU"/>
              <a:pPr>
                <a:defRPr/>
              </a:pPr>
              <a:t>‹#›</a:t>
            </a:fld>
            <a:endParaRPr lang="ru-RU"/>
          </a:p>
        </p:txBody>
      </p:sp>
    </p:spTree>
    <p:extLst>
      <p:ext uri="{BB962C8B-B14F-4D97-AF65-F5344CB8AC3E}">
        <p14:creationId xmlns:p14="http://schemas.microsoft.com/office/powerpoint/2010/main" val="21964756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983DDD7-2C47-46AB-9EFC-47B24C85D374}" type="slidenum">
              <a:rPr lang="ru-RU"/>
              <a:pPr>
                <a:defRPr/>
              </a:pPr>
              <a:t>‹#›</a:t>
            </a:fld>
            <a:endParaRPr lang="ru-RU"/>
          </a:p>
        </p:txBody>
      </p:sp>
    </p:spTree>
    <p:extLst>
      <p:ext uri="{BB962C8B-B14F-4D97-AF65-F5344CB8AC3E}">
        <p14:creationId xmlns:p14="http://schemas.microsoft.com/office/powerpoint/2010/main" val="41546415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CFF98B3-C2FB-444B-AD58-AC23406CEAB4}" type="slidenum">
              <a:rPr lang="ru-RU"/>
              <a:pPr>
                <a:defRPr/>
              </a:pPr>
              <a:t>‹#›</a:t>
            </a:fld>
            <a:endParaRPr lang="ru-RU"/>
          </a:p>
        </p:txBody>
      </p:sp>
    </p:spTree>
    <p:extLst>
      <p:ext uri="{BB962C8B-B14F-4D97-AF65-F5344CB8AC3E}">
        <p14:creationId xmlns:p14="http://schemas.microsoft.com/office/powerpoint/2010/main" val="30529748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BE26F57-6D5E-45E4-91D1-924EC94455E3}" type="slidenum">
              <a:rPr lang="ru-RU"/>
              <a:pPr>
                <a:defRPr/>
              </a:pPr>
              <a:t>‹#›</a:t>
            </a:fld>
            <a:endParaRPr lang="ru-RU"/>
          </a:p>
        </p:txBody>
      </p:sp>
    </p:spTree>
    <p:extLst>
      <p:ext uri="{BB962C8B-B14F-4D97-AF65-F5344CB8AC3E}">
        <p14:creationId xmlns:p14="http://schemas.microsoft.com/office/powerpoint/2010/main" val="604464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Объект 2"/>
          <p:cNvSpPr>
            <a:spLocks noGrp="1"/>
          </p:cNvSpPr>
          <p:nvPr>
            <p:ph sz="half" idx="1"/>
          </p:nvPr>
        </p:nvSpPr>
        <p:spPr>
          <a:xfrm>
            <a:off x="457200" y="1905000"/>
            <a:ext cx="8229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4038600"/>
            <a:ext cx="8229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9F77FB35-2C92-484B-9EC4-A7683FF28D5D}" type="slidenum">
              <a:rPr lang="ru-RU" altLang="ru-RU"/>
              <a:pPr/>
              <a:t>‹#›</a:t>
            </a:fld>
            <a:endParaRPr lang="ru-RU" altLang="ru-RU"/>
          </a:p>
        </p:txBody>
      </p:sp>
    </p:spTree>
    <p:extLst>
      <p:ext uri="{BB962C8B-B14F-4D97-AF65-F5344CB8AC3E}">
        <p14:creationId xmlns:p14="http://schemas.microsoft.com/office/powerpoint/2010/main" val="14225368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1240954-BB7F-4AD2-BDE7-6EAF93DA87FB}" type="slidenum">
              <a:rPr lang="ru-RU"/>
              <a:pPr>
                <a:defRPr/>
              </a:pPr>
              <a:t>‹#›</a:t>
            </a:fld>
            <a:endParaRPr lang="ru-RU"/>
          </a:p>
        </p:txBody>
      </p:sp>
    </p:spTree>
    <p:extLst>
      <p:ext uri="{BB962C8B-B14F-4D97-AF65-F5344CB8AC3E}">
        <p14:creationId xmlns:p14="http://schemas.microsoft.com/office/powerpoint/2010/main" val="156043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71E42F06-062C-4579-936E-2F8947DF65F1}" type="slidenum">
              <a:rPr lang="ru-RU"/>
              <a:pPr>
                <a:defRPr/>
              </a:pPr>
              <a:t>‹#›</a:t>
            </a:fld>
            <a:endParaRPr lang="ru-RU"/>
          </a:p>
        </p:txBody>
      </p:sp>
    </p:spTree>
    <p:extLst>
      <p:ext uri="{BB962C8B-B14F-4D97-AF65-F5344CB8AC3E}">
        <p14:creationId xmlns:p14="http://schemas.microsoft.com/office/powerpoint/2010/main" val="40059283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BC7EE81B-3683-4929-A330-932F05458FB7}" type="slidenum">
              <a:rPr lang="ru-RU"/>
              <a:pPr>
                <a:defRPr/>
              </a:pPr>
              <a:t>‹#›</a:t>
            </a:fld>
            <a:endParaRPr lang="ru-RU"/>
          </a:p>
        </p:txBody>
      </p:sp>
    </p:spTree>
    <p:extLst>
      <p:ext uri="{BB962C8B-B14F-4D97-AF65-F5344CB8AC3E}">
        <p14:creationId xmlns:p14="http://schemas.microsoft.com/office/powerpoint/2010/main" val="42079894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26A5B6B4-BC6C-43D0-A033-802FD17A6893}" type="slidenum">
              <a:rPr lang="ru-RU"/>
              <a:pPr>
                <a:defRPr/>
              </a:pPr>
              <a:t>‹#›</a:t>
            </a:fld>
            <a:endParaRPr lang="ru-RU"/>
          </a:p>
        </p:txBody>
      </p:sp>
    </p:spTree>
    <p:extLst>
      <p:ext uri="{BB962C8B-B14F-4D97-AF65-F5344CB8AC3E}">
        <p14:creationId xmlns:p14="http://schemas.microsoft.com/office/powerpoint/2010/main" val="10072186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30E57C91-95EC-417B-8D14-56666A1283CC}" type="slidenum">
              <a:rPr lang="ru-RU"/>
              <a:pPr>
                <a:defRPr/>
              </a:pPr>
              <a:t>‹#›</a:t>
            </a:fld>
            <a:endParaRPr lang="ru-RU"/>
          </a:p>
        </p:txBody>
      </p:sp>
    </p:spTree>
    <p:extLst>
      <p:ext uri="{BB962C8B-B14F-4D97-AF65-F5344CB8AC3E}">
        <p14:creationId xmlns:p14="http://schemas.microsoft.com/office/powerpoint/2010/main" val="12825183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C8F98CCA-384F-4E8F-AEE8-E26F3F31DF16}" type="slidenum">
              <a:rPr lang="ru-RU"/>
              <a:pPr>
                <a:defRPr/>
              </a:pPr>
              <a:t>‹#›</a:t>
            </a:fld>
            <a:endParaRPr lang="ru-RU"/>
          </a:p>
        </p:txBody>
      </p:sp>
    </p:spTree>
    <p:extLst>
      <p:ext uri="{BB962C8B-B14F-4D97-AF65-F5344CB8AC3E}">
        <p14:creationId xmlns:p14="http://schemas.microsoft.com/office/powerpoint/2010/main" val="15668234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AD68E392-CE6C-4C51-9CC7-2F1FD452605B}" type="slidenum">
              <a:rPr lang="ru-RU"/>
              <a:pPr>
                <a:defRPr/>
              </a:pPr>
              <a:t>‹#›</a:t>
            </a:fld>
            <a:endParaRPr lang="ru-RU"/>
          </a:p>
        </p:txBody>
      </p:sp>
    </p:spTree>
    <p:extLst>
      <p:ext uri="{BB962C8B-B14F-4D97-AF65-F5344CB8AC3E}">
        <p14:creationId xmlns:p14="http://schemas.microsoft.com/office/powerpoint/2010/main" val="720411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F8E3D07-FBFA-47CB-BA30-166FB3A25F37}" type="slidenum">
              <a:rPr lang="ru-RU"/>
              <a:pPr>
                <a:defRPr/>
              </a:pPr>
              <a:t>‹#›</a:t>
            </a:fld>
            <a:endParaRPr lang="ru-RU"/>
          </a:p>
        </p:txBody>
      </p:sp>
    </p:spTree>
    <p:extLst>
      <p:ext uri="{BB962C8B-B14F-4D97-AF65-F5344CB8AC3E}">
        <p14:creationId xmlns:p14="http://schemas.microsoft.com/office/powerpoint/2010/main" val="13521064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805A169-B553-4A55-AF29-8DD81886A5F7}" type="slidenum">
              <a:rPr lang="ru-RU"/>
              <a:pPr>
                <a:defRPr/>
              </a:pPr>
              <a:t>‹#›</a:t>
            </a:fld>
            <a:endParaRPr lang="ru-RU"/>
          </a:p>
        </p:txBody>
      </p:sp>
    </p:spTree>
    <p:extLst>
      <p:ext uri="{BB962C8B-B14F-4D97-AF65-F5344CB8AC3E}">
        <p14:creationId xmlns:p14="http://schemas.microsoft.com/office/powerpoint/2010/main" val="3859622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15D17BC-648D-4576-8D28-8D0E0C33AD01}" type="slidenum">
              <a:rPr lang="ru-RU"/>
              <a:pPr>
                <a:defRPr/>
              </a:pPr>
              <a:t>‹#›</a:t>
            </a:fld>
            <a:endParaRPr lang="ru-RU"/>
          </a:p>
        </p:txBody>
      </p:sp>
    </p:spTree>
    <p:extLst>
      <p:ext uri="{BB962C8B-B14F-4D97-AF65-F5344CB8AC3E}">
        <p14:creationId xmlns:p14="http://schemas.microsoft.com/office/powerpoint/2010/main" val="217195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F03735CF-594B-43B9-B14C-EF7F85DAC934}" type="slidenum">
              <a:rPr lang="ru-RU" altLang="ru-RU"/>
              <a:pPr/>
              <a:t>‹#›</a:t>
            </a:fld>
            <a:endParaRPr lang="ru-RU" altLang="ru-RU"/>
          </a:p>
        </p:txBody>
      </p:sp>
    </p:spTree>
    <p:extLst>
      <p:ext uri="{BB962C8B-B14F-4D97-AF65-F5344CB8AC3E}">
        <p14:creationId xmlns:p14="http://schemas.microsoft.com/office/powerpoint/2010/main" val="14139779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E5D425E-7CD0-4721-AAEF-BD198F6B9B54}" type="slidenum">
              <a:rPr lang="ru-RU"/>
              <a:pPr>
                <a:defRPr/>
              </a:pPr>
              <a:t>‹#›</a:t>
            </a:fld>
            <a:endParaRPr lang="ru-RU"/>
          </a:p>
        </p:txBody>
      </p:sp>
    </p:spTree>
    <p:extLst>
      <p:ext uri="{BB962C8B-B14F-4D97-AF65-F5344CB8AC3E}">
        <p14:creationId xmlns:p14="http://schemas.microsoft.com/office/powerpoint/2010/main" val="40275865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6D9C687-CA5F-41B2-B8FC-5EBA9D10F282}" type="slidenum">
              <a:rPr lang="ru-RU"/>
              <a:pPr>
                <a:defRPr/>
              </a:pPr>
              <a:t>‹#›</a:t>
            </a:fld>
            <a:endParaRPr lang="ru-RU"/>
          </a:p>
        </p:txBody>
      </p:sp>
    </p:spTree>
    <p:extLst>
      <p:ext uri="{BB962C8B-B14F-4D97-AF65-F5344CB8AC3E}">
        <p14:creationId xmlns:p14="http://schemas.microsoft.com/office/powerpoint/2010/main" val="2374647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7C473A0-E0A2-49A3-8DD9-C4438994F40E}" type="slidenum">
              <a:rPr lang="ru-RU"/>
              <a:pPr>
                <a:defRPr/>
              </a:pPr>
              <a:t>‹#›</a:t>
            </a:fld>
            <a:endParaRPr lang="ru-RU"/>
          </a:p>
        </p:txBody>
      </p:sp>
    </p:spTree>
    <p:extLst>
      <p:ext uri="{BB962C8B-B14F-4D97-AF65-F5344CB8AC3E}">
        <p14:creationId xmlns:p14="http://schemas.microsoft.com/office/powerpoint/2010/main" val="7863921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BA358A5C-75BA-4523-9EB6-7E9C0AE67072}" type="slidenum">
              <a:rPr lang="ru-RU"/>
              <a:pPr>
                <a:defRPr/>
              </a:pPr>
              <a:t>‹#›</a:t>
            </a:fld>
            <a:endParaRPr lang="ru-RU"/>
          </a:p>
        </p:txBody>
      </p:sp>
    </p:spTree>
    <p:extLst>
      <p:ext uri="{BB962C8B-B14F-4D97-AF65-F5344CB8AC3E}">
        <p14:creationId xmlns:p14="http://schemas.microsoft.com/office/powerpoint/2010/main" val="7010117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EA154BD5-B6E4-4E38-97D3-F4EBB75595FE}" type="slidenum">
              <a:rPr lang="ru-RU"/>
              <a:pPr>
                <a:defRPr/>
              </a:pPr>
              <a:t>‹#›</a:t>
            </a:fld>
            <a:endParaRPr lang="ru-RU"/>
          </a:p>
        </p:txBody>
      </p:sp>
    </p:spTree>
    <p:extLst>
      <p:ext uri="{BB962C8B-B14F-4D97-AF65-F5344CB8AC3E}">
        <p14:creationId xmlns:p14="http://schemas.microsoft.com/office/powerpoint/2010/main" val="10149977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C830A686-5632-4619-ABA1-9C10E6EF662E}" type="slidenum">
              <a:rPr lang="ru-RU"/>
              <a:pPr>
                <a:defRPr/>
              </a:pPr>
              <a:t>‹#›</a:t>
            </a:fld>
            <a:endParaRPr lang="ru-RU"/>
          </a:p>
        </p:txBody>
      </p:sp>
    </p:spTree>
    <p:extLst>
      <p:ext uri="{BB962C8B-B14F-4D97-AF65-F5344CB8AC3E}">
        <p14:creationId xmlns:p14="http://schemas.microsoft.com/office/powerpoint/2010/main" val="12078198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B5C9029B-A76E-46A3-ACEF-B868B199AE33}" type="slidenum">
              <a:rPr lang="ru-RU"/>
              <a:pPr>
                <a:defRPr/>
              </a:pPr>
              <a:t>‹#›</a:t>
            </a:fld>
            <a:endParaRPr lang="ru-RU"/>
          </a:p>
        </p:txBody>
      </p:sp>
    </p:spTree>
    <p:extLst>
      <p:ext uri="{BB962C8B-B14F-4D97-AF65-F5344CB8AC3E}">
        <p14:creationId xmlns:p14="http://schemas.microsoft.com/office/powerpoint/2010/main" val="3027475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CB27B5C-58EA-44DC-B1D9-0C99AF7DB3D1}" type="slidenum">
              <a:rPr lang="ru-RU"/>
              <a:pPr>
                <a:defRPr/>
              </a:pPr>
              <a:t>‹#›</a:t>
            </a:fld>
            <a:endParaRPr lang="ru-RU"/>
          </a:p>
        </p:txBody>
      </p:sp>
    </p:spTree>
    <p:extLst>
      <p:ext uri="{BB962C8B-B14F-4D97-AF65-F5344CB8AC3E}">
        <p14:creationId xmlns:p14="http://schemas.microsoft.com/office/powerpoint/2010/main" val="2930180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AF74EE3-954A-4E66-8297-61A53036B67B}" type="slidenum">
              <a:rPr lang="ru-RU"/>
              <a:pPr>
                <a:defRPr/>
              </a:pPr>
              <a:t>‹#›</a:t>
            </a:fld>
            <a:endParaRPr lang="ru-RU"/>
          </a:p>
        </p:txBody>
      </p:sp>
    </p:spTree>
    <p:extLst>
      <p:ext uri="{BB962C8B-B14F-4D97-AF65-F5344CB8AC3E}">
        <p14:creationId xmlns:p14="http://schemas.microsoft.com/office/powerpoint/2010/main" val="17082170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F71A5B7-BE1C-47EE-92F5-BBAFBC6C4543}" type="slidenum">
              <a:rPr lang="ru-RU"/>
              <a:pPr>
                <a:defRPr/>
              </a:pPr>
              <a:t>‹#›</a:t>
            </a:fld>
            <a:endParaRPr lang="ru-RU"/>
          </a:p>
        </p:txBody>
      </p:sp>
    </p:spTree>
    <p:extLst>
      <p:ext uri="{BB962C8B-B14F-4D97-AF65-F5344CB8AC3E}">
        <p14:creationId xmlns:p14="http://schemas.microsoft.com/office/powerpoint/2010/main" val="385073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CE3C049-A893-45D9-A006-C65E7528458E}"/>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7D227EB7-690E-424A-9F8E-45EBD30B947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55AFBFD3-D4E8-4451-9E04-31125A776748}"/>
              </a:ext>
            </a:extLst>
          </p:cNvPr>
          <p:cNvSpPr>
            <a:spLocks noGrp="1" noChangeArrowheads="1"/>
          </p:cNvSpPr>
          <p:nvPr>
            <p:ph type="sldNum" sz="quarter" idx="12"/>
          </p:nvPr>
        </p:nvSpPr>
        <p:spPr>
          <a:ln/>
        </p:spPr>
        <p:txBody>
          <a:bodyPr/>
          <a:lstStyle>
            <a:lvl1pPr>
              <a:defRPr/>
            </a:lvl1pPr>
          </a:lstStyle>
          <a:p>
            <a:pPr>
              <a:defRPr/>
            </a:pPr>
            <a:fld id="{558EE3C7-3C55-41BE-BA32-46E66764BA10}" type="slidenum">
              <a:rPr lang="ru-RU" altLang="ru-RU"/>
              <a:pPr>
                <a:defRPr/>
              </a:pPr>
              <a:t>‹#›</a:t>
            </a:fld>
            <a:endParaRPr lang="ru-RU" altLang="ru-RU"/>
          </a:p>
        </p:txBody>
      </p:sp>
    </p:spTree>
    <p:extLst>
      <p:ext uri="{BB962C8B-B14F-4D97-AF65-F5344CB8AC3E}">
        <p14:creationId xmlns:p14="http://schemas.microsoft.com/office/powerpoint/2010/main" val="640321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F66BA79-F6E8-48DD-B20D-CF659885787F}" type="slidenum">
              <a:rPr lang="ru-RU"/>
              <a:pPr>
                <a:defRPr/>
              </a:pPr>
              <a:t>‹#›</a:t>
            </a:fld>
            <a:endParaRPr lang="ru-RU"/>
          </a:p>
        </p:txBody>
      </p:sp>
    </p:spTree>
    <p:extLst>
      <p:ext uri="{BB962C8B-B14F-4D97-AF65-F5344CB8AC3E}">
        <p14:creationId xmlns:p14="http://schemas.microsoft.com/office/powerpoint/2010/main" val="38066134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7832231-DF41-4D6E-AB6F-81BF48AF70C9}" type="slidenum">
              <a:rPr lang="ru-RU"/>
              <a:pPr>
                <a:defRPr/>
              </a:pPr>
              <a:t>‹#›</a:t>
            </a:fld>
            <a:endParaRPr lang="ru-RU"/>
          </a:p>
        </p:txBody>
      </p:sp>
    </p:spTree>
    <p:extLst>
      <p:ext uri="{BB962C8B-B14F-4D97-AF65-F5344CB8AC3E}">
        <p14:creationId xmlns:p14="http://schemas.microsoft.com/office/powerpoint/2010/main" val="20245695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AE95188-BE69-4433-9BE8-1C70729352D4}" type="slidenum">
              <a:rPr lang="ru-RU"/>
              <a:pPr>
                <a:defRPr/>
              </a:pPr>
              <a:t>‹#›</a:t>
            </a:fld>
            <a:endParaRPr lang="ru-RU"/>
          </a:p>
        </p:txBody>
      </p:sp>
    </p:spTree>
    <p:extLst>
      <p:ext uri="{BB962C8B-B14F-4D97-AF65-F5344CB8AC3E}">
        <p14:creationId xmlns:p14="http://schemas.microsoft.com/office/powerpoint/2010/main" val="37858389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CC9EB0A-7DB0-4066-AA38-D0BC1606B237}" type="slidenum">
              <a:rPr lang="ru-RU"/>
              <a:pPr>
                <a:defRPr/>
              </a:pPr>
              <a:t>‹#›</a:t>
            </a:fld>
            <a:endParaRPr lang="ru-RU"/>
          </a:p>
        </p:txBody>
      </p:sp>
    </p:spTree>
    <p:extLst>
      <p:ext uri="{BB962C8B-B14F-4D97-AF65-F5344CB8AC3E}">
        <p14:creationId xmlns:p14="http://schemas.microsoft.com/office/powerpoint/2010/main" val="3876274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D9B87BF9-B32E-402B-B0B3-59FB1A4BDB36}" type="slidenum">
              <a:rPr lang="ru-RU"/>
              <a:pPr>
                <a:defRPr/>
              </a:pPr>
              <a:t>‹#›</a:t>
            </a:fld>
            <a:endParaRPr lang="ru-RU"/>
          </a:p>
        </p:txBody>
      </p:sp>
    </p:spTree>
    <p:extLst>
      <p:ext uri="{BB962C8B-B14F-4D97-AF65-F5344CB8AC3E}">
        <p14:creationId xmlns:p14="http://schemas.microsoft.com/office/powerpoint/2010/main" val="505875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87C145C6-8B31-436A-A042-3BC1E0BC7973}" type="slidenum">
              <a:rPr lang="ru-RU"/>
              <a:pPr>
                <a:defRPr/>
              </a:pPr>
              <a:t>‹#›</a:t>
            </a:fld>
            <a:endParaRPr lang="ru-RU"/>
          </a:p>
        </p:txBody>
      </p:sp>
    </p:spTree>
    <p:extLst>
      <p:ext uri="{BB962C8B-B14F-4D97-AF65-F5344CB8AC3E}">
        <p14:creationId xmlns:p14="http://schemas.microsoft.com/office/powerpoint/2010/main" val="26725072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309E0606-3916-4914-BC8A-6293A0AFD56B}" type="slidenum">
              <a:rPr lang="ru-RU"/>
              <a:pPr>
                <a:defRPr/>
              </a:pPr>
              <a:t>‹#›</a:t>
            </a:fld>
            <a:endParaRPr lang="ru-RU"/>
          </a:p>
        </p:txBody>
      </p:sp>
    </p:spTree>
    <p:extLst>
      <p:ext uri="{BB962C8B-B14F-4D97-AF65-F5344CB8AC3E}">
        <p14:creationId xmlns:p14="http://schemas.microsoft.com/office/powerpoint/2010/main" val="38065331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94AAE35-7112-4609-8502-C9983B85DB4E}" type="slidenum">
              <a:rPr lang="ru-RU"/>
              <a:pPr>
                <a:defRPr/>
              </a:pPr>
              <a:t>‹#›</a:t>
            </a:fld>
            <a:endParaRPr lang="ru-RU"/>
          </a:p>
        </p:txBody>
      </p:sp>
    </p:spTree>
    <p:extLst>
      <p:ext uri="{BB962C8B-B14F-4D97-AF65-F5344CB8AC3E}">
        <p14:creationId xmlns:p14="http://schemas.microsoft.com/office/powerpoint/2010/main" val="4456993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FF3C32A-0A8F-45F9-8958-9D04E7FE759F}" type="slidenum">
              <a:rPr lang="ru-RU"/>
              <a:pPr>
                <a:defRPr/>
              </a:pPr>
              <a:t>‹#›</a:t>
            </a:fld>
            <a:endParaRPr lang="ru-RU"/>
          </a:p>
        </p:txBody>
      </p:sp>
    </p:spTree>
    <p:extLst>
      <p:ext uri="{BB962C8B-B14F-4D97-AF65-F5344CB8AC3E}">
        <p14:creationId xmlns:p14="http://schemas.microsoft.com/office/powerpoint/2010/main" val="1026449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03EC0CF-DCCF-4EBA-B62D-C53194A5B955}" type="slidenum">
              <a:rPr lang="ru-RU"/>
              <a:pPr>
                <a:defRPr/>
              </a:pPr>
              <a:t>‹#›</a:t>
            </a:fld>
            <a:endParaRPr lang="ru-RU"/>
          </a:p>
        </p:txBody>
      </p:sp>
    </p:spTree>
    <p:extLst>
      <p:ext uri="{BB962C8B-B14F-4D97-AF65-F5344CB8AC3E}">
        <p14:creationId xmlns:p14="http://schemas.microsoft.com/office/powerpoint/2010/main" val="2734119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a:extLst>
              <a:ext uri="{FF2B5EF4-FFF2-40B4-BE49-F238E27FC236}">
                <a16:creationId xmlns:a16="http://schemas.microsoft.com/office/drawing/2014/main" id="{104C1FE6-ED52-4D84-BCDA-5AE02D132568}"/>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18A18670-512B-4944-9659-EA55C29C51D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7206F568-604E-4776-90E0-E4C64217B3CE}"/>
              </a:ext>
            </a:extLst>
          </p:cNvPr>
          <p:cNvSpPr>
            <a:spLocks noGrp="1" noChangeArrowheads="1"/>
          </p:cNvSpPr>
          <p:nvPr>
            <p:ph type="sldNum" sz="quarter" idx="12"/>
          </p:nvPr>
        </p:nvSpPr>
        <p:spPr>
          <a:ln/>
        </p:spPr>
        <p:txBody>
          <a:bodyPr/>
          <a:lstStyle>
            <a:lvl1pPr>
              <a:defRPr/>
            </a:lvl1pPr>
          </a:lstStyle>
          <a:p>
            <a:pPr>
              <a:defRPr/>
            </a:pPr>
            <a:fld id="{F505DFD2-900B-4544-BE86-016FAA3F5C83}" type="slidenum">
              <a:rPr lang="ru-RU" altLang="ru-RU"/>
              <a:pPr>
                <a:defRPr/>
              </a:pPr>
              <a:t>‹#›</a:t>
            </a:fld>
            <a:endParaRPr lang="ru-RU" altLang="ru-RU"/>
          </a:p>
        </p:txBody>
      </p:sp>
    </p:spTree>
    <p:extLst>
      <p:ext uri="{BB962C8B-B14F-4D97-AF65-F5344CB8AC3E}">
        <p14:creationId xmlns:p14="http://schemas.microsoft.com/office/powerpoint/2010/main" val="21606706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FBA8E8E-0397-4C49-B49C-691E3B68A9E7}" type="slidenum">
              <a:rPr lang="ru-RU"/>
              <a:pPr>
                <a:defRPr/>
              </a:pPr>
              <a:t>‹#›</a:t>
            </a:fld>
            <a:endParaRPr lang="ru-RU"/>
          </a:p>
        </p:txBody>
      </p:sp>
    </p:spTree>
    <p:extLst>
      <p:ext uri="{BB962C8B-B14F-4D97-AF65-F5344CB8AC3E}">
        <p14:creationId xmlns:p14="http://schemas.microsoft.com/office/powerpoint/2010/main" val="17904134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14357E4-929B-439B-95D5-F6361E07B969}" type="slidenum">
              <a:rPr lang="ru-RU"/>
              <a:pPr>
                <a:defRPr/>
              </a:pPr>
              <a:t>‹#›</a:t>
            </a:fld>
            <a:endParaRPr lang="ru-RU"/>
          </a:p>
        </p:txBody>
      </p:sp>
    </p:spTree>
    <p:extLst>
      <p:ext uri="{BB962C8B-B14F-4D97-AF65-F5344CB8AC3E}">
        <p14:creationId xmlns:p14="http://schemas.microsoft.com/office/powerpoint/2010/main" val="16106088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7D84E90-E92A-411A-A13B-FE4BB17FE778}" type="slidenum">
              <a:rPr lang="ru-RU"/>
              <a:pPr>
                <a:defRPr/>
              </a:pPr>
              <a:t>‹#›</a:t>
            </a:fld>
            <a:endParaRPr lang="ru-RU"/>
          </a:p>
        </p:txBody>
      </p:sp>
    </p:spTree>
    <p:extLst>
      <p:ext uri="{BB962C8B-B14F-4D97-AF65-F5344CB8AC3E}">
        <p14:creationId xmlns:p14="http://schemas.microsoft.com/office/powerpoint/2010/main" val="21110760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1DF5F97-8709-4811-A0AC-5366ADE847B7}" type="slidenum">
              <a:rPr lang="ru-RU"/>
              <a:pPr>
                <a:defRPr/>
              </a:pPr>
              <a:t>‹#›</a:t>
            </a:fld>
            <a:endParaRPr lang="ru-RU"/>
          </a:p>
        </p:txBody>
      </p:sp>
    </p:spTree>
    <p:extLst>
      <p:ext uri="{BB962C8B-B14F-4D97-AF65-F5344CB8AC3E}">
        <p14:creationId xmlns:p14="http://schemas.microsoft.com/office/powerpoint/2010/main" val="34786713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C9628D1F-1AFC-4AC4-B72A-5F0CEAD72D7D}" type="slidenum">
              <a:rPr lang="ru-RU"/>
              <a:pPr>
                <a:defRPr/>
              </a:pPr>
              <a:t>‹#›</a:t>
            </a:fld>
            <a:endParaRPr lang="ru-RU"/>
          </a:p>
        </p:txBody>
      </p:sp>
    </p:spTree>
    <p:extLst>
      <p:ext uri="{BB962C8B-B14F-4D97-AF65-F5344CB8AC3E}">
        <p14:creationId xmlns:p14="http://schemas.microsoft.com/office/powerpoint/2010/main" val="2566369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EE478AEB-CC5B-4A7D-8D44-CBFF6C889E12}" type="slidenum">
              <a:rPr lang="ru-RU"/>
              <a:pPr>
                <a:defRPr/>
              </a:pPr>
              <a:t>‹#›</a:t>
            </a:fld>
            <a:endParaRPr lang="ru-RU"/>
          </a:p>
        </p:txBody>
      </p:sp>
    </p:spTree>
    <p:extLst>
      <p:ext uri="{BB962C8B-B14F-4D97-AF65-F5344CB8AC3E}">
        <p14:creationId xmlns:p14="http://schemas.microsoft.com/office/powerpoint/2010/main" val="30151480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B6AE08C7-3F1A-42EB-BC19-CF4D9816794D}" type="slidenum">
              <a:rPr lang="ru-RU"/>
              <a:pPr>
                <a:defRPr/>
              </a:pPr>
              <a:t>‹#›</a:t>
            </a:fld>
            <a:endParaRPr lang="ru-RU"/>
          </a:p>
        </p:txBody>
      </p:sp>
    </p:spTree>
    <p:extLst>
      <p:ext uri="{BB962C8B-B14F-4D97-AF65-F5344CB8AC3E}">
        <p14:creationId xmlns:p14="http://schemas.microsoft.com/office/powerpoint/2010/main" val="746430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26194183-E704-41CC-A6D6-8768D257B613}" type="slidenum">
              <a:rPr lang="ru-RU"/>
              <a:pPr>
                <a:defRPr/>
              </a:pPr>
              <a:t>‹#›</a:t>
            </a:fld>
            <a:endParaRPr lang="ru-RU"/>
          </a:p>
        </p:txBody>
      </p:sp>
    </p:spTree>
    <p:extLst>
      <p:ext uri="{BB962C8B-B14F-4D97-AF65-F5344CB8AC3E}">
        <p14:creationId xmlns:p14="http://schemas.microsoft.com/office/powerpoint/2010/main" val="5052842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6CD1FEF-2129-4532-A214-711AD1979C58}" type="slidenum">
              <a:rPr lang="ru-RU"/>
              <a:pPr>
                <a:defRPr/>
              </a:pPr>
              <a:t>‹#›</a:t>
            </a:fld>
            <a:endParaRPr lang="ru-RU"/>
          </a:p>
        </p:txBody>
      </p:sp>
    </p:spTree>
    <p:extLst>
      <p:ext uri="{BB962C8B-B14F-4D97-AF65-F5344CB8AC3E}">
        <p14:creationId xmlns:p14="http://schemas.microsoft.com/office/powerpoint/2010/main" val="24529258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3939D3B-B721-47E4-8577-BEFF0507F247}" type="slidenum">
              <a:rPr lang="ru-RU"/>
              <a:pPr>
                <a:defRPr/>
              </a:pPr>
              <a:t>‹#›</a:t>
            </a:fld>
            <a:endParaRPr lang="ru-RU"/>
          </a:p>
        </p:txBody>
      </p:sp>
    </p:spTree>
    <p:extLst>
      <p:ext uri="{BB962C8B-B14F-4D97-AF65-F5344CB8AC3E}">
        <p14:creationId xmlns:p14="http://schemas.microsoft.com/office/powerpoint/2010/main" val="1018906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163009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DA0B609-A5AF-4D59-AB88-FB8F86BD460C}" type="slidenum">
              <a:rPr lang="ru-RU"/>
              <a:pPr>
                <a:defRPr/>
              </a:pPr>
              <a:t>‹#›</a:t>
            </a:fld>
            <a:endParaRPr lang="ru-RU"/>
          </a:p>
        </p:txBody>
      </p:sp>
    </p:spTree>
    <p:extLst>
      <p:ext uri="{BB962C8B-B14F-4D97-AF65-F5344CB8AC3E}">
        <p14:creationId xmlns:p14="http://schemas.microsoft.com/office/powerpoint/2010/main" val="6925770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E1038A0-14A3-4C71-9303-03F82312F5EF}" type="slidenum">
              <a:rPr lang="ru-RU"/>
              <a:pPr>
                <a:defRPr/>
              </a:pPr>
              <a:t>‹#›</a:t>
            </a:fld>
            <a:endParaRPr lang="ru-RU"/>
          </a:p>
        </p:txBody>
      </p:sp>
    </p:spTree>
    <p:extLst>
      <p:ext uri="{BB962C8B-B14F-4D97-AF65-F5344CB8AC3E}">
        <p14:creationId xmlns:p14="http://schemas.microsoft.com/office/powerpoint/2010/main" val="15816469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71D8F55-D22B-41DF-BED8-95A8050F719C}" type="slidenum">
              <a:rPr lang="ru-RU"/>
              <a:pPr>
                <a:defRPr/>
              </a:pPr>
              <a:t>‹#›</a:t>
            </a:fld>
            <a:endParaRPr lang="ru-RU"/>
          </a:p>
        </p:txBody>
      </p:sp>
    </p:spTree>
    <p:extLst>
      <p:ext uri="{BB962C8B-B14F-4D97-AF65-F5344CB8AC3E}">
        <p14:creationId xmlns:p14="http://schemas.microsoft.com/office/powerpoint/2010/main" val="18696537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35F44C1-DBB7-421D-BD3C-6D43A5B44AC6}" type="slidenum">
              <a:rPr lang="ru-RU"/>
              <a:pPr>
                <a:defRPr/>
              </a:pPr>
              <a:t>‹#›</a:t>
            </a:fld>
            <a:endParaRPr lang="ru-RU"/>
          </a:p>
        </p:txBody>
      </p:sp>
    </p:spTree>
    <p:extLst>
      <p:ext uri="{BB962C8B-B14F-4D97-AF65-F5344CB8AC3E}">
        <p14:creationId xmlns:p14="http://schemas.microsoft.com/office/powerpoint/2010/main" val="29268171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8ACBDF1-5AE5-477C-9E61-B37759819AB7}" type="slidenum">
              <a:rPr lang="ru-RU"/>
              <a:pPr>
                <a:defRPr/>
              </a:pPr>
              <a:t>‹#›</a:t>
            </a:fld>
            <a:endParaRPr lang="ru-RU"/>
          </a:p>
        </p:txBody>
      </p:sp>
    </p:spTree>
    <p:extLst>
      <p:ext uri="{BB962C8B-B14F-4D97-AF65-F5344CB8AC3E}">
        <p14:creationId xmlns:p14="http://schemas.microsoft.com/office/powerpoint/2010/main" val="33539569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A98C4A6-2B44-4614-9E93-6DBFDA346AC6}" type="slidenum">
              <a:rPr lang="ru-RU"/>
              <a:pPr>
                <a:defRPr/>
              </a:pPr>
              <a:t>‹#›</a:t>
            </a:fld>
            <a:endParaRPr lang="ru-RU"/>
          </a:p>
        </p:txBody>
      </p:sp>
    </p:spTree>
    <p:extLst>
      <p:ext uri="{BB962C8B-B14F-4D97-AF65-F5344CB8AC3E}">
        <p14:creationId xmlns:p14="http://schemas.microsoft.com/office/powerpoint/2010/main" val="216129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83643519-7843-40B4-91EA-F60BCD0D345D}" type="slidenum">
              <a:rPr lang="ru-RU"/>
              <a:pPr>
                <a:defRPr/>
              </a:pPr>
              <a:t>‹#›</a:t>
            </a:fld>
            <a:endParaRPr lang="ru-RU"/>
          </a:p>
        </p:txBody>
      </p:sp>
    </p:spTree>
    <p:extLst>
      <p:ext uri="{BB962C8B-B14F-4D97-AF65-F5344CB8AC3E}">
        <p14:creationId xmlns:p14="http://schemas.microsoft.com/office/powerpoint/2010/main" val="2041748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5E7760F-3EF8-47EC-ACAB-E2E63CE49734}" type="slidenum">
              <a:rPr lang="ru-RU"/>
              <a:pPr>
                <a:defRPr/>
              </a:pPr>
              <a:t>‹#›</a:t>
            </a:fld>
            <a:endParaRPr lang="ru-RU"/>
          </a:p>
        </p:txBody>
      </p:sp>
    </p:spTree>
    <p:extLst>
      <p:ext uri="{BB962C8B-B14F-4D97-AF65-F5344CB8AC3E}">
        <p14:creationId xmlns:p14="http://schemas.microsoft.com/office/powerpoint/2010/main" val="26345684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F802689E-BA32-4857-8B30-01FB53C95905}" type="slidenum">
              <a:rPr lang="ru-RU"/>
              <a:pPr>
                <a:defRPr/>
              </a:pPr>
              <a:t>‹#›</a:t>
            </a:fld>
            <a:endParaRPr lang="ru-RU"/>
          </a:p>
        </p:txBody>
      </p:sp>
    </p:spTree>
    <p:extLst>
      <p:ext uri="{BB962C8B-B14F-4D97-AF65-F5344CB8AC3E}">
        <p14:creationId xmlns:p14="http://schemas.microsoft.com/office/powerpoint/2010/main" val="5980769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6705B82-49D6-419C-B4D7-845A41C01815}" type="slidenum">
              <a:rPr lang="ru-RU"/>
              <a:pPr>
                <a:defRPr/>
              </a:pPr>
              <a:t>‹#›</a:t>
            </a:fld>
            <a:endParaRPr lang="ru-RU"/>
          </a:p>
        </p:txBody>
      </p:sp>
    </p:spTree>
    <p:extLst>
      <p:ext uri="{BB962C8B-B14F-4D97-AF65-F5344CB8AC3E}">
        <p14:creationId xmlns:p14="http://schemas.microsoft.com/office/powerpoint/2010/main" val="174637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897266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10E14FB-B1A7-42DC-AAD3-301FEF58F982}" type="slidenum">
              <a:rPr lang="ru-RU"/>
              <a:pPr>
                <a:defRPr/>
              </a:pPr>
              <a:t>‹#›</a:t>
            </a:fld>
            <a:endParaRPr lang="ru-RU"/>
          </a:p>
        </p:txBody>
      </p:sp>
    </p:spTree>
    <p:extLst>
      <p:ext uri="{BB962C8B-B14F-4D97-AF65-F5344CB8AC3E}">
        <p14:creationId xmlns:p14="http://schemas.microsoft.com/office/powerpoint/2010/main" val="2041367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F2F5C4B-F0A2-4BB6-820A-B0B37248D71F}" type="slidenum">
              <a:rPr lang="ru-RU"/>
              <a:pPr>
                <a:defRPr/>
              </a:pPr>
              <a:t>‹#›</a:t>
            </a:fld>
            <a:endParaRPr lang="ru-RU"/>
          </a:p>
        </p:txBody>
      </p:sp>
    </p:spTree>
    <p:extLst>
      <p:ext uri="{BB962C8B-B14F-4D97-AF65-F5344CB8AC3E}">
        <p14:creationId xmlns:p14="http://schemas.microsoft.com/office/powerpoint/2010/main" val="18680007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E7526C6-F94A-4266-8979-92E8BCC1C476}" type="slidenum">
              <a:rPr lang="ru-RU"/>
              <a:pPr>
                <a:defRPr/>
              </a:pPr>
              <a:t>‹#›</a:t>
            </a:fld>
            <a:endParaRPr lang="ru-RU"/>
          </a:p>
        </p:txBody>
      </p:sp>
    </p:spTree>
    <p:extLst>
      <p:ext uri="{BB962C8B-B14F-4D97-AF65-F5344CB8AC3E}">
        <p14:creationId xmlns:p14="http://schemas.microsoft.com/office/powerpoint/2010/main" val="232247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0DBF552-D268-492B-A1AA-05B001FC7101}" type="slidenum">
              <a:rPr lang="ru-RU"/>
              <a:pPr>
                <a:defRPr/>
              </a:pPr>
              <a:t>‹#›</a:t>
            </a:fld>
            <a:endParaRPr lang="ru-RU"/>
          </a:p>
        </p:txBody>
      </p:sp>
    </p:spTree>
    <p:extLst>
      <p:ext uri="{BB962C8B-B14F-4D97-AF65-F5344CB8AC3E}">
        <p14:creationId xmlns:p14="http://schemas.microsoft.com/office/powerpoint/2010/main" val="4241494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6011299-AECC-46C4-9208-4B47DA546DA1}" type="slidenum">
              <a:rPr lang="ru-RU"/>
              <a:pPr>
                <a:defRPr/>
              </a:pPr>
              <a:t>‹#›</a:t>
            </a:fld>
            <a:endParaRPr lang="ru-RU"/>
          </a:p>
        </p:txBody>
      </p:sp>
    </p:spTree>
    <p:extLst>
      <p:ext uri="{BB962C8B-B14F-4D97-AF65-F5344CB8AC3E}">
        <p14:creationId xmlns:p14="http://schemas.microsoft.com/office/powerpoint/2010/main" val="30017975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967DB9C-8320-4A7B-BE79-F0EF9B3023BA}" type="slidenum">
              <a:rPr lang="ru-RU"/>
              <a:pPr>
                <a:defRPr/>
              </a:pPr>
              <a:t>‹#›</a:t>
            </a:fld>
            <a:endParaRPr lang="ru-RU"/>
          </a:p>
        </p:txBody>
      </p:sp>
    </p:spTree>
    <p:extLst>
      <p:ext uri="{BB962C8B-B14F-4D97-AF65-F5344CB8AC3E}">
        <p14:creationId xmlns:p14="http://schemas.microsoft.com/office/powerpoint/2010/main" val="29877071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03E2E22-8C74-4A84-A8A4-6F5874FCCF70}" type="slidenum">
              <a:rPr lang="ru-RU"/>
              <a:pPr>
                <a:defRPr/>
              </a:pPr>
              <a:t>‹#›</a:t>
            </a:fld>
            <a:endParaRPr lang="ru-RU"/>
          </a:p>
        </p:txBody>
      </p:sp>
    </p:spTree>
    <p:extLst>
      <p:ext uri="{BB962C8B-B14F-4D97-AF65-F5344CB8AC3E}">
        <p14:creationId xmlns:p14="http://schemas.microsoft.com/office/powerpoint/2010/main" val="6949297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A31213C4-2F4B-48AC-A7D8-2B3057E7B661}" type="slidenum">
              <a:rPr lang="ru-RU"/>
              <a:pPr>
                <a:defRPr/>
              </a:pPr>
              <a:t>‹#›</a:t>
            </a:fld>
            <a:endParaRPr lang="ru-RU"/>
          </a:p>
        </p:txBody>
      </p:sp>
    </p:spTree>
    <p:extLst>
      <p:ext uri="{BB962C8B-B14F-4D97-AF65-F5344CB8AC3E}">
        <p14:creationId xmlns:p14="http://schemas.microsoft.com/office/powerpoint/2010/main" val="3182109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05E329E5-6407-4B60-8C09-91640BB60795}" type="slidenum">
              <a:rPr lang="ru-RU"/>
              <a:pPr>
                <a:defRPr/>
              </a:pPr>
              <a:t>‹#›</a:t>
            </a:fld>
            <a:endParaRPr lang="ru-RU"/>
          </a:p>
        </p:txBody>
      </p:sp>
    </p:spTree>
    <p:extLst>
      <p:ext uri="{BB962C8B-B14F-4D97-AF65-F5344CB8AC3E}">
        <p14:creationId xmlns:p14="http://schemas.microsoft.com/office/powerpoint/2010/main" val="30746417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E56C5E81-9C32-40AA-86F0-598A089FE595}" type="slidenum">
              <a:rPr lang="ru-RU"/>
              <a:pPr>
                <a:defRPr/>
              </a:pPr>
              <a:t>‹#›</a:t>
            </a:fld>
            <a:endParaRPr lang="ru-RU"/>
          </a:p>
        </p:txBody>
      </p:sp>
    </p:spTree>
    <p:extLst>
      <p:ext uri="{BB962C8B-B14F-4D97-AF65-F5344CB8AC3E}">
        <p14:creationId xmlns:p14="http://schemas.microsoft.com/office/powerpoint/2010/main" val="304989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318658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24B00C5-4B70-40FD-8B9B-AA57418912F0}" type="slidenum">
              <a:rPr lang="ru-RU"/>
              <a:pPr>
                <a:defRPr/>
              </a:pPr>
              <a:t>‹#›</a:t>
            </a:fld>
            <a:endParaRPr lang="ru-RU"/>
          </a:p>
        </p:txBody>
      </p:sp>
    </p:spTree>
    <p:extLst>
      <p:ext uri="{BB962C8B-B14F-4D97-AF65-F5344CB8AC3E}">
        <p14:creationId xmlns:p14="http://schemas.microsoft.com/office/powerpoint/2010/main" val="40723096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7895C09-1DE3-4745-B79B-55680115AA34}" type="slidenum">
              <a:rPr lang="ru-RU"/>
              <a:pPr>
                <a:defRPr/>
              </a:pPr>
              <a:t>‹#›</a:t>
            </a:fld>
            <a:endParaRPr lang="ru-RU"/>
          </a:p>
        </p:txBody>
      </p:sp>
    </p:spTree>
    <p:extLst>
      <p:ext uri="{BB962C8B-B14F-4D97-AF65-F5344CB8AC3E}">
        <p14:creationId xmlns:p14="http://schemas.microsoft.com/office/powerpoint/2010/main" val="21067283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F4B95F3-EA28-4133-B545-44307A8AE0F0}" type="slidenum">
              <a:rPr lang="ru-RU"/>
              <a:pPr>
                <a:defRPr/>
              </a:pPr>
              <a:t>‹#›</a:t>
            </a:fld>
            <a:endParaRPr lang="ru-RU"/>
          </a:p>
        </p:txBody>
      </p:sp>
    </p:spTree>
    <p:extLst>
      <p:ext uri="{BB962C8B-B14F-4D97-AF65-F5344CB8AC3E}">
        <p14:creationId xmlns:p14="http://schemas.microsoft.com/office/powerpoint/2010/main" val="4866022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B7CFDAE-B1A1-4FF0-9CB1-88824C8187B7}" type="slidenum">
              <a:rPr lang="ru-RU"/>
              <a:pPr>
                <a:defRPr/>
              </a:pPr>
              <a:t>‹#›</a:t>
            </a:fld>
            <a:endParaRPr lang="ru-RU"/>
          </a:p>
        </p:txBody>
      </p:sp>
    </p:spTree>
    <p:extLst>
      <p:ext uri="{BB962C8B-B14F-4D97-AF65-F5344CB8AC3E}">
        <p14:creationId xmlns:p14="http://schemas.microsoft.com/office/powerpoint/2010/main" val="3145505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6C5314B-A6C1-4CDC-A94F-F06D1ABF1AC4}" type="slidenum">
              <a:rPr lang="ru-RU"/>
              <a:pPr>
                <a:defRPr/>
              </a:pPr>
              <a:t>‹#›</a:t>
            </a:fld>
            <a:endParaRPr lang="ru-RU" dirty="0"/>
          </a:p>
        </p:txBody>
      </p:sp>
    </p:spTree>
    <p:extLst>
      <p:ext uri="{BB962C8B-B14F-4D97-AF65-F5344CB8AC3E}">
        <p14:creationId xmlns:p14="http://schemas.microsoft.com/office/powerpoint/2010/main" val="35894444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8C8EADC-7201-481D-BFAB-73E92B485A71}" type="slidenum">
              <a:rPr lang="ru-RU"/>
              <a:pPr>
                <a:defRPr/>
              </a:pPr>
              <a:t>‹#›</a:t>
            </a:fld>
            <a:endParaRPr lang="ru-RU" dirty="0"/>
          </a:p>
        </p:txBody>
      </p:sp>
    </p:spTree>
    <p:extLst>
      <p:ext uri="{BB962C8B-B14F-4D97-AF65-F5344CB8AC3E}">
        <p14:creationId xmlns:p14="http://schemas.microsoft.com/office/powerpoint/2010/main" val="35514640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7E5E7D12-6A2C-40F1-8C72-D0DB83E562DE}" type="slidenum">
              <a:rPr lang="ru-RU"/>
              <a:pPr>
                <a:defRPr/>
              </a:pPr>
              <a:t>‹#›</a:t>
            </a:fld>
            <a:endParaRPr lang="ru-RU" dirty="0"/>
          </a:p>
        </p:txBody>
      </p:sp>
    </p:spTree>
    <p:extLst>
      <p:ext uri="{BB962C8B-B14F-4D97-AF65-F5344CB8AC3E}">
        <p14:creationId xmlns:p14="http://schemas.microsoft.com/office/powerpoint/2010/main" val="25156733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4B94CEF-B262-4BE4-AB67-05894140FDE7}" type="slidenum">
              <a:rPr lang="ru-RU"/>
              <a:pPr>
                <a:defRPr/>
              </a:pPr>
              <a:t>‹#›</a:t>
            </a:fld>
            <a:endParaRPr lang="ru-RU" dirty="0"/>
          </a:p>
        </p:txBody>
      </p:sp>
    </p:spTree>
    <p:extLst>
      <p:ext uri="{BB962C8B-B14F-4D97-AF65-F5344CB8AC3E}">
        <p14:creationId xmlns:p14="http://schemas.microsoft.com/office/powerpoint/2010/main" val="9121815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665A44C6-BBF2-471E-82EC-9554C0A53454}" type="slidenum">
              <a:rPr lang="ru-RU"/>
              <a:pPr>
                <a:defRPr/>
              </a:pPr>
              <a:t>‹#›</a:t>
            </a:fld>
            <a:endParaRPr lang="ru-RU" dirty="0"/>
          </a:p>
        </p:txBody>
      </p:sp>
    </p:spTree>
    <p:extLst>
      <p:ext uri="{BB962C8B-B14F-4D97-AF65-F5344CB8AC3E}">
        <p14:creationId xmlns:p14="http://schemas.microsoft.com/office/powerpoint/2010/main" val="8009534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1B11F654-9018-4209-9AB4-B4AD1CFDD1E6}" type="slidenum">
              <a:rPr lang="ru-RU"/>
              <a:pPr>
                <a:defRPr/>
              </a:pPr>
              <a:t>‹#›</a:t>
            </a:fld>
            <a:endParaRPr lang="ru-RU" dirty="0"/>
          </a:p>
        </p:txBody>
      </p:sp>
    </p:spTree>
    <p:extLst>
      <p:ext uri="{BB962C8B-B14F-4D97-AF65-F5344CB8AC3E}">
        <p14:creationId xmlns:p14="http://schemas.microsoft.com/office/powerpoint/2010/main" val="78822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972631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AD758522-B474-414A-8ECD-248CC91589D7}" type="slidenum">
              <a:rPr lang="ru-RU"/>
              <a:pPr>
                <a:defRPr/>
              </a:pPr>
              <a:t>‹#›</a:t>
            </a:fld>
            <a:endParaRPr lang="ru-RU" dirty="0"/>
          </a:p>
        </p:txBody>
      </p:sp>
    </p:spTree>
    <p:extLst>
      <p:ext uri="{BB962C8B-B14F-4D97-AF65-F5344CB8AC3E}">
        <p14:creationId xmlns:p14="http://schemas.microsoft.com/office/powerpoint/2010/main" val="35271187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A248432-AF9C-4E16-BD0E-3837F27E0107}" type="slidenum">
              <a:rPr lang="ru-RU"/>
              <a:pPr>
                <a:defRPr/>
              </a:pPr>
              <a:t>‹#›</a:t>
            </a:fld>
            <a:endParaRPr lang="ru-RU" dirty="0"/>
          </a:p>
        </p:txBody>
      </p:sp>
    </p:spTree>
    <p:extLst>
      <p:ext uri="{BB962C8B-B14F-4D97-AF65-F5344CB8AC3E}">
        <p14:creationId xmlns:p14="http://schemas.microsoft.com/office/powerpoint/2010/main" val="39636314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7A906D8-70DA-4868-B889-4039C7DBD12D}" type="slidenum">
              <a:rPr lang="ru-RU"/>
              <a:pPr>
                <a:defRPr/>
              </a:pPr>
              <a:t>‹#›</a:t>
            </a:fld>
            <a:endParaRPr lang="ru-RU" dirty="0"/>
          </a:p>
        </p:txBody>
      </p:sp>
    </p:spTree>
    <p:extLst>
      <p:ext uri="{BB962C8B-B14F-4D97-AF65-F5344CB8AC3E}">
        <p14:creationId xmlns:p14="http://schemas.microsoft.com/office/powerpoint/2010/main" val="18359435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AA2F121-1119-4AB3-94CE-2AAADF70C76B}" type="slidenum">
              <a:rPr lang="ru-RU"/>
              <a:pPr>
                <a:defRPr/>
              </a:pPr>
              <a:t>‹#›</a:t>
            </a:fld>
            <a:endParaRPr lang="ru-RU" dirty="0"/>
          </a:p>
        </p:txBody>
      </p:sp>
    </p:spTree>
    <p:extLst>
      <p:ext uri="{BB962C8B-B14F-4D97-AF65-F5344CB8AC3E}">
        <p14:creationId xmlns:p14="http://schemas.microsoft.com/office/powerpoint/2010/main" val="11200178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08D8CB69-0D97-40CD-9156-AD280153264A}" type="slidenum">
              <a:rPr lang="ru-RU"/>
              <a:pPr>
                <a:defRPr/>
              </a:pPr>
              <a:t>‹#›</a:t>
            </a:fld>
            <a:endParaRPr lang="ru-RU" dirty="0"/>
          </a:p>
        </p:txBody>
      </p:sp>
    </p:spTree>
    <p:extLst>
      <p:ext uri="{BB962C8B-B14F-4D97-AF65-F5344CB8AC3E}">
        <p14:creationId xmlns:p14="http://schemas.microsoft.com/office/powerpoint/2010/main" val="18229749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B5FD6AE-38FF-4BDD-927C-41EA649B31E5}" type="slidenum">
              <a:rPr lang="en-US" altLang="ru-RU"/>
              <a:pPr/>
              <a:t>‹#›</a:t>
            </a:fld>
            <a:endParaRPr lang="en-US" altLang="ru-RU"/>
          </a:p>
        </p:txBody>
      </p:sp>
    </p:spTree>
    <p:extLst>
      <p:ext uri="{BB962C8B-B14F-4D97-AF65-F5344CB8AC3E}">
        <p14:creationId xmlns:p14="http://schemas.microsoft.com/office/powerpoint/2010/main" val="1836778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25662DC9-8CC1-4038-BDB5-0F98A6071766}" type="slidenum">
              <a:rPr lang="en-US" altLang="ru-RU"/>
              <a:pPr/>
              <a:t>‹#›</a:t>
            </a:fld>
            <a:endParaRPr lang="en-US" altLang="ru-RU"/>
          </a:p>
        </p:txBody>
      </p:sp>
    </p:spTree>
    <p:extLst>
      <p:ext uri="{BB962C8B-B14F-4D97-AF65-F5344CB8AC3E}">
        <p14:creationId xmlns:p14="http://schemas.microsoft.com/office/powerpoint/2010/main" val="21767626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A480010-B0FB-41CB-B378-169A113528F7}" type="slidenum">
              <a:rPr lang="en-US" altLang="ru-RU"/>
              <a:pPr/>
              <a:t>‹#›</a:t>
            </a:fld>
            <a:endParaRPr lang="en-US" altLang="ru-RU"/>
          </a:p>
        </p:txBody>
      </p:sp>
    </p:spTree>
    <p:extLst>
      <p:ext uri="{BB962C8B-B14F-4D97-AF65-F5344CB8AC3E}">
        <p14:creationId xmlns:p14="http://schemas.microsoft.com/office/powerpoint/2010/main" val="10619833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EAC0A363-62C4-44EA-BCA0-03BA3DBE44BF}" type="slidenum">
              <a:rPr lang="en-US" altLang="ru-RU"/>
              <a:pPr/>
              <a:t>‹#›</a:t>
            </a:fld>
            <a:endParaRPr lang="en-US" altLang="ru-RU"/>
          </a:p>
        </p:txBody>
      </p:sp>
    </p:spTree>
    <p:extLst>
      <p:ext uri="{BB962C8B-B14F-4D97-AF65-F5344CB8AC3E}">
        <p14:creationId xmlns:p14="http://schemas.microsoft.com/office/powerpoint/2010/main" val="2225401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8E9F235B-4D20-4ED7-92B9-88F9D79518DA}" type="slidenum">
              <a:rPr lang="en-US" altLang="ru-RU"/>
              <a:pPr/>
              <a:t>‹#›</a:t>
            </a:fld>
            <a:endParaRPr lang="en-US" altLang="ru-RU"/>
          </a:p>
        </p:txBody>
      </p:sp>
    </p:spTree>
    <p:extLst>
      <p:ext uri="{BB962C8B-B14F-4D97-AF65-F5344CB8AC3E}">
        <p14:creationId xmlns:p14="http://schemas.microsoft.com/office/powerpoint/2010/main" val="966690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572697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E08CFE82-48E3-4606-A0B8-E8DF2EED9847}" type="slidenum">
              <a:rPr lang="en-US" altLang="ru-RU"/>
              <a:pPr/>
              <a:t>‹#›</a:t>
            </a:fld>
            <a:endParaRPr lang="en-US" altLang="ru-RU"/>
          </a:p>
        </p:txBody>
      </p:sp>
    </p:spTree>
    <p:extLst>
      <p:ext uri="{BB962C8B-B14F-4D97-AF65-F5344CB8AC3E}">
        <p14:creationId xmlns:p14="http://schemas.microsoft.com/office/powerpoint/2010/main" val="20020740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9CFD11D1-D33F-4A7F-B07C-4CD3B34BE58D}" type="slidenum">
              <a:rPr lang="en-US" altLang="ru-RU"/>
              <a:pPr/>
              <a:t>‹#›</a:t>
            </a:fld>
            <a:endParaRPr lang="en-US" altLang="ru-RU"/>
          </a:p>
        </p:txBody>
      </p:sp>
    </p:spTree>
    <p:extLst>
      <p:ext uri="{BB962C8B-B14F-4D97-AF65-F5344CB8AC3E}">
        <p14:creationId xmlns:p14="http://schemas.microsoft.com/office/powerpoint/2010/main" val="5286291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CAD72A1C-811D-4DC4-9D94-9EA4AEF76DC1}" type="slidenum">
              <a:rPr lang="en-US" altLang="ru-RU"/>
              <a:pPr/>
              <a:t>‹#›</a:t>
            </a:fld>
            <a:endParaRPr lang="en-US" altLang="ru-RU"/>
          </a:p>
        </p:txBody>
      </p:sp>
    </p:spTree>
    <p:extLst>
      <p:ext uri="{BB962C8B-B14F-4D97-AF65-F5344CB8AC3E}">
        <p14:creationId xmlns:p14="http://schemas.microsoft.com/office/powerpoint/2010/main" val="25179844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AA0EC4EE-7823-4AD6-80B0-B0E1413035E5}" type="slidenum">
              <a:rPr lang="en-US" altLang="ru-RU"/>
              <a:pPr/>
              <a:t>‹#›</a:t>
            </a:fld>
            <a:endParaRPr lang="en-US" altLang="ru-RU"/>
          </a:p>
        </p:txBody>
      </p:sp>
    </p:spTree>
    <p:extLst>
      <p:ext uri="{BB962C8B-B14F-4D97-AF65-F5344CB8AC3E}">
        <p14:creationId xmlns:p14="http://schemas.microsoft.com/office/powerpoint/2010/main" val="27651438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3F07236-C578-44DE-9058-CF7BD7ED8DD0}" type="slidenum">
              <a:rPr lang="en-US" altLang="ru-RU"/>
              <a:pPr/>
              <a:t>‹#›</a:t>
            </a:fld>
            <a:endParaRPr lang="en-US" altLang="ru-RU"/>
          </a:p>
        </p:txBody>
      </p:sp>
    </p:spTree>
    <p:extLst>
      <p:ext uri="{BB962C8B-B14F-4D97-AF65-F5344CB8AC3E}">
        <p14:creationId xmlns:p14="http://schemas.microsoft.com/office/powerpoint/2010/main" val="36336088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4C89186-91F3-4848-91C7-130C72D7E4AC}" type="slidenum">
              <a:rPr lang="en-US" altLang="ru-RU"/>
              <a:pPr/>
              <a:t>‹#›</a:t>
            </a:fld>
            <a:endParaRPr lang="en-US" altLang="ru-RU"/>
          </a:p>
        </p:txBody>
      </p:sp>
    </p:spTree>
    <p:extLst>
      <p:ext uri="{BB962C8B-B14F-4D97-AF65-F5344CB8AC3E}">
        <p14:creationId xmlns:p14="http://schemas.microsoft.com/office/powerpoint/2010/main" val="1665466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r>
              <a:rPr lang="ru-RU"/>
              <a:t>Вставка таблицы</a:t>
            </a:r>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3AA74171-3271-4493-9088-F558B34F6EF5}" type="slidenum">
              <a:rPr lang="en-US" altLang="ru-RU"/>
              <a:pPr/>
              <a:t>‹#›</a:t>
            </a:fld>
            <a:endParaRPr lang="en-US" altLang="ru-RU"/>
          </a:p>
        </p:txBody>
      </p:sp>
    </p:spTree>
    <p:extLst>
      <p:ext uri="{BB962C8B-B14F-4D97-AF65-F5344CB8AC3E}">
        <p14:creationId xmlns:p14="http://schemas.microsoft.com/office/powerpoint/2010/main" val="37596317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4D944B9-824D-45DD-AB3A-0C5C61B393AD}" type="slidenum">
              <a:rPr lang="ru-RU" smtClean="0"/>
              <a:pPr>
                <a:defRPr/>
              </a:pPr>
              <a:t>‹#›</a:t>
            </a:fld>
            <a:endParaRPr lang="ru-RU"/>
          </a:p>
        </p:txBody>
      </p:sp>
    </p:spTree>
    <p:extLst>
      <p:ext uri="{BB962C8B-B14F-4D97-AF65-F5344CB8AC3E}">
        <p14:creationId xmlns:p14="http://schemas.microsoft.com/office/powerpoint/2010/main" val="49910284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EF37AFC-5FEF-4D8A-A0C1-45A19E9825F0}" type="slidenum">
              <a:rPr lang="ru-RU" smtClean="0"/>
              <a:pPr>
                <a:defRPr/>
              </a:pPr>
              <a:t>‹#›</a:t>
            </a:fld>
            <a:endParaRPr lang="ru-RU"/>
          </a:p>
        </p:txBody>
      </p:sp>
    </p:spTree>
    <p:extLst>
      <p:ext uri="{BB962C8B-B14F-4D97-AF65-F5344CB8AC3E}">
        <p14:creationId xmlns:p14="http://schemas.microsoft.com/office/powerpoint/2010/main" val="61101452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BA416E6-5739-4B49-8E41-8F1254E95871}" type="slidenum">
              <a:rPr lang="ru-RU" smtClean="0"/>
              <a:pPr>
                <a:defRPr/>
              </a:pPr>
              <a:t>‹#›</a:t>
            </a:fld>
            <a:endParaRPr lang="ru-RU"/>
          </a:p>
        </p:txBody>
      </p:sp>
    </p:spTree>
    <p:extLst>
      <p:ext uri="{BB962C8B-B14F-4D97-AF65-F5344CB8AC3E}">
        <p14:creationId xmlns:p14="http://schemas.microsoft.com/office/powerpoint/2010/main" val="12383237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612638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E7E9E656-6DE4-4DFE-9A34-660F2933562D}" type="slidenum">
              <a:rPr lang="ru-RU" smtClean="0"/>
              <a:pPr>
                <a:defRPr/>
              </a:pPr>
              <a:t>‹#›</a:t>
            </a:fld>
            <a:endParaRPr lang="ru-RU"/>
          </a:p>
        </p:txBody>
      </p:sp>
    </p:spTree>
    <p:extLst>
      <p:ext uri="{BB962C8B-B14F-4D97-AF65-F5344CB8AC3E}">
        <p14:creationId xmlns:p14="http://schemas.microsoft.com/office/powerpoint/2010/main" val="2306530228"/>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3CCC3E11-FAF4-4A6F-AD16-40FCFB45B0AC}" type="slidenum">
              <a:rPr lang="ru-RU" smtClean="0"/>
              <a:pPr>
                <a:defRPr/>
              </a:pPr>
              <a:t>‹#›</a:t>
            </a:fld>
            <a:endParaRPr lang="ru-RU"/>
          </a:p>
        </p:txBody>
      </p:sp>
    </p:spTree>
    <p:extLst>
      <p:ext uri="{BB962C8B-B14F-4D97-AF65-F5344CB8AC3E}">
        <p14:creationId xmlns:p14="http://schemas.microsoft.com/office/powerpoint/2010/main" val="368313408"/>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ED249C44-9795-4400-A5B6-B01E2209B784}" type="slidenum">
              <a:rPr lang="ru-RU" smtClean="0"/>
              <a:pPr>
                <a:defRPr/>
              </a:pPr>
              <a:t>‹#›</a:t>
            </a:fld>
            <a:endParaRPr lang="ru-RU"/>
          </a:p>
        </p:txBody>
      </p:sp>
    </p:spTree>
    <p:extLst>
      <p:ext uri="{BB962C8B-B14F-4D97-AF65-F5344CB8AC3E}">
        <p14:creationId xmlns:p14="http://schemas.microsoft.com/office/powerpoint/2010/main" val="254046105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5062B982-B993-4320-8154-C2CC48F1006E}" type="slidenum">
              <a:rPr lang="ru-RU" smtClean="0"/>
              <a:pPr>
                <a:defRPr/>
              </a:pPr>
              <a:t>‹#›</a:t>
            </a:fld>
            <a:endParaRPr lang="ru-RU"/>
          </a:p>
        </p:txBody>
      </p:sp>
    </p:spTree>
    <p:extLst>
      <p:ext uri="{BB962C8B-B14F-4D97-AF65-F5344CB8AC3E}">
        <p14:creationId xmlns:p14="http://schemas.microsoft.com/office/powerpoint/2010/main" val="260937665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E70B87D-EE8D-4BFC-B575-97C3302A2177}" type="slidenum">
              <a:rPr lang="ru-RU" smtClean="0"/>
              <a:pPr>
                <a:defRPr/>
              </a:pPr>
              <a:t>‹#›</a:t>
            </a:fld>
            <a:endParaRPr lang="ru-RU"/>
          </a:p>
        </p:txBody>
      </p:sp>
    </p:spTree>
    <p:extLst>
      <p:ext uri="{BB962C8B-B14F-4D97-AF65-F5344CB8AC3E}">
        <p14:creationId xmlns:p14="http://schemas.microsoft.com/office/powerpoint/2010/main" val="181502116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D41460A-7E81-47D0-9AE0-D2BE3CC646A9}" type="slidenum">
              <a:rPr lang="ru-RU" smtClean="0"/>
              <a:pPr>
                <a:defRPr/>
              </a:pPr>
              <a:t>‹#›</a:t>
            </a:fld>
            <a:endParaRPr lang="ru-RU"/>
          </a:p>
        </p:txBody>
      </p:sp>
    </p:spTree>
    <p:extLst>
      <p:ext uri="{BB962C8B-B14F-4D97-AF65-F5344CB8AC3E}">
        <p14:creationId xmlns:p14="http://schemas.microsoft.com/office/powerpoint/2010/main" val="113190122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3F75686-D8BB-470F-B97B-1BC642E61550}" type="slidenum">
              <a:rPr lang="ru-RU" smtClean="0"/>
              <a:pPr>
                <a:defRPr/>
              </a:pPr>
              <a:t>‹#›</a:t>
            </a:fld>
            <a:endParaRPr lang="ru-RU"/>
          </a:p>
        </p:txBody>
      </p:sp>
    </p:spTree>
    <p:extLst>
      <p:ext uri="{BB962C8B-B14F-4D97-AF65-F5344CB8AC3E}">
        <p14:creationId xmlns:p14="http://schemas.microsoft.com/office/powerpoint/2010/main" val="42433149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04303F8-4DFA-4FC4-A1BB-32DDE8DF1268}" type="slidenum">
              <a:rPr lang="ru-RU" smtClean="0"/>
              <a:pPr>
                <a:defRPr/>
              </a:pPr>
              <a:t>‹#›</a:t>
            </a:fld>
            <a:endParaRPr lang="ru-RU"/>
          </a:p>
        </p:txBody>
      </p:sp>
    </p:spTree>
    <p:extLst>
      <p:ext uri="{BB962C8B-B14F-4D97-AF65-F5344CB8AC3E}">
        <p14:creationId xmlns:p14="http://schemas.microsoft.com/office/powerpoint/2010/main" val="274334294"/>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Объект 2"/>
          <p:cNvSpPr>
            <a:spLocks noGrp="1"/>
          </p:cNvSpPr>
          <p:nvPr>
            <p:ph sz="half" idx="1"/>
          </p:nvPr>
        </p:nvSpPr>
        <p:spPr>
          <a:xfrm>
            <a:off x="457200" y="1905000"/>
            <a:ext cx="8229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4038600"/>
            <a:ext cx="8229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9F77FB35-2C92-484B-9EC4-A7683FF28D5D}" type="slidenum">
              <a:rPr lang="ru-RU" altLang="ru-RU"/>
              <a:pPr/>
              <a:t>‹#›</a:t>
            </a:fld>
            <a:endParaRPr lang="ru-RU" altLang="ru-RU"/>
          </a:p>
        </p:txBody>
      </p:sp>
    </p:spTree>
    <p:extLst>
      <p:ext uri="{BB962C8B-B14F-4D97-AF65-F5344CB8AC3E}">
        <p14:creationId xmlns:p14="http://schemas.microsoft.com/office/powerpoint/2010/main" val="36954829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CE3C049-A893-45D9-A006-C65E7528458E}"/>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7D227EB7-690E-424A-9F8E-45EBD30B947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55AFBFD3-D4E8-4451-9E04-31125A776748}"/>
              </a:ext>
            </a:extLst>
          </p:cNvPr>
          <p:cNvSpPr>
            <a:spLocks noGrp="1" noChangeArrowheads="1"/>
          </p:cNvSpPr>
          <p:nvPr>
            <p:ph type="sldNum" sz="quarter" idx="12"/>
          </p:nvPr>
        </p:nvSpPr>
        <p:spPr>
          <a:ln/>
        </p:spPr>
        <p:txBody>
          <a:bodyPr/>
          <a:lstStyle>
            <a:lvl1pPr>
              <a:defRPr/>
            </a:lvl1pPr>
          </a:lstStyle>
          <a:p>
            <a:pPr>
              <a:defRPr/>
            </a:pPr>
            <a:fld id="{558EE3C7-3C55-41BE-BA32-46E66764BA10}" type="slidenum">
              <a:rPr lang="ru-RU" altLang="ru-RU"/>
              <a:pPr>
                <a:defRPr/>
              </a:pPr>
              <a:t>‹#›</a:t>
            </a:fld>
            <a:endParaRPr lang="ru-RU" altLang="ru-RU"/>
          </a:p>
        </p:txBody>
      </p:sp>
    </p:spTree>
    <p:extLst>
      <p:ext uri="{BB962C8B-B14F-4D97-AF65-F5344CB8AC3E}">
        <p14:creationId xmlns:p14="http://schemas.microsoft.com/office/powerpoint/2010/main" val="2099502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376506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a:extLst>
              <a:ext uri="{FF2B5EF4-FFF2-40B4-BE49-F238E27FC236}">
                <a16:creationId xmlns:a16="http://schemas.microsoft.com/office/drawing/2014/main" id="{104C1FE6-ED52-4D84-BCDA-5AE02D132568}"/>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18A18670-512B-4944-9659-EA55C29C51D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7206F568-604E-4776-90E0-E4C64217B3CE}"/>
              </a:ext>
            </a:extLst>
          </p:cNvPr>
          <p:cNvSpPr>
            <a:spLocks noGrp="1" noChangeArrowheads="1"/>
          </p:cNvSpPr>
          <p:nvPr>
            <p:ph type="sldNum" sz="quarter" idx="12"/>
          </p:nvPr>
        </p:nvSpPr>
        <p:spPr>
          <a:ln/>
        </p:spPr>
        <p:txBody>
          <a:bodyPr/>
          <a:lstStyle>
            <a:lvl1pPr>
              <a:defRPr/>
            </a:lvl1pPr>
          </a:lstStyle>
          <a:p>
            <a:pPr>
              <a:defRPr/>
            </a:pPr>
            <a:fld id="{F505DFD2-900B-4544-BE86-016FAA3F5C83}" type="slidenum">
              <a:rPr lang="ru-RU" altLang="ru-RU"/>
              <a:pPr>
                <a:defRPr/>
              </a:pPr>
              <a:t>‹#›</a:t>
            </a:fld>
            <a:endParaRPr lang="ru-RU" altLang="ru-RU"/>
          </a:p>
        </p:txBody>
      </p:sp>
    </p:spTree>
    <p:extLst>
      <p:ext uri="{BB962C8B-B14F-4D97-AF65-F5344CB8AC3E}">
        <p14:creationId xmlns:p14="http://schemas.microsoft.com/office/powerpoint/2010/main" val="41376094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F03735CF-594B-43B9-B14C-EF7F85DAC934}" type="slidenum">
              <a:rPr lang="ru-RU" altLang="ru-RU"/>
              <a:pPr/>
              <a:t>‹#›</a:t>
            </a:fld>
            <a:endParaRPr lang="ru-RU" altLang="ru-RU"/>
          </a:p>
        </p:txBody>
      </p:sp>
    </p:spTree>
    <p:extLst>
      <p:ext uri="{BB962C8B-B14F-4D97-AF65-F5344CB8AC3E}">
        <p14:creationId xmlns:p14="http://schemas.microsoft.com/office/powerpoint/2010/main" val="3814125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EA10331-84A9-4BB3-BB72-3F0812F023CF}"/>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F1732244-837F-4687-B14A-FF9BD30BBAE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CDA9FCBA-8321-46EA-A5BD-53E5BCAB5144}"/>
              </a:ext>
            </a:extLst>
          </p:cNvPr>
          <p:cNvSpPr>
            <a:spLocks noGrp="1" noChangeArrowheads="1"/>
          </p:cNvSpPr>
          <p:nvPr>
            <p:ph type="sldNum" sz="quarter" idx="12"/>
          </p:nvPr>
        </p:nvSpPr>
        <p:spPr>
          <a:ln/>
        </p:spPr>
        <p:txBody>
          <a:bodyPr/>
          <a:lstStyle>
            <a:lvl1pPr>
              <a:defRPr/>
            </a:lvl1pPr>
          </a:lstStyle>
          <a:p>
            <a:pPr>
              <a:defRPr/>
            </a:pPr>
            <a:fld id="{2E0FC035-983D-450C-846B-733F45ED6113}" type="slidenum">
              <a:rPr lang="ru-RU" altLang="ru-RU"/>
              <a:pPr>
                <a:defRPr/>
              </a:pPr>
              <a:t>‹#›</a:t>
            </a:fld>
            <a:endParaRPr lang="ru-RU" altLang="ru-RU"/>
          </a:p>
        </p:txBody>
      </p:sp>
    </p:spTree>
    <p:extLst>
      <p:ext uri="{BB962C8B-B14F-4D97-AF65-F5344CB8AC3E}">
        <p14:creationId xmlns:p14="http://schemas.microsoft.com/office/powerpoint/2010/main" val="20339385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Клип 2"/>
          <p:cNvSpPr>
            <a:spLocks noGrp="1"/>
          </p:cNvSpPr>
          <p:nvPr>
            <p:ph type="clipArt" sz="half" idx="1"/>
          </p:nvPr>
        </p:nvSpPr>
        <p:spPr>
          <a:xfrm>
            <a:off x="457200" y="1600200"/>
            <a:ext cx="4038600" cy="4525963"/>
          </a:xfrm>
        </p:spPr>
        <p:txBody>
          <a:bodyPr/>
          <a:lstStyle/>
          <a:p>
            <a:pPr lvl="0"/>
            <a:endParaRPr lang="ru-RU" noProof="0"/>
          </a:p>
        </p:txBody>
      </p:sp>
      <p:sp>
        <p:nvSpPr>
          <p:cNvPr id="4" name="Текст 3"/>
          <p:cNvSpPr>
            <a:spLocks noGrp="1"/>
          </p:cNvSpPr>
          <p:nvPr>
            <p:ph type="body"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0841381B-1C10-45B3-A1AC-AFB16E357581}"/>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515027FF-3538-4E87-82F8-1CCA8DF7E8F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8F857489-9ECC-4038-AFBB-DA730B4AFD25}"/>
              </a:ext>
            </a:extLst>
          </p:cNvPr>
          <p:cNvSpPr>
            <a:spLocks noGrp="1" noChangeArrowheads="1"/>
          </p:cNvSpPr>
          <p:nvPr>
            <p:ph type="sldNum" sz="quarter" idx="12"/>
          </p:nvPr>
        </p:nvSpPr>
        <p:spPr>
          <a:ln/>
        </p:spPr>
        <p:txBody>
          <a:bodyPr/>
          <a:lstStyle>
            <a:lvl1pPr>
              <a:defRPr/>
            </a:lvl1pPr>
          </a:lstStyle>
          <a:p>
            <a:pPr>
              <a:defRPr/>
            </a:pPr>
            <a:fld id="{74DA8AE3-4DF9-41D7-953B-281F5ACCE79E}" type="slidenum">
              <a:rPr lang="ru-RU" altLang="ru-RU"/>
              <a:pPr>
                <a:defRPr/>
              </a:pPr>
              <a:t>‹#›</a:t>
            </a:fld>
            <a:endParaRPr lang="ru-RU" altLang="ru-RU"/>
          </a:p>
        </p:txBody>
      </p:sp>
    </p:spTree>
    <p:extLst>
      <p:ext uri="{BB962C8B-B14F-4D97-AF65-F5344CB8AC3E}">
        <p14:creationId xmlns:p14="http://schemas.microsoft.com/office/powerpoint/2010/main" val="2596191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F323FE28-A42F-4E43-B40A-659B4E5E0FBA}"/>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6C4FC56A-AD99-4890-9B43-73ED3E6B8CA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E60B51FD-9982-4B97-B685-DF5757E8F061}"/>
              </a:ext>
            </a:extLst>
          </p:cNvPr>
          <p:cNvSpPr>
            <a:spLocks noGrp="1" noChangeArrowheads="1"/>
          </p:cNvSpPr>
          <p:nvPr>
            <p:ph type="sldNum" sz="quarter" idx="12"/>
          </p:nvPr>
        </p:nvSpPr>
        <p:spPr>
          <a:ln/>
        </p:spPr>
        <p:txBody>
          <a:bodyPr/>
          <a:lstStyle>
            <a:lvl1pPr>
              <a:defRPr/>
            </a:lvl1pPr>
          </a:lstStyle>
          <a:p>
            <a:pPr>
              <a:defRPr/>
            </a:pPr>
            <a:fld id="{FE2BA6D8-9E5C-487B-ACA9-01BC4DDBDEC9}" type="slidenum">
              <a:rPr lang="ru-RU" altLang="ru-RU"/>
              <a:pPr>
                <a:defRPr/>
              </a:pPr>
              <a:t>‹#›</a:t>
            </a:fld>
            <a:endParaRPr lang="ru-RU" altLang="ru-RU"/>
          </a:p>
        </p:txBody>
      </p:sp>
    </p:spTree>
    <p:extLst>
      <p:ext uri="{BB962C8B-B14F-4D97-AF65-F5344CB8AC3E}">
        <p14:creationId xmlns:p14="http://schemas.microsoft.com/office/powerpoint/2010/main" val="402368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4592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08244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20002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2933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90027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383234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291914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55826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326876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806962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56083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912959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643145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233352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53119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10C95C-8E1A-4933-91C1-D16B9E5DF524}" type="slidenum">
              <a:rPr lang="ru-RU"/>
              <a:pPr>
                <a:defRPr/>
              </a:pPr>
              <a:t>‹#›</a:t>
            </a:fld>
            <a:endParaRPr lang="ru-RU"/>
          </a:p>
        </p:txBody>
      </p:sp>
    </p:spTree>
    <p:extLst>
      <p:ext uri="{BB962C8B-B14F-4D97-AF65-F5344CB8AC3E}">
        <p14:creationId xmlns:p14="http://schemas.microsoft.com/office/powerpoint/2010/main" val="3809228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ACFAEF-B9AE-429F-84A0-CC22BDF18E5B}" type="slidenum">
              <a:rPr lang="ru-RU"/>
              <a:pPr>
                <a:defRPr/>
              </a:pPr>
              <a:t>‹#›</a:t>
            </a:fld>
            <a:endParaRPr lang="ru-RU"/>
          </a:p>
        </p:txBody>
      </p:sp>
    </p:spTree>
    <p:extLst>
      <p:ext uri="{BB962C8B-B14F-4D97-AF65-F5344CB8AC3E}">
        <p14:creationId xmlns:p14="http://schemas.microsoft.com/office/powerpoint/2010/main" val="1419087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8E5EF3-F6DB-4012-9B06-6BA9896F7323}" type="slidenum">
              <a:rPr lang="ru-RU"/>
              <a:pPr>
                <a:defRPr/>
              </a:pPr>
              <a:t>‹#›</a:t>
            </a:fld>
            <a:endParaRPr lang="ru-RU"/>
          </a:p>
        </p:txBody>
      </p:sp>
    </p:spTree>
    <p:extLst>
      <p:ext uri="{BB962C8B-B14F-4D97-AF65-F5344CB8AC3E}">
        <p14:creationId xmlns:p14="http://schemas.microsoft.com/office/powerpoint/2010/main" val="468046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1D1D8AA8-D92A-4ED7-A2C4-131F2B2BBAA5}" type="slidenum">
              <a:rPr lang="ru-RU"/>
              <a:pPr>
                <a:defRPr/>
              </a:pPr>
              <a:t>‹#›</a:t>
            </a:fld>
            <a:endParaRPr lang="ru-RU"/>
          </a:p>
        </p:txBody>
      </p:sp>
    </p:spTree>
    <p:extLst>
      <p:ext uri="{BB962C8B-B14F-4D97-AF65-F5344CB8AC3E}">
        <p14:creationId xmlns:p14="http://schemas.microsoft.com/office/powerpoint/2010/main" val="1401176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01A6EE6A-B828-47B7-9EC3-C6E5E4B896EF}" type="slidenum">
              <a:rPr lang="ru-RU"/>
              <a:pPr>
                <a:defRPr/>
              </a:pPr>
              <a:t>‹#›</a:t>
            </a:fld>
            <a:endParaRPr lang="ru-RU"/>
          </a:p>
        </p:txBody>
      </p:sp>
    </p:spTree>
    <p:extLst>
      <p:ext uri="{BB962C8B-B14F-4D97-AF65-F5344CB8AC3E}">
        <p14:creationId xmlns:p14="http://schemas.microsoft.com/office/powerpoint/2010/main" val="2683311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85B3C051-F300-4C57-B41F-AA9D2BEE3332}" type="slidenum">
              <a:rPr lang="ru-RU"/>
              <a:pPr>
                <a:defRPr/>
              </a:pPr>
              <a:t>‹#›</a:t>
            </a:fld>
            <a:endParaRPr lang="ru-RU"/>
          </a:p>
        </p:txBody>
      </p:sp>
    </p:spTree>
    <p:extLst>
      <p:ext uri="{BB962C8B-B14F-4D97-AF65-F5344CB8AC3E}">
        <p14:creationId xmlns:p14="http://schemas.microsoft.com/office/powerpoint/2010/main" val="4265399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3DF6D1BB-FE71-4F28-BC49-D965B6DFB12D}" type="slidenum">
              <a:rPr lang="ru-RU"/>
              <a:pPr>
                <a:defRPr/>
              </a:pPr>
              <a:t>‹#›</a:t>
            </a:fld>
            <a:endParaRPr lang="ru-RU"/>
          </a:p>
        </p:txBody>
      </p:sp>
    </p:spTree>
    <p:extLst>
      <p:ext uri="{BB962C8B-B14F-4D97-AF65-F5344CB8AC3E}">
        <p14:creationId xmlns:p14="http://schemas.microsoft.com/office/powerpoint/2010/main" val="2667541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85FFC194-7F96-4906-B867-181A6311AAFB}" type="slidenum">
              <a:rPr lang="ru-RU"/>
              <a:pPr>
                <a:defRPr/>
              </a:pPr>
              <a:t>‹#›</a:t>
            </a:fld>
            <a:endParaRPr lang="ru-RU"/>
          </a:p>
        </p:txBody>
      </p:sp>
    </p:spTree>
    <p:extLst>
      <p:ext uri="{BB962C8B-B14F-4D97-AF65-F5344CB8AC3E}">
        <p14:creationId xmlns:p14="http://schemas.microsoft.com/office/powerpoint/2010/main" val="547313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E9C8C02F-EC71-4B9C-B69A-4D2B022B5299}" type="slidenum">
              <a:rPr lang="ru-RU"/>
              <a:pPr>
                <a:defRPr/>
              </a:pPr>
              <a:t>‹#›</a:t>
            </a:fld>
            <a:endParaRPr lang="ru-RU"/>
          </a:p>
        </p:txBody>
      </p:sp>
    </p:spTree>
    <p:extLst>
      <p:ext uri="{BB962C8B-B14F-4D97-AF65-F5344CB8AC3E}">
        <p14:creationId xmlns:p14="http://schemas.microsoft.com/office/powerpoint/2010/main" val="5987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85CF0B3-DE5F-4219-8FE1-A6223E5996C6}" type="slidenum">
              <a:rPr lang="ru-RU"/>
              <a:pPr>
                <a:defRPr/>
              </a:pPr>
              <a:t>‹#›</a:t>
            </a:fld>
            <a:endParaRPr lang="ru-RU"/>
          </a:p>
        </p:txBody>
      </p:sp>
    </p:spTree>
    <p:extLst>
      <p:ext uri="{BB962C8B-B14F-4D97-AF65-F5344CB8AC3E}">
        <p14:creationId xmlns:p14="http://schemas.microsoft.com/office/powerpoint/2010/main" val="1114037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6A3A1E0-60BE-4EDF-8BDF-EF8554D65707}" type="slidenum">
              <a:rPr lang="ru-RU"/>
              <a:pPr>
                <a:defRPr/>
              </a:pPr>
              <a:t>‹#›</a:t>
            </a:fld>
            <a:endParaRPr lang="ru-RU"/>
          </a:p>
        </p:txBody>
      </p:sp>
    </p:spTree>
    <p:extLst>
      <p:ext uri="{BB962C8B-B14F-4D97-AF65-F5344CB8AC3E}">
        <p14:creationId xmlns:p14="http://schemas.microsoft.com/office/powerpoint/2010/main" val="66267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C4D944B9-824D-45DD-AB3A-0C5C61B393AD}"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8684095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EEF37AFC-5FEF-4D8A-A0C1-45A19E9825F0}"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4962722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7BA416E6-5739-4B49-8E41-8F1254E95871}"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6225734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E7E9E656-6DE4-4DFE-9A34-660F2933562D}"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9653461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ижний колонтитул 6"/>
          <p:cNvSpPr>
            <a:spLocks noGrp="1"/>
          </p:cNvSpPr>
          <p:nvPr>
            <p:ph type="ftr" sz="quarter" idx="10"/>
          </p:nvPr>
        </p:nvSpPr>
        <p:spPr/>
        <p:txBody>
          <a:bodyPr/>
          <a:lstStyle>
            <a:lvl1pPr>
              <a:defRPr/>
            </a:lvl1pPr>
          </a:lstStyle>
          <a:p>
            <a:pPr>
              <a:defRPr/>
            </a:pPr>
            <a:endParaRPr lang="ru-RU"/>
          </a:p>
        </p:txBody>
      </p:sp>
      <p:sp>
        <p:nvSpPr>
          <p:cNvPr id="8" name="Номер слайда 7"/>
          <p:cNvSpPr>
            <a:spLocks noGrp="1"/>
          </p:cNvSpPr>
          <p:nvPr>
            <p:ph type="sldNum" sz="quarter" idx="11"/>
          </p:nvPr>
        </p:nvSpPr>
        <p:spPr/>
        <p:txBody>
          <a:bodyPr/>
          <a:lstStyle>
            <a:lvl1pPr>
              <a:defRPr/>
            </a:lvl1pPr>
          </a:lstStyle>
          <a:p>
            <a:pPr>
              <a:defRPr/>
            </a:pPr>
            <a:fld id="{3CCC3E11-FAF4-4A6F-AD16-40FCFB45B0AC}" type="slidenum">
              <a:rPr lang="ru-RU"/>
              <a:pPr>
                <a:defRPr/>
              </a:pPr>
              <a:t>‹#›</a:t>
            </a:fld>
            <a:endParaRPr lang="ru-RU"/>
          </a:p>
        </p:txBody>
      </p:sp>
      <p:sp>
        <p:nvSpPr>
          <p:cNvPr id="9" name="Дата 8"/>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2361934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ижний колонтитул 2"/>
          <p:cNvSpPr>
            <a:spLocks noGrp="1"/>
          </p:cNvSpPr>
          <p:nvPr>
            <p:ph type="ftr" sz="quarter" idx="10"/>
          </p:nvPr>
        </p:nvSpPr>
        <p:spPr/>
        <p:txBody>
          <a:bodyPr/>
          <a:lstStyle>
            <a:lvl1pPr>
              <a:defRPr/>
            </a:lvl1pPr>
          </a:lstStyle>
          <a:p>
            <a:pPr>
              <a:defRPr/>
            </a:pPr>
            <a:endParaRPr lang="ru-RU"/>
          </a:p>
        </p:txBody>
      </p:sp>
      <p:sp>
        <p:nvSpPr>
          <p:cNvPr id="4" name="Номер слайда 3"/>
          <p:cNvSpPr>
            <a:spLocks noGrp="1"/>
          </p:cNvSpPr>
          <p:nvPr>
            <p:ph type="sldNum" sz="quarter" idx="11"/>
          </p:nvPr>
        </p:nvSpPr>
        <p:spPr/>
        <p:txBody>
          <a:bodyPr/>
          <a:lstStyle>
            <a:lvl1pPr>
              <a:defRPr/>
            </a:lvl1pPr>
          </a:lstStyle>
          <a:p>
            <a:pPr>
              <a:defRPr/>
            </a:pPr>
            <a:fld id="{ED249C44-9795-4400-A5B6-B01E2209B784}" type="slidenum">
              <a:rPr lang="ru-RU"/>
              <a:pPr>
                <a:defRPr/>
              </a:pPr>
              <a:t>‹#›</a:t>
            </a:fld>
            <a:endParaRPr lang="ru-RU"/>
          </a:p>
        </p:txBody>
      </p:sp>
      <p:sp>
        <p:nvSpPr>
          <p:cNvPr id="5" name="Дата 4"/>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67612324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pPr>
              <a:defRPr/>
            </a:pPr>
            <a:endParaRPr lang="ru-RU"/>
          </a:p>
        </p:txBody>
      </p:sp>
      <p:sp>
        <p:nvSpPr>
          <p:cNvPr id="3" name="Номер слайда 2"/>
          <p:cNvSpPr>
            <a:spLocks noGrp="1"/>
          </p:cNvSpPr>
          <p:nvPr>
            <p:ph type="sldNum" sz="quarter" idx="11"/>
          </p:nvPr>
        </p:nvSpPr>
        <p:spPr/>
        <p:txBody>
          <a:bodyPr/>
          <a:lstStyle>
            <a:lvl1pPr>
              <a:defRPr/>
            </a:lvl1pPr>
          </a:lstStyle>
          <a:p>
            <a:pPr>
              <a:defRPr/>
            </a:pPr>
            <a:fld id="{5062B982-B993-4320-8154-C2CC48F1006E}" type="slidenum">
              <a:rPr lang="ru-RU"/>
              <a:pPr>
                <a:defRPr/>
              </a:pPr>
              <a:t>‹#›</a:t>
            </a:fld>
            <a:endParaRPr lang="ru-RU"/>
          </a:p>
        </p:txBody>
      </p:sp>
      <p:sp>
        <p:nvSpPr>
          <p:cNvPr id="4" name="Дата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0696289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6E70B87D-EE8D-4BFC-B575-97C3302A2177}"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5350047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5D41460A-7E81-47D0-9AE0-D2BE3CC646A9}"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8882282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43F75686-D8BB-470F-B97B-1BC642E61550}"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0432601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B04303F8-4DFA-4FC4-A1BB-32DDE8DF1268}"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984613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DCC8757-3619-4BE3-A97E-80064101EB12}" type="slidenum">
              <a:rPr lang="ru-RU"/>
              <a:pPr>
                <a:defRPr/>
              </a:pPr>
              <a:t>‹#›</a:t>
            </a:fld>
            <a:endParaRPr lang="ru-RU" dirty="0"/>
          </a:p>
        </p:txBody>
      </p:sp>
    </p:spTree>
    <p:extLst>
      <p:ext uri="{BB962C8B-B14F-4D97-AF65-F5344CB8AC3E}">
        <p14:creationId xmlns:p14="http://schemas.microsoft.com/office/powerpoint/2010/main" val="447532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F3978E8-F259-4215-BAC4-6C0825703456}" type="slidenum">
              <a:rPr lang="ru-RU"/>
              <a:pPr>
                <a:defRPr/>
              </a:pPr>
              <a:t>‹#›</a:t>
            </a:fld>
            <a:endParaRPr lang="ru-RU" dirty="0"/>
          </a:p>
        </p:txBody>
      </p:sp>
    </p:spTree>
    <p:extLst>
      <p:ext uri="{BB962C8B-B14F-4D97-AF65-F5344CB8AC3E}">
        <p14:creationId xmlns:p14="http://schemas.microsoft.com/office/powerpoint/2010/main" val="637366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75793A4-68C4-4B42-A668-91765D0E3BC2}" type="slidenum">
              <a:rPr lang="ru-RU"/>
              <a:pPr>
                <a:defRPr/>
              </a:pPr>
              <a:t>‹#›</a:t>
            </a:fld>
            <a:endParaRPr lang="ru-RU" dirty="0"/>
          </a:p>
        </p:txBody>
      </p:sp>
    </p:spTree>
    <p:extLst>
      <p:ext uri="{BB962C8B-B14F-4D97-AF65-F5344CB8AC3E}">
        <p14:creationId xmlns:p14="http://schemas.microsoft.com/office/powerpoint/2010/main" val="153646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D223368-D4E3-4191-996E-C1A1B6F55D96}" type="slidenum">
              <a:rPr lang="ru-RU"/>
              <a:pPr>
                <a:defRPr/>
              </a:pPr>
              <a:t>‹#›</a:t>
            </a:fld>
            <a:endParaRPr lang="ru-RU" dirty="0"/>
          </a:p>
        </p:txBody>
      </p:sp>
    </p:spTree>
    <p:extLst>
      <p:ext uri="{BB962C8B-B14F-4D97-AF65-F5344CB8AC3E}">
        <p14:creationId xmlns:p14="http://schemas.microsoft.com/office/powerpoint/2010/main" val="3593944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CE638FB8-D5ED-4655-8A1A-A97924FC549A}" type="slidenum">
              <a:rPr lang="ru-RU"/>
              <a:pPr>
                <a:defRPr/>
              </a:pPr>
              <a:t>‹#›</a:t>
            </a:fld>
            <a:endParaRPr lang="ru-RU" dirty="0"/>
          </a:p>
        </p:txBody>
      </p:sp>
    </p:spTree>
    <p:extLst>
      <p:ext uri="{BB962C8B-B14F-4D97-AF65-F5344CB8AC3E}">
        <p14:creationId xmlns:p14="http://schemas.microsoft.com/office/powerpoint/2010/main" val="3205841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3F7C2777-BF1D-49FC-904F-1424A52F2F0C}" type="slidenum">
              <a:rPr lang="ru-RU"/>
              <a:pPr>
                <a:defRPr/>
              </a:pPr>
              <a:t>‹#›</a:t>
            </a:fld>
            <a:endParaRPr lang="ru-RU" dirty="0"/>
          </a:p>
        </p:txBody>
      </p:sp>
    </p:spTree>
    <p:extLst>
      <p:ext uri="{BB962C8B-B14F-4D97-AF65-F5344CB8AC3E}">
        <p14:creationId xmlns:p14="http://schemas.microsoft.com/office/powerpoint/2010/main" val="1952863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9A913487-49C3-4FE2-A328-DA91C7F51B8C}" type="slidenum">
              <a:rPr lang="ru-RU"/>
              <a:pPr>
                <a:defRPr/>
              </a:pPr>
              <a:t>‹#›</a:t>
            </a:fld>
            <a:endParaRPr lang="ru-RU" dirty="0"/>
          </a:p>
        </p:txBody>
      </p:sp>
    </p:spTree>
    <p:extLst>
      <p:ext uri="{BB962C8B-B14F-4D97-AF65-F5344CB8AC3E}">
        <p14:creationId xmlns:p14="http://schemas.microsoft.com/office/powerpoint/2010/main" val="1563901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400C615-1B0D-47CE-9E08-0ADB2755A33A}" type="slidenum">
              <a:rPr lang="ru-RU"/>
              <a:pPr>
                <a:defRPr/>
              </a:pPr>
              <a:t>‹#›</a:t>
            </a:fld>
            <a:endParaRPr lang="ru-RU" dirty="0"/>
          </a:p>
        </p:txBody>
      </p:sp>
    </p:spTree>
    <p:extLst>
      <p:ext uri="{BB962C8B-B14F-4D97-AF65-F5344CB8AC3E}">
        <p14:creationId xmlns:p14="http://schemas.microsoft.com/office/powerpoint/2010/main" val="2827352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BBCAE48-49A1-4B40-87A6-EEE23421B023}" type="slidenum">
              <a:rPr lang="ru-RU"/>
              <a:pPr>
                <a:defRPr/>
              </a:pPr>
              <a:t>‹#›</a:t>
            </a:fld>
            <a:endParaRPr lang="ru-RU" dirty="0"/>
          </a:p>
        </p:txBody>
      </p:sp>
    </p:spTree>
    <p:extLst>
      <p:ext uri="{BB962C8B-B14F-4D97-AF65-F5344CB8AC3E}">
        <p14:creationId xmlns:p14="http://schemas.microsoft.com/office/powerpoint/2010/main" val="244454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5B180F6E-41FB-42D7-954C-87CC938F914B}" type="slidenum">
              <a:rPr lang="ru-RU"/>
              <a:pPr>
                <a:defRPr/>
              </a:pPr>
              <a:t>‹#›</a:t>
            </a:fld>
            <a:endParaRPr lang="ru-RU" dirty="0"/>
          </a:p>
        </p:txBody>
      </p:sp>
    </p:spTree>
    <p:extLst>
      <p:ext uri="{BB962C8B-B14F-4D97-AF65-F5344CB8AC3E}">
        <p14:creationId xmlns:p14="http://schemas.microsoft.com/office/powerpoint/2010/main" val="2962855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05DD4D4B-1933-4CA5-B966-58BCFA63CE74}" type="slidenum">
              <a:rPr lang="ru-RU"/>
              <a:pPr>
                <a:defRPr/>
              </a:pPr>
              <a:t>‹#›</a:t>
            </a:fld>
            <a:endParaRPr lang="ru-RU" dirty="0"/>
          </a:p>
        </p:txBody>
      </p:sp>
    </p:spTree>
    <p:extLst>
      <p:ext uri="{BB962C8B-B14F-4D97-AF65-F5344CB8AC3E}">
        <p14:creationId xmlns:p14="http://schemas.microsoft.com/office/powerpoint/2010/main" val="236025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Media" preserve="1">
  <p:cSld name="Заголовок, текст и клип мультимеди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Мультимедиа 3"/>
          <p:cNvSpPr>
            <a:spLocks noGrp="1"/>
          </p:cNvSpPr>
          <p:nvPr>
            <p:ph type="media" sz="half" idx="2"/>
          </p:nvPr>
        </p:nvSpPr>
        <p:spPr>
          <a:xfrm>
            <a:off x="4648200" y="1600200"/>
            <a:ext cx="4038600" cy="4525963"/>
          </a:xfrm>
        </p:spPr>
        <p:txBody>
          <a:bodyPr/>
          <a:lstStyle/>
          <a:p>
            <a:r>
              <a:rPr lang="ru-RU"/>
              <a:t>Вставка клипа мультимедиа</a:t>
            </a:r>
          </a:p>
        </p:txBody>
      </p:sp>
      <p:sp>
        <p:nvSpPr>
          <p:cNvPr id="5" name="Дата 4"/>
          <p:cNvSpPr>
            <a:spLocks noGrp="1"/>
          </p:cNvSpPr>
          <p:nvPr>
            <p:ph type="dt" sz="half" idx="10"/>
          </p:nvPr>
        </p:nvSpPr>
        <p:spPr>
          <a:xfrm>
            <a:off x="457200" y="6356350"/>
            <a:ext cx="2133600" cy="365125"/>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356350"/>
            <a:ext cx="2895600"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356350"/>
            <a:ext cx="2133600" cy="365125"/>
          </a:xfrm>
        </p:spPr>
        <p:txBody>
          <a:bodyPr/>
          <a:lstStyle>
            <a:lvl1pPr>
              <a:defRPr smtClean="0"/>
            </a:lvl1pPr>
          </a:lstStyle>
          <a:p>
            <a:pPr>
              <a:defRPr/>
            </a:pPr>
            <a:fld id="{5EEB41E0-4BFA-4B53-9DEA-5A7D58193943}" type="slidenum">
              <a:rPr lang="ru-RU"/>
              <a:pPr>
                <a:defRPr/>
              </a:pPr>
              <a:t>‹#›</a:t>
            </a:fld>
            <a:endParaRPr lang="ru-RU" dirty="0"/>
          </a:p>
        </p:txBody>
      </p:sp>
    </p:spTree>
    <p:extLst>
      <p:ext uri="{BB962C8B-B14F-4D97-AF65-F5344CB8AC3E}">
        <p14:creationId xmlns:p14="http://schemas.microsoft.com/office/powerpoint/2010/main" val="4024816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685A1FA-03D5-456A-9D99-78DC279C979E}" type="slidenum">
              <a:rPr lang="ru-RU"/>
              <a:pPr>
                <a:defRPr/>
              </a:pPr>
              <a:t>‹#›</a:t>
            </a:fld>
            <a:endParaRPr lang="ru-RU"/>
          </a:p>
        </p:txBody>
      </p:sp>
    </p:spTree>
    <p:extLst>
      <p:ext uri="{BB962C8B-B14F-4D97-AF65-F5344CB8AC3E}">
        <p14:creationId xmlns:p14="http://schemas.microsoft.com/office/powerpoint/2010/main" val="2314808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FD9E89E-992A-4EAC-A7E5-554315F38945}" type="slidenum">
              <a:rPr lang="ru-RU"/>
              <a:pPr>
                <a:defRPr/>
              </a:pPr>
              <a:t>‹#›</a:t>
            </a:fld>
            <a:endParaRPr lang="ru-RU"/>
          </a:p>
        </p:txBody>
      </p:sp>
    </p:spTree>
    <p:extLst>
      <p:ext uri="{BB962C8B-B14F-4D97-AF65-F5344CB8AC3E}">
        <p14:creationId xmlns:p14="http://schemas.microsoft.com/office/powerpoint/2010/main" val="75871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BA48AFA6-F9A2-4041-A4D8-F7A373F038AA}" type="slidenum">
              <a:rPr lang="ru-RU"/>
              <a:pPr>
                <a:defRPr/>
              </a:pPr>
              <a:t>‹#›</a:t>
            </a:fld>
            <a:endParaRPr lang="ru-RU"/>
          </a:p>
        </p:txBody>
      </p:sp>
    </p:spTree>
    <p:extLst>
      <p:ext uri="{BB962C8B-B14F-4D97-AF65-F5344CB8AC3E}">
        <p14:creationId xmlns:p14="http://schemas.microsoft.com/office/powerpoint/2010/main" val="1917887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5B36033-56EA-42CC-A1FA-2AA54632C7CD}" type="slidenum">
              <a:rPr lang="ru-RU"/>
              <a:pPr>
                <a:defRPr/>
              </a:pPr>
              <a:t>‹#›</a:t>
            </a:fld>
            <a:endParaRPr lang="ru-RU"/>
          </a:p>
        </p:txBody>
      </p:sp>
    </p:spTree>
    <p:extLst>
      <p:ext uri="{BB962C8B-B14F-4D97-AF65-F5344CB8AC3E}">
        <p14:creationId xmlns:p14="http://schemas.microsoft.com/office/powerpoint/2010/main" val="3126798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0FC1680B-E8A3-4D70-8810-337481C37CFB}" type="slidenum">
              <a:rPr lang="ru-RU"/>
              <a:pPr>
                <a:defRPr/>
              </a:pPr>
              <a:t>‹#›</a:t>
            </a:fld>
            <a:endParaRPr lang="ru-RU"/>
          </a:p>
        </p:txBody>
      </p:sp>
    </p:spTree>
    <p:extLst>
      <p:ext uri="{BB962C8B-B14F-4D97-AF65-F5344CB8AC3E}">
        <p14:creationId xmlns:p14="http://schemas.microsoft.com/office/powerpoint/2010/main" val="3241457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FCF6EAF2-035A-4F3F-9FB8-A5BB3AA3E2E2}" type="slidenum">
              <a:rPr lang="ru-RU"/>
              <a:pPr>
                <a:defRPr/>
              </a:pPr>
              <a:t>‹#›</a:t>
            </a:fld>
            <a:endParaRPr lang="ru-RU"/>
          </a:p>
        </p:txBody>
      </p:sp>
    </p:spTree>
    <p:extLst>
      <p:ext uri="{BB962C8B-B14F-4D97-AF65-F5344CB8AC3E}">
        <p14:creationId xmlns:p14="http://schemas.microsoft.com/office/powerpoint/2010/main" val="1220942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DE7F10C5-1976-4082-BE55-37D4E3A7859B}" type="slidenum">
              <a:rPr lang="ru-RU"/>
              <a:pPr>
                <a:defRPr/>
              </a:pPr>
              <a:t>‹#›</a:t>
            </a:fld>
            <a:endParaRPr lang="ru-RU"/>
          </a:p>
        </p:txBody>
      </p:sp>
    </p:spTree>
    <p:extLst>
      <p:ext uri="{BB962C8B-B14F-4D97-AF65-F5344CB8AC3E}">
        <p14:creationId xmlns:p14="http://schemas.microsoft.com/office/powerpoint/2010/main" val="59505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C45AD48-B32C-4E24-8CBD-391C34DAD7EB}" type="slidenum">
              <a:rPr lang="ru-RU"/>
              <a:pPr>
                <a:defRPr/>
              </a:pPr>
              <a:t>‹#›</a:t>
            </a:fld>
            <a:endParaRPr lang="ru-RU"/>
          </a:p>
        </p:txBody>
      </p:sp>
    </p:spTree>
    <p:extLst>
      <p:ext uri="{BB962C8B-B14F-4D97-AF65-F5344CB8AC3E}">
        <p14:creationId xmlns:p14="http://schemas.microsoft.com/office/powerpoint/2010/main" val="2099805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EF1D861-952F-46F2-8CB2-6B8772BDD5EA}" type="slidenum">
              <a:rPr lang="ru-RU"/>
              <a:pPr>
                <a:defRPr/>
              </a:pPr>
              <a:t>‹#›</a:t>
            </a:fld>
            <a:endParaRPr lang="ru-RU"/>
          </a:p>
        </p:txBody>
      </p:sp>
    </p:spTree>
    <p:extLst>
      <p:ext uri="{BB962C8B-B14F-4D97-AF65-F5344CB8AC3E}">
        <p14:creationId xmlns:p14="http://schemas.microsoft.com/office/powerpoint/2010/main" val="9791864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1629D30-FC0E-48CF-99C2-F256D63D29C7}" type="slidenum">
              <a:rPr lang="ru-RU"/>
              <a:pPr>
                <a:defRPr/>
              </a:pPr>
              <a:t>‹#›</a:t>
            </a:fld>
            <a:endParaRPr lang="ru-RU"/>
          </a:p>
        </p:txBody>
      </p:sp>
    </p:spTree>
    <p:extLst>
      <p:ext uri="{BB962C8B-B14F-4D97-AF65-F5344CB8AC3E}">
        <p14:creationId xmlns:p14="http://schemas.microsoft.com/office/powerpoint/2010/main" val="2996383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BBC6D45-5CFE-4B7C-99E7-999EB1261CC7}" type="slidenum">
              <a:rPr lang="ru-RU"/>
              <a:pPr>
                <a:defRPr/>
              </a:pPr>
              <a:t>‹#›</a:t>
            </a:fld>
            <a:endParaRPr lang="ru-RU"/>
          </a:p>
        </p:txBody>
      </p:sp>
    </p:spTree>
    <p:extLst>
      <p:ext uri="{BB962C8B-B14F-4D97-AF65-F5344CB8AC3E}">
        <p14:creationId xmlns:p14="http://schemas.microsoft.com/office/powerpoint/2010/main" val="1131423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BB4DCB4-F4A7-4707-8FAE-AB4253F9CA06}" type="slidenum">
              <a:rPr lang="ru-RU"/>
              <a:pPr>
                <a:defRPr/>
              </a:pPr>
              <a:t>‹#›</a:t>
            </a:fld>
            <a:endParaRPr lang="ru-RU"/>
          </a:p>
        </p:txBody>
      </p:sp>
    </p:spTree>
    <p:extLst>
      <p:ext uri="{BB962C8B-B14F-4D97-AF65-F5344CB8AC3E}">
        <p14:creationId xmlns:p14="http://schemas.microsoft.com/office/powerpoint/2010/main" val="3639532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3557511-3579-42F7-8283-7D0A11C2561A}" type="slidenum">
              <a:rPr lang="ru-RU"/>
              <a:pPr>
                <a:defRPr/>
              </a:pPr>
              <a:t>‹#›</a:t>
            </a:fld>
            <a:endParaRPr lang="ru-RU"/>
          </a:p>
        </p:txBody>
      </p:sp>
    </p:spTree>
    <p:extLst>
      <p:ext uri="{BB962C8B-B14F-4D97-AF65-F5344CB8AC3E}">
        <p14:creationId xmlns:p14="http://schemas.microsoft.com/office/powerpoint/2010/main" val="1188205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4D68023-ADD9-4D91-9AF8-4AB3B014C28F}" type="slidenum">
              <a:rPr lang="ru-RU"/>
              <a:pPr>
                <a:defRPr/>
              </a:pPr>
              <a:t>‹#›</a:t>
            </a:fld>
            <a:endParaRPr lang="ru-RU"/>
          </a:p>
        </p:txBody>
      </p:sp>
    </p:spTree>
    <p:extLst>
      <p:ext uri="{BB962C8B-B14F-4D97-AF65-F5344CB8AC3E}">
        <p14:creationId xmlns:p14="http://schemas.microsoft.com/office/powerpoint/2010/main" val="1383069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B5E55C3-6DB4-4710-BAB5-429B1B9DB8E1}" type="slidenum">
              <a:rPr lang="ru-RU"/>
              <a:pPr>
                <a:defRPr/>
              </a:pPr>
              <a:t>‹#›</a:t>
            </a:fld>
            <a:endParaRPr lang="ru-RU"/>
          </a:p>
        </p:txBody>
      </p:sp>
    </p:spTree>
    <p:extLst>
      <p:ext uri="{BB962C8B-B14F-4D97-AF65-F5344CB8AC3E}">
        <p14:creationId xmlns:p14="http://schemas.microsoft.com/office/powerpoint/2010/main" val="1249940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462BA6AF-2DBF-4733-9FF3-9797E2E8406B}" type="slidenum">
              <a:rPr lang="ru-RU"/>
              <a:pPr>
                <a:defRPr/>
              </a:pPr>
              <a:t>‹#›</a:t>
            </a:fld>
            <a:endParaRPr lang="ru-RU"/>
          </a:p>
        </p:txBody>
      </p:sp>
    </p:spTree>
    <p:extLst>
      <p:ext uri="{BB962C8B-B14F-4D97-AF65-F5344CB8AC3E}">
        <p14:creationId xmlns:p14="http://schemas.microsoft.com/office/powerpoint/2010/main" val="3269325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6A05F579-D550-4FE6-8AB4-AEDD72084CE0}" type="slidenum">
              <a:rPr lang="ru-RU"/>
              <a:pPr>
                <a:defRPr/>
              </a:pPr>
              <a:t>‹#›</a:t>
            </a:fld>
            <a:endParaRPr lang="ru-RU"/>
          </a:p>
        </p:txBody>
      </p:sp>
    </p:spTree>
    <p:extLst>
      <p:ext uri="{BB962C8B-B14F-4D97-AF65-F5344CB8AC3E}">
        <p14:creationId xmlns:p14="http://schemas.microsoft.com/office/powerpoint/2010/main" val="317175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27233F0-C74B-4B93-A03A-92D1BE12B7E5}" type="datetimeFigureOut">
              <a:rPr lang="ru-RU" smtClean="0"/>
              <a:pPr/>
              <a:t>08.09.2021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C697D0F-9A39-4947-8D3F-BAF150D4349D}"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A66BC0D4-5123-4680-B345-F6AB3A6FA898}" type="slidenum">
              <a:rPr lang="ru-RU"/>
              <a:pPr>
                <a:defRPr/>
              </a:pPr>
              <a:t>‹#›</a:t>
            </a:fld>
            <a:endParaRPr lang="ru-RU"/>
          </a:p>
        </p:txBody>
      </p:sp>
    </p:spTree>
    <p:extLst>
      <p:ext uri="{BB962C8B-B14F-4D97-AF65-F5344CB8AC3E}">
        <p14:creationId xmlns:p14="http://schemas.microsoft.com/office/powerpoint/2010/main" val="938684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F3D6F7A-DDFF-480C-ADE8-002D89485154}" type="slidenum">
              <a:rPr lang="ru-RU"/>
              <a:pPr>
                <a:defRPr/>
              </a:pPr>
              <a:t>‹#›</a:t>
            </a:fld>
            <a:endParaRPr lang="ru-RU"/>
          </a:p>
        </p:txBody>
      </p:sp>
    </p:spTree>
    <p:extLst>
      <p:ext uri="{BB962C8B-B14F-4D97-AF65-F5344CB8AC3E}">
        <p14:creationId xmlns:p14="http://schemas.microsoft.com/office/powerpoint/2010/main" val="33722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A37F056-2492-4944-AE7F-22E48BF527FF}" type="slidenum">
              <a:rPr lang="ru-RU"/>
              <a:pPr>
                <a:defRPr/>
              </a:pPr>
              <a:t>‹#›</a:t>
            </a:fld>
            <a:endParaRPr lang="ru-RU"/>
          </a:p>
        </p:txBody>
      </p:sp>
    </p:spTree>
    <p:extLst>
      <p:ext uri="{BB962C8B-B14F-4D97-AF65-F5344CB8AC3E}">
        <p14:creationId xmlns:p14="http://schemas.microsoft.com/office/powerpoint/2010/main" val="1852660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79EAF812-D885-4A49-9942-98E1F5772A7E}" type="slidenum">
              <a:rPr lang="ru-RU"/>
              <a:pPr>
                <a:defRPr/>
              </a:pPr>
              <a:t>‹#›</a:t>
            </a:fld>
            <a:endParaRPr lang="ru-RU"/>
          </a:p>
        </p:txBody>
      </p:sp>
    </p:spTree>
    <p:extLst>
      <p:ext uri="{BB962C8B-B14F-4D97-AF65-F5344CB8AC3E}">
        <p14:creationId xmlns:p14="http://schemas.microsoft.com/office/powerpoint/2010/main" val="252655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53907E56-1692-4BE0-AA22-52120372FCDE}" type="slidenum">
              <a:rPr lang="ru-RU"/>
              <a:pPr>
                <a:defRPr/>
              </a:pPr>
              <a:t>‹#›</a:t>
            </a:fld>
            <a:endParaRPr lang="ru-RU"/>
          </a:p>
        </p:txBody>
      </p:sp>
    </p:spTree>
    <p:extLst>
      <p:ext uri="{BB962C8B-B14F-4D97-AF65-F5344CB8AC3E}">
        <p14:creationId xmlns:p14="http://schemas.microsoft.com/office/powerpoint/2010/main" val="181747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62DF04E-C824-49E8-8C1D-2C0B3D60EA19}" type="slidenum">
              <a:rPr lang="ru-RU"/>
              <a:pPr>
                <a:defRPr/>
              </a:pPr>
              <a:t>‹#›</a:t>
            </a:fld>
            <a:endParaRPr lang="ru-RU"/>
          </a:p>
        </p:txBody>
      </p:sp>
    </p:spTree>
    <p:extLst>
      <p:ext uri="{BB962C8B-B14F-4D97-AF65-F5344CB8AC3E}">
        <p14:creationId xmlns:p14="http://schemas.microsoft.com/office/powerpoint/2010/main" val="1771187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A008EFD-2829-46A4-BBF5-3DDA1C79931C}" type="slidenum">
              <a:rPr lang="ru-RU"/>
              <a:pPr>
                <a:defRPr/>
              </a:pPr>
              <a:t>‹#›</a:t>
            </a:fld>
            <a:endParaRPr lang="ru-RU"/>
          </a:p>
        </p:txBody>
      </p:sp>
    </p:spTree>
    <p:extLst>
      <p:ext uri="{BB962C8B-B14F-4D97-AF65-F5344CB8AC3E}">
        <p14:creationId xmlns:p14="http://schemas.microsoft.com/office/powerpoint/2010/main" val="21676009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F97FFC2-84DB-4D25-AD3C-D1CE775DFB8F}" type="slidenum">
              <a:rPr lang="ru-RU"/>
              <a:pPr>
                <a:defRPr/>
              </a:pPr>
              <a:t>‹#›</a:t>
            </a:fld>
            <a:endParaRPr lang="ru-RU"/>
          </a:p>
        </p:txBody>
      </p:sp>
    </p:spTree>
    <p:extLst>
      <p:ext uri="{BB962C8B-B14F-4D97-AF65-F5344CB8AC3E}">
        <p14:creationId xmlns:p14="http://schemas.microsoft.com/office/powerpoint/2010/main" val="368639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64011C2F-7F0D-451B-86AC-2CD77FB80060}" type="slidenum">
              <a:rPr lang="ru-RU"/>
              <a:pPr>
                <a:defRPr/>
              </a:pPr>
              <a:t>‹#›</a:t>
            </a:fld>
            <a:endParaRPr lang="ru-RU"/>
          </a:p>
        </p:txBody>
      </p:sp>
    </p:spTree>
    <p:extLst>
      <p:ext uri="{BB962C8B-B14F-4D97-AF65-F5344CB8AC3E}">
        <p14:creationId xmlns:p14="http://schemas.microsoft.com/office/powerpoint/2010/main" val="13251051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1CE53134-EC0B-4FDC-9927-07AAE3C368EC}" type="slidenum">
              <a:rPr lang="ru-RU"/>
              <a:pPr>
                <a:defRPr/>
              </a:pPr>
              <a:t>‹#›</a:t>
            </a:fld>
            <a:endParaRPr lang="ru-RU"/>
          </a:p>
        </p:txBody>
      </p:sp>
    </p:spTree>
    <p:extLst>
      <p:ext uri="{BB962C8B-B14F-4D97-AF65-F5344CB8AC3E}">
        <p14:creationId xmlns:p14="http://schemas.microsoft.com/office/powerpoint/2010/main" val="238443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3.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4.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3.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3.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3.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4.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3.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4.jpe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3.pn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5.jpe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5.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theme" Target="../theme/theme20.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3.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3.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3.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4.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233F0-C74B-4B93-A03A-92D1BE12B7E5}" type="datetimeFigureOut">
              <a:rPr lang="ru-RU" smtClean="0"/>
              <a:pPr/>
              <a:t>08.09.2021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97D0F-9A39-4947-8D3F-BAF150D4349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905" r:id="rId13"/>
    <p:sldLayoutId id="2147483907" r:id="rId14"/>
    <p:sldLayoutId id="2147483908" r:id="rId15"/>
    <p:sldLayoutId id="214748390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6"/>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B0B8A1C-DEBD-4CBE-AE5C-EA1F420EAA5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A1062BE-94AA-47CF-A1CE-16E95FC5E6F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86EA65FB-92F9-4F2A-9F93-619A6F08642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09454C7F-328C-454D-B150-777D0BAA2E4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45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3D0B6F90-DC87-4B71-9A93-84BCFA334D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785DF6AC-FF84-4ADB-9323-FF7D857795B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A7C963A5-090E-4EAB-B4B7-5D2D0AE0D6E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6" name="Picture 4" descr="C:\Users\malves\AppData\Local\Microsoft\Windows\Temporary Internet Files\Content.IE5\54I5HWCN\MPj04372470000[1].jpg"/>
          <p:cNvPicPr>
            <a:picLocks noChangeAspect="1" noChangeArrowheads="1"/>
          </p:cNvPicPr>
          <p:nvPr/>
        </p:nvPicPr>
        <p:blipFill>
          <a:blip r:embed="rId13" cstate="print">
            <a:duotone>
              <a:schemeClr val="accent5">
                <a:shade val="45000"/>
                <a:satMod val="135000"/>
              </a:schemeClr>
              <a:prstClr val="white"/>
            </a:duotone>
            <a:lum bright="4000" contrast="8000"/>
          </a:blip>
          <a:srcRect/>
          <a:stretch>
            <a:fillRect/>
          </a:stretch>
        </p:blipFill>
        <p:spPr bwMode="auto">
          <a:xfrm>
            <a:off x="-1" y="0"/>
            <a:ext cx="9176157" cy="6858000"/>
          </a:xfrm>
          <a:prstGeom prst="rect">
            <a:avLst/>
          </a:prstGeom>
          <a:noFill/>
        </p:spPr>
      </p:pic>
      <p:pic>
        <p:nvPicPr>
          <p:cNvPr id="27651" name="Picture 4" descr="C:\Users\malves\AppData\Local\Microsoft\Windows\Temporary Internet Files\Content.IE5\54I5HWCN\MPj0437247000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7653"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Текст слайда</a:t>
            </a:r>
          </a:p>
          <a:p>
            <a:pPr lvl="1"/>
            <a:r>
              <a:rPr lang="ru-RU" altLang="ru-RU"/>
              <a:t>Текст слайда</a:t>
            </a:r>
          </a:p>
          <a:p>
            <a:pPr lvl="2"/>
            <a:r>
              <a:rPr lang="ru-RU" altLang="ru-RU"/>
              <a:t>Текст слайда</a:t>
            </a:r>
          </a:p>
          <a:p>
            <a:pPr lvl="3"/>
            <a:r>
              <a:rPr lang="ru-RU" altLang="ru-RU"/>
              <a:t>Текст слайда</a:t>
            </a:r>
          </a:p>
          <a:p>
            <a:pPr lvl="4"/>
            <a:r>
              <a:rPr lang="ru-RU" altLang="ru-RU"/>
              <a:t>Текст слайда</a:t>
            </a:r>
          </a:p>
        </p:txBody>
      </p:sp>
      <p:sp>
        <p:nvSpPr>
          <p:cNvPr id="9"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bg1">
                    <a:lumMod val="95000"/>
                    <a:lumOff val="5000"/>
                  </a:schemeClr>
                </a:solidFill>
                <a:latin typeface="+mn-lt"/>
                <a:cs typeface="+mn-cs"/>
              </a:defRPr>
            </a:lvl1pPr>
          </a:lstStyle>
          <a:p>
            <a:pPr>
              <a:defRPr/>
            </a:pPr>
            <a:endParaRPr lang="ru-RU"/>
          </a:p>
        </p:txBody>
      </p:sp>
      <p:sp>
        <p:nvSpPr>
          <p:cNvPr id="10"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11"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lumMod val="85000"/>
                    <a:lumOff val="15000"/>
                  </a:schemeClr>
                </a:solidFill>
                <a:latin typeface="+mn-lt"/>
                <a:cs typeface="+mn-cs"/>
              </a:defRPr>
            </a:lvl1pPr>
          </a:lstStyle>
          <a:p>
            <a:pPr>
              <a:defRPr/>
            </a:pPr>
            <a:fld id="{8022A77A-E7D9-4103-ABDD-7409A5D9F98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Calibri" pitchFamily="34" charset="0"/>
        </a:defRPr>
      </a:lvl2pPr>
      <a:lvl3pPr algn="ctr" rtl="0" eaLnBrk="1" fontAlgn="base" hangingPunct="1">
        <a:spcBef>
          <a:spcPct val="0"/>
        </a:spcBef>
        <a:spcAft>
          <a:spcPct val="0"/>
        </a:spcAft>
        <a:defRPr sz="4400" b="1">
          <a:solidFill>
            <a:schemeClr val="tx1"/>
          </a:solidFill>
          <a:latin typeface="Calibri" pitchFamily="34" charset="0"/>
        </a:defRPr>
      </a:lvl3pPr>
      <a:lvl4pPr algn="ctr" rtl="0" eaLnBrk="1" fontAlgn="base" hangingPunct="1">
        <a:spcBef>
          <a:spcPct val="0"/>
        </a:spcBef>
        <a:spcAft>
          <a:spcPct val="0"/>
        </a:spcAft>
        <a:defRPr sz="4400" b="1">
          <a:solidFill>
            <a:schemeClr val="tx1"/>
          </a:solidFill>
          <a:latin typeface="Calibri" pitchFamily="34" charset="0"/>
        </a:defRPr>
      </a:lvl4pPr>
      <a:lvl5pPr algn="ctr" rtl="0" eaLnBrk="1" fontAlgn="base" hangingPunct="1">
        <a:spcBef>
          <a:spcPct val="0"/>
        </a:spcBef>
        <a:spcAft>
          <a:spcPct val="0"/>
        </a:spcAft>
        <a:defRPr sz="4400" b="1">
          <a:solidFill>
            <a:schemeClr val="tx1"/>
          </a:solidFill>
          <a:latin typeface="Calibri" pitchFamily="34"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6" name="Picture 4" descr="C:\Users\malves\AppData\Local\Microsoft\Windows\Temporary Internet Files\Content.IE5\54I5HWCN\MPj04372470000[1].jpg"/>
          <p:cNvPicPr>
            <a:picLocks noChangeAspect="1" noChangeArrowheads="1"/>
          </p:cNvPicPr>
          <p:nvPr/>
        </p:nvPicPr>
        <p:blipFill>
          <a:blip r:embed="rId13" cstate="print">
            <a:duotone>
              <a:schemeClr val="accent5">
                <a:shade val="45000"/>
                <a:satMod val="135000"/>
              </a:schemeClr>
              <a:prstClr val="white"/>
            </a:duotone>
            <a:lum bright="4000" contrast="8000"/>
          </a:blip>
          <a:srcRect/>
          <a:stretch>
            <a:fillRect/>
          </a:stretch>
        </p:blipFill>
        <p:spPr bwMode="auto">
          <a:xfrm>
            <a:off x="-1" y="0"/>
            <a:ext cx="9176157" cy="6858000"/>
          </a:xfrm>
          <a:prstGeom prst="rect">
            <a:avLst/>
          </a:prstGeom>
          <a:noFill/>
        </p:spPr>
      </p:pic>
      <p:sp>
        <p:nvSpPr>
          <p:cNvPr id="28675"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8676"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Текст слайда</a:t>
            </a:r>
          </a:p>
          <a:p>
            <a:pPr lvl="1"/>
            <a:r>
              <a:rPr lang="ru-RU" altLang="ru-RU"/>
              <a:t>Текст слайда</a:t>
            </a:r>
          </a:p>
          <a:p>
            <a:pPr lvl="2"/>
            <a:r>
              <a:rPr lang="ru-RU" altLang="ru-RU"/>
              <a:t>Текст слайда</a:t>
            </a:r>
          </a:p>
          <a:p>
            <a:pPr lvl="3"/>
            <a:r>
              <a:rPr lang="ru-RU" altLang="ru-RU"/>
              <a:t>Текст слайда</a:t>
            </a:r>
          </a:p>
          <a:p>
            <a:pPr lvl="4"/>
            <a:r>
              <a:rPr lang="ru-RU" altLang="ru-RU"/>
              <a:t>Текст слайда</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lumMod val="95000"/>
                    <a:lumOff val="5000"/>
                  </a:schemeClr>
                </a:solidFill>
                <a:latin typeface="+mn-lt"/>
                <a:cs typeface="+mn-cs"/>
              </a:defRPr>
            </a:lvl1pPr>
          </a:lstStyle>
          <a:p>
            <a:pPr>
              <a:defRPr/>
            </a:pPr>
            <a:endParaRPr lang="ru-RU"/>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lumMod val="85000"/>
                    <a:lumOff val="15000"/>
                  </a:schemeClr>
                </a:solidFill>
                <a:latin typeface="+mn-lt"/>
                <a:cs typeface="+mn-cs"/>
              </a:defRPr>
            </a:lvl1pPr>
          </a:lstStyle>
          <a:p>
            <a:pPr>
              <a:defRPr/>
            </a:pPr>
            <a:fld id="{50873A5F-9F90-4663-9807-56AD2A5CFDE9}"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Calibri" pitchFamily="34" charset="0"/>
        </a:defRPr>
      </a:lvl2pPr>
      <a:lvl3pPr algn="ctr" rtl="0" eaLnBrk="1" fontAlgn="base" hangingPunct="1">
        <a:spcBef>
          <a:spcPct val="0"/>
        </a:spcBef>
        <a:spcAft>
          <a:spcPct val="0"/>
        </a:spcAft>
        <a:defRPr sz="4400" b="1">
          <a:solidFill>
            <a:schemeClr val="tx1"/>
          </a:solidFill>
          <a:latin typeface="Calibri" pitchFamily="34" charset="0"/>
        </a:defRPr>
      </a:lvl3pPr>
      <a:lvl4pPr algn="ctr" rtl="0" eaLnBrk="1" fontAlgn="base" hangingPunct="1">
        <a:spcBef>
          <a:spcPct val="0"/>
        </a:spcBef>
        <a:spcAft>
          <a:spcPct val="0"/>
        </a:spcAft>
        <a:defRPr sz="4400" b="1">
          <a:solidFill>
            <a:schemeClr val="tx1"/>
          </a:solidFill>
          <a:latin typeface="Calibri" pitchFamily="34" charset="0"/>
        </a:defRPr>
      </a:lvl4pPr>
      <a:lvl5pPr algn="ctr" rtl="0" eaLnBrk="1" fontAlgn="base" hangingPunct="1">
        <a:spcBef>
          <a:spcPct val="0"/>
        </a:spcBef>
        <a:spcAft>
          <a:spcPct val="0"/>
        </a:spcAft>
        <a:defRPr sz="4400" b="1">
          <a:solidFill>
            <a:schemeClr val="tx1"/>
          </a:solidFill>
          <a:latin typeface="Calibri" pitchFamily="34"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Образец заголовка</a:t>
            </a:r>
          </a:p>
        </p:txBody>
      </p:sp>
      <p:sp>
        <p:nvSpPr>
          <p:cNvPr id="1525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Образец текста</a:t>
            </a:r>
          </a:p>
          <a:p>
            <a:pPr lvl="1"/>
            <a:r>
              <a:rPr lang="en-US" altLang="ru-RU"/>
              <a:t>Второй уровень</a:t>
            </a:r>
          </a:p>
          <a:p>
            <a:pPr lvl="2"/>
            <a:r>
              <a:rPr lang="en-US" altLang="ru-RU"/>
              <a:t>Третий уровень</a:t>
            </a:r>
          </a:p>
          <a:p>
            <a:pPr lvl="3"/>
            <a:r>
              <a:rPr lang="en-US" altLang="ru-RU"/>
              <a:t>Четвертый уровень</a:t>
            </a:r>
          </a:p>
          <a:p>
            <a:pPr lvl="4"/>
            <a:r>
              <a:rPr lang="en-US" altLang="ru-RU"/>
              <a:t>Пятый уровень</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ru-RU"/>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ru-RU"/>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B7B4355-99B6-433F-ACE0-083AE9E13D84}"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08.09.2021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20649336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8FCEF-A4B5-425C-9227-266FFFBFD5D7}" type="datetimeFigureOut">
              <a:rPr lang="ru-RU" smtClean="0"/>
              <a:pPr/>
              <a:t>08.09.2021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67409140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10" r:id="rId12"/>
    <p:sldLayoutId id="2147483911" r:id="rId13"/>
    <p:sldLayoutId id="2147483912" r:id="rId14"/>
    <p:sldLayoutId id="2147483913" r:id="rId15"/>
    <p:sldLayoutId id="2147483914" r:id="rId16"/>
    <p:sldLayoutId id="2147483915" r:id="rId17"/>
    <p:sldLayoutId id="2147483916" r:id="rId18"/>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fld id="{61F8FCEF-A4B5-425C-9227-266FFFBFD5D7}" type="datetimeFigureOut">
              <a:rPr lang="ru-RU" smtClean="0"/>
              <a:pPr/>
              <a:t>08.09.2021</a:t>
            </a:fld>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fld id="{55359280-34B0-469E-828C-039876D2CEA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8488C4"/>
            </a:gs>
            <a:gs pos="53000">
              <a:srgbClr val="D4DEFF"/>
            </a:gs>
            <a:gs pos="83000">
              <a:srgbClr val="D4DEFF"/>
            </a:gs>
            <a:gs pos="100000">
              <a:srgbClr val="96AB94"/>
            </a:gs>
          </a:gsLst>
          <a:path path="rect">
            <a:fillToRect l="100000" t="100000"/>
          </a:path>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8000"/>
            <a:chOff x="0" y="0"/>
            <a:chExt cx="5760" cy="4320"/>
          </a:xfrm>
        </p:grpSpPr>
        <p:sp>
          <p:nvSpPr>
            <p:cNvPr id="18"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ru-RU" sz="2400">
                <a:cs typeface="+mn-cs"/>
              </a:endParaRPr>
            </a:p>
          </p:txBody>
        </p:sp>
        <p:sp>
          <p:nvSpPr>
            <p:cNvPr id="19"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ru-RU" sz="2400">
                <a:cs typeface="+mn-cs"/>
              </a:endParaRPr>
            </a:p>
          </p:txBody>
        </p:sp>
        <p:grpSp>
          <p:nvGrpSpPr>
            <p:cNvPr id="5125" name="Group 5"/>
            <p:cNvGrpSpPr>
              <a:grpSpLocks/>
            </p:cNvGrpSpPr>
            <p:nvPr/>
          </p:nvGrpSpPr>
          <p:grpSpPr bwMode="auto">
            <a:xfrm>
              <a:off x="0" y="672"/>
              <a:ext cx="1806" cy="1989"/>
              <a:chOff x="0" y="672"/>
              <a:chExt cx="1806" cy="1989"/>
            </a:xfrm>
          </p:grpSpPr>
          <p:sp>
            <p:nvSpPr>
              <p:cNvPr id="21"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2"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3"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4"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25"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6"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7"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28"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9"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30"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ru-RU" sz="2400">
                  <a:cs typeface="+mn-cs"/>
                </a:endParaRPr>
              </a:p>
            </p:txBody>
          </p:sp>
        </p:grpSp>
      </p:grpSp>
      <p:sp>
        <p:nvSpPr>
          <p:cNvPr id="5136"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5137"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1" name="Rectangle 16"/>
          <p:cNvSpPr>
            <a:spLocks noGrp="1" noChangeArrowheads="1"/>
          </p:cNvSpPr>
          <p:nvPr>
            <p:ph type="dt" sz="half" idx="2"/>
          </p:nvPr>
        </p:nvSpPr>
        <p:spPr bwMode="auto">
          <a:xfrm>
            <a:off x="457200" y="6248400"/>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smtClean="0">
                <a:latin typeface="+mn-lt"/>
                <a:cs typeface="+mn-cs"/>
              </a:defRPr>
            </a:lvl1pPr>
          </a:lstStyle>
          <a:p>
            <a:pPr>
              <a:defRPr/>
            </a:pPr>
            <a:endParaRPr lang="ru-RU"/>
          </a:p>
        </p:txBody>
      </p:sp>
      <p:sp>
        <p:nvSpPr>
          <p:cNvPr id="32" name="Rectangle 17"/>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200" smtClean="0">
                <a:latin typeface="+mn-lt"/>
                <a:cs typeface="+mn-cs"/>
              </a:defRPr>
            </a:lvl1pPr>
          </a:lstStyle>
          <a:p>
            <a:pPr>
              <a:defRPr/>
            </a:pPr>
            <a:endParaRPr lang="ru-RU"/>
          </a:p>
        </p:txBody>
      </p:sp>
      <p:sp>
        <p:nvSpPr>
          <p:cNvPr id="33" name="Rectangle 18"/>
          <p:cNvSpPr>
            <a:spLocks noGrp="1" noChangeArrowheads="1"/>
          </p:cNvSpPr>
          <p:nvPr>
            <p:ph type="sldNum" sz="quarter" idx="4"/>
          </p:nvPr>
        </p:nvSpPr>
        <p:spPr bwMode="auto">
          <a:xfrm>
            <a:off x="6553200" y="6248400"/>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a:defRPr/>
            </a:pPr>
            <a:fld id="{ED2E039A-380F-4FA1-B6A2-097A1671BDA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8488C4"/>
            </a:gs>
            <a:gs pos="53000">
              <a:srgbClr val="D4DEFF"/>
            </a:gs>
            <a:gs pos="83000">
              <a:srgbClr val="D4DEFF"/>
            </a:gs>
            <a:gs pos="100000">
              <a:srgbClr val="96AB94"/>
            </a:gs>
          </a:gsLst>
          <a:path path="rect">
            <a:fillToRect l="100000" t="100000"/>
          </a:path>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n-lt"/>
                <a:cs typeface="+mn-cs"/>
              </a:defRPr>
            </a:lvl1pPr>
          </a:lstStyle>
          <a:p>
            <a:pPr>
              <a:defRPr/>
            </a:pPr>
            <a:endParaRPr lang="ru-RU"/>
          </a:p>
        </p:txBody>
      </p:sp>
      <p:sp>
        <p:nvSpPr>
          <p:cNvPr id="378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a:defRPr/>
            </a:pPr>
            <a:fld id="{37096FCD-81AB-4F7E-89F7-1FDEF479AC96}" type="slidenum">
              <a:rPr lang="ru-RU"/>
              <a:pPr>
                <a:defRPr/>
              </a:pPr>
              <a:t>‹#›</a:t>
            </a:fld>
            <a:endParaRPr lang="ru-RU"/>
          </a:p>
        </p:txBody>
      </p:sp>
      <p:grpSp>
        <p:nvGrpSpPr>
          <p:cNvPr id="7172" name="Group 4"/>
          <p:cNvGrpSpPr>
            <a:grpSpLocks/>
          </p:cNvGrpSpPr>
          <p:nvPr/>
        </p:nvGrpSpPr>
        <p:grpSpPr bwMode="auto">
          <a:xfrm>
            <a:off x="0" y="0"/>
            <a:ext cx="9144000" cy="546100"/>
            <a:chOff x="0" y="0"/>
            <a:chExt cx="5760" cy="344"/>
          </a:xfrm>
        </p:grpSpPr>
        <p:sp>
          <p:nvSpPr>
            <p:cNvPr id="378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ru-RU" sz="2400">
                <a:cs typeface="+mn-cs"/>
              </a:endParaRPr>
            </a:p>
          </p:txBody>
        </p:sp>
        <p:sp>
          <p:nvSpPr>
            <p:cNvPr id="378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ru-RU" sz="2400">
                <a:cs typeface="+mn-cs"/>
              </a:endParaRPr>
            </a:p>
          </p:txBody>
        </p:sp>
        <p:sp>
          <p:nvSpPr>
            <p:cNvPr id="3789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sp>
          <p:nvSpPr>
            <p:cNvPr id="3789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3790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sp>
          <p:nvSpPr>
            <p:cNvPr id="3790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grpSp>
      <p:sp>
        <p:nvSpPr>
          <p:cNvPr id="7182"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7183"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790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n-lt"/>
                <a:cs typeface="+mn-cs"/>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182"/>
                                        </p:tgtEl>
                                        <p:attrNameLst>
                                          <p:attrName>style.visibility</p:attrName>
                                        </p:attrNameLst>
                                      </p:cBhvr>
                                      <p:to>
                                        <p:strVal val="visible"/>
                                      </p:to>
                                    </p:set>
                                    <p:anim calcmode="lin" valueType="num">
                                      <p:cBhvr>
                                        <p:cTn id="7" dur="1000" fill="hold"/>
                                        <p:tgtEl>
                                          <p:spTgt spid="7182"/>
                                        </p:tgtEl>
                                        <p:attrNameLst>
                                          <p:attrName>ppt_x</p:attrName>
                                        </p:attrNameLst>
                                      </p:cBhvr>
                                      <p:tavLst>
                                        <p:tav tm="0">
                                          <p:val>
                                            <p:strVal val="#ppt_x-.2"/>
                                          </p:val>
                                        </p:tav>
                                        <p:tav tm="100000">
                                          <p:val>
                                            <p:strVal val="#ppt_x"/>
                                          </p:val>
                                        </p:tav>
                                      </p:tavLst>
                                    </p:anim>
                                    <p:anim calcmode="lin" valueType="num">
                                      <p:cBhvr>
                                        <p:cTn id="8" dur="1000" fill="hold"/>
                                        <p:tgtEl>
                                          <p:spTgt spid="71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183">
                                            <p:txEl>
                                              <p:pRg st="0" end="0"/>
                                            </p:txEl>
                                          </p:spTgt>
                                        </p:tgtEl>
                                        <p:attrNameLst>
                                          <p:attrName>style.visibility</p:attrName>
                                        </p:attrNameLst>
                                      </p:cBhvr>
                                      <p:to>
                                        <p:strVal val="visible"/>
                                      </p:to>
                                    </p:set>
                                    <p:animEffect transition="in" filter="fade">
                                      <p:cBhvr>
                                        <p:cTn id="14" dur="500"/>
                                        <p:tgtEl>
                                          <p:spTgt spid="7183">
                                            <p:txEl>
                                              <p:pRg st="0" end="0"/>
                                            </p:txEl>
                                          </p:spTgt>
                                        </p:tgtEl>
                                      </p:cBhvr>
                                    </p:animEffect>
                                    <p:anim calcmode="lin" valueType="num">
                                      <p:cBhvr>
                                        <p:cTn id="15" dur="500" fill="hold"/>
                                        <p:tgtEl>
                                          <p:spTgt spid="718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18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7183">
                                            <p:txEl>
                                              <p:pRg st="1" end="1"/>
                                            </p:txEl>
                                          </p:spTgt>
                                        </p:tgtEl>
                                        <p:attrNameLst>
                                          <p:attrName>style.visibility</p:attrName>
                                        </p:attrNameLst>
                                      </p:cBhvr>
                                      <p:to>
                                        <p:strVal val="visible"/>
                                      </p:to>
                                    </p:set>
                                    <p:animEffect transition="in" filter="fade">
                                      <p:cBhvr>
                                        <p:cTn id="19" dur="500"/>
                                        <p:tgtEl>
                                          <p:spTgt spid="7183">
                                            <p:txEl>
                                              <p:pRg st="1" end="1"/>
                                            </p:txEl>
                                          </p:spTgt>
                                        </p:tgtEl>
                                      </p:cBhvr>
                                    </p:animEffect>
                                    <p:anim calcmode="lin" valueType="num">
                                      <p:cBhvr>
                                        <p:cTn id="20" dur="500" fill="hold"/>
                                        <p:tgtEl>
                                          <p:spTgt spid="718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18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7183">
                                            <p:txEl>
                                              <p:pRg st="2" end="2"/>
                                            </p:txEl>
                                          </p:spTgt>
                                        </p:tgtEl>
                                        <p:attrNameLst>
                                          <p:attrName>style.visibility</p:attrName>
                                        </p:attrNameLst>
                                      </p:cBhvr>
                                      <p:to>
                                        <p:strVal val="visible"/>
                                      </p:to>
                                    </p:set>
                                    <p:animEffect transition="in" filter="fade">
                                      <p:cBhvr>
                                        <p:cTn id="24" dur="500"/>
                                        <p:tgtEl>
                                          <p:spTgt spid="7183">
                                            <p:txEl>
                                              <p:pRg st="2" end="2"/>
                                            </p:txEl>
                                          </p:spTgt>
                                        </p:tgtEl>
                                      </p:cBhvr>
                                    </p:animEffect>
                                    <p:anim calcmode="lin" valueType="num">
                                      <p:cBhvr>
                                        <p:cTn id="25" dur="500" fill="hold"/>
                                        <p:tgtEl>
                                          <p:spTgt spid="718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718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7183">
                                            <p:txEl>
                                              <p:pRg st="3" end="3"/>
                                            </p:txEl>
                                          </p:spTgt>
                                        </p:tgtEl>
                                        <p:attrNameLst>
                                          <p:attrName>style.visibility</p:attrName>
                                        </p:attrNameLst>
                                      </p:cBhvr>
                                      <p:to>
                                        <p:strVal val="visible"/>
                                      </p:to>
                                    </p:set>
                                    <p:animEffect transition="in" filter="fade">
                                      <p:cBhvr>
                                        <p:cTn id="29" dur="500"/>
                                        <p:tgtEl>
                                          <p:spTgt spid="7183">
                                            <p:txEl>
                                              <p:pRg st="3" end="3"/>
                                            </p:txEl>
                                          </p:spTgt>
                                        </p:tgtEl>
                                      </p:cBhvr>
                                    </p:animEffect>
                                    <p:anim calcmode="lin" valueType="num">
                                      <p:cBhvr>
                                        <p:cTn id="30" dur="500" fill="hold"/>
                                        <p:tgtEl>
                                          <p:spTgt spid="718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718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7183">
                                            <p:txEl>
                                              <p:pRg st="4" end="4"/>
                                            </p:txEl>
                                          </p:spTgt>
                                        </p:tgtEl>
                                        <p:attrNameLst>
                                          <p:attrName>style.visibility</p:attrName>
                                        </p:attrNameLst>
                                      </p:cBhvr>
                                      <p:to>
                                        <p:strVal val="visible"/>
                                      </p:to>
                                    </p:set>
                                    <p:animEffect transition="in" filter="fade">
                                      <p:cBhvr>
                                        <p:cTn id="34" dur="500"/>
                                        <p:tgtEl>
                                          <p:spTgt spid="7183">
                                            <p:txEl>
                                              <p:pRg st="4" end="4"/>
                                            </p:txEl>
                                          </p:spTgt>
                                        </p:tgtEl>
                                      </p:cBhvr>
                                    </p:animEffect>
                                    <p:anim calcmode="lin" valueType="num">
                                      <p:cBhvr>
                                        <p:cTn id="35" dur="500" fill="hold"/>
                                        <p:tgtEl>
                                          <p:spTgt spid="718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718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p:bldP spid="7183" grpId="0" build="p">
        <p:tmplLst>
          <p:tmpl lvl="1">
            <p:tnLst>
              <p:par>
                <p:cTn presetID="44" presetClass="entr" presetSubtype="0" fill="hold" nodeType="click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Lst>
      </p:bldP>
    </p:bldLst>
  </p:timing>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C3226"/>
                </a:solidFill>
                <a:latin typeface="+mn-lt"/>
                <a:cs typeface="+mn-cs"/>
              </a:defRPr>
            </a:lvl1pPr>
          </a:lstStyle>
          <a:p>
            <a:pPr>
              <a:defRPr/>
            </a:pP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A4C30698-CBD7-49F0-A0FB-14D222142DAF}"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5"/>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6"/>
        </a:buBlip>
        <a:defRPr sz="2800">
          <a:solidFill>
            <a:srgbClr val="104031"/>
          </a:solidFill>
          <a:latin typeface="+mn-lt"/>
        </a:defRPr>
      </a:lvl2pPr>
      <a:lvl3pPr marL="1143000" indent="-228600" algn="l" rtl="0" eaLnBrk="1" fontAlgn="base" hangingPunct="1">
        <a:spcBef>
          <a:spcPct val="20000"/>
        </a:spcBef>
        <a:spcAft>
          <a:spcPct val="0"/>
        </a:spcAft>
        <a:buBlip>
          <a:blip r:embed="rId15"/>
        </a:buBlip>
        <a:defRPr sz="2400">
          <a:solidFill>
            <a:srgbClr val="104031"/>
          </a:solidFill>
          <a:latin typeface="+mn-lt"/>
        </a:defRPr>
      </a:lvl3pPr>
      <a:lvl4pPr marL="1600200" indent="-228600" algn="l" rtl="0" eaLnBrk="1" fontAlgn="base" hangingPunct="1">
        <a:spcBef>
          <a:spcPct val="20000"/>
        </a:spcBef>
        <a:spcAft>
          <a:spcPct val="0"/>
        </a:spcAft>
        <a:buBlip>
          <a:blip r:embed="rId16"/>
        </a:buBlip>
        <a:defRPr sz="2000">
          <a:solidFill>
            <a:srgbClr val="104031"/>
          </a:solidFill>
          <a:latin typeface="+mn-lt"/>
        </a:defRPr>
      </a:lvl4pPr>
      <a:lvl5pPr marL="2057400" indent="-228600" algn="l" rtl="0" eaLnBrk="1" fontAlgn="base" hangingPunct="1">
        <a:spcBef>
          <a:spcPct val="20000"/>
        </a:spcBef>
        <a:spcAft>
          <a:spcPct val="0"/>
        </a:spcAft>
        <a:buBlip>
          <a:blip r:embed="rId15"/>
        </a:buBlip>
        <a:defRPr sz="2000">
          <a:solidFill>
            <a:srgbClr val="104031"/>
          </a:solidFill>
          <a:latin typeface="+mn-lt"/>
        </a:defRPr>
      </a:lvl5pPr>
      <a:lvl6pPr marL="2514600" indent="-228600" algn="l" rtl="0" eaLnBrk="1" fontAlgn="base" hangingPunct="1">
        <a:spcBef>
          <a:spcPct val="20000"/>
        </a:spcBef>
        <a:spcAft>
          <a:spcPct val="0"/>
        </a:spcAft>
        <a:buBlip>
          <a:blip r:embed="rId15"/>
        </a:buBlip>
        <a:defRPr sz="2000">
          <a:solidFill>
            <a:srgbClr val="104031"/>
          </a:solidFill>
          <a:latin typeface="+mn-lt"/>
        </a:defRPr>
      </a:lvl6pPr>
      <a:lvl7pPr marL="2971800" indent="-228600" algn="l" rtl="0" eaLnBrk="1" fontAlgn="base" hangingPunct="1">
        <a:spcBef>
          <a:spcPct val="20000"/>
        </a:spcBef>
        <a:spcAft>
          <a:spcPct val="0"/>
        </a:spcAft>
        <a:buBlip>
          <a:blip r:embed="rId15"/>
        </a:buBlip>
        <a:defRPr sz="2000">
          <a:solidFill>
            <a:srgbClr val="104031"/>
          </a:solidFill>
          <a:latin typeface="+mn-lt"/>
        </a:defRPr>
      </a:lvl7pPr>
      <a:lvl8pPr marL="3429000" indent="-228600" algn="l" rtl="0" eaLnBrk="1" fontAlgn="base" hangingPunct="1">
        <a:spcBef>
          <a:spcPct val="20000"/>
        </a:spcBef>
        <a:spcAft>
          <a:spcPct val="0"/>
        </a:spcAft>
        <a:buBlip>
          <a:blip r:embed="rId15"/>
        </a:buBlip>
        <a:defRPr sz="2000">
          <a:solidFill>
            <a:srgbClr val="104031"/>
          </a:solidFill>
          <a:latin typeface="+mn-lt"/>
        </a:defRPr>
      </a:lvl8pPr>
      <a:lvl9pPr marL="3886200" indent="-228600" algn="l" rtl="0" eaLnBrk="1" fontAlgn="base" hangingPunct="1">
        <a:spcBef>
          <a:spcPct val="20000"/>
        </a:spcBef>
        <a:spcAft>
          <a:spcPct val="0"/>
        </a:spcAft>
        <a:buBlip>
          <a:blip r:embed="rId15"/>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18CC7CE1-3921-4B63-874A-E1B610CE895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075359A3-3FC5-49E0-8E63-C35FB61535E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9A33F13-AD3B-498C-96D6-DBA5CBB34F9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17.xml"/><Relationship Id="rId7" Type="http://schemas.openxmlformats.org/officeDocument/2006/relationships/image" Target="../media/image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gif"/></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2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9.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29.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18.xml"/><Relationship Id="rId1" Type="http://schemas.openxmlformats.org/officeDocument/2006/relationships/vmlDrawing" Target="../drawings/vmlDrawing3.vml"/><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slideLayout" Target="../slideLayouts/slideLayout218.xml"/><Relationship Id="rId1" Type="http://schemas.openxmlformats.org/officeDocument/2006/relationships/vmlDrawing" Target="../drawings/vmlDrawing4.vml"/><Relationship Id="rId5" Type="http://schemas.openxmlformats.org/officeDocument/2006/relationships/image" Target="../media/image20.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0.xml"/><Relationship Id="rId1" Type="http://schemas.openxmlformats.org/officeDocument/2006/relationships/vmlDrawing" Target="../drawings/vmlDrawing5.vml"/><Relationship Id="rId4"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0.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8.xml"/><Relationship Id="rId5" Type="http://schemas.openxmlformats.org/officeDocument/2006/relationships/image" Target="../media/image26.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32.xml"/><Relationship Id="rId1" Type="http://schemas.openxmlformats.org/officeDocument/2006/relationships/vmlDrawing" Target="../drawings/vmlDrawing7.v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32.xml"/><Relationship Id="rId1" Type="http://schemas.openxmlformats.org/officeDocument/2006/relationships/vmlDrawing" Target="../drawings/vmlDrawing8.v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29.xml"/><Relationship Id="rId1" Type="http://schemas.openxmlformats.org/officeDocument/2006/relationships/vmlDrawing" Target="../drawings/vmlDrawing9.vml"/><Relationship Id="rId4" Type="http://schemas.openxmlformats.org/officeDocument/2006/relationships/image" Target="../media/image29.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29.xml"/><Relationship Id="rId1" Type="http://schemas.openxmlformats.org/officeDocument/2006/relationships/vmlDrawing" Target="../drawings/vmlDrawing10.vml"/><Relationship Id="rId4" Type="http://schemas.openxmlformats.org/officeDocument/2006/relationships/image" Target="../media/image29.wmf"/></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8.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33.xml"/><Relationship Id="rId1" Type="http://schemas.openxmlformats.org/officeDocument/2006/relationships/vmlDrawing" Target="../drawings/vmlDrawing11.vml"/><Relationship Id="rId4" Type="http://schemas.openxmlformats.org/officeDocument/2006/relationships/image" Target="../media/image33.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33.xml"/><Relationship Id="rId1" Type="http://schemas.openxmlformats.org/officeDocument/2006/relationships/vmlDrawing" Target="../drawings/vmlDrawing12.vml"/><Relationship Id="rId4" Type="http://schemas.openxmlformats.org/officeDocument/2006/relationships/image" Target="../media/image33.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33.xml"/><Relationship Id="rId1" Type="http://schemas.openxmlformats.org/officeDocument/2006/relationships/vmlDrawing" Target="../drawings/vmlDrawing13.vml"/><Relationship Id="rId4" Type="http://schemas.openxmlformats.org/officeDocument/2006/relationships/image" Target="../media/image34.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33.xml"/><Relationship Id="rId1" Type="http://schemas.openxmlformats.org/officeDocument/2006/relationships/vmlDrawing" Target="../drawings/vmlDrawing14.vml"/><Relationship Id="rId4" Type="http://schemas.openxmlformats.org/officeDocument/2006/relationships/image" Target="../media/image34.wmf"/></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8.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8.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33.xml"/><Relationship Id="rId1" Type="http://schemas.openxmlformats.org/officeDocument/2006/relationships/vmlDrawing" Target="../drawings/vmlDrawing15.vml"/><Relationship Id="rId4" Type="http://schemas.openxmlformats.org/officeDocument/2006/relationships/image" Target="../media/image4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33.xml"/><Relationship Id="rId1" Type="http://schemas.openxmlformats.org/officeDocument/2006/relationships/vmlDrawing" Target="../drawings/vmlDrawing16.vml"/><Relationship Id="rId4" Type="http://schemas.openxmlformats.org/officeDocument/2006/relationships/image" Target="../media/image40.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8.xml"/><Relationship Id="rId1" Type="http://schemas.openxmlformats.org/officeDocument/2006/relationships/vmlDrawing" Target="../drawings/vmlDrawing17.vml"/><Relationship Id="rId5" Type="http://schemas.openxmlformats.org/officeDocument/2006/relationships/image" Target="../media/image41.png"/><Relationship Id="rId4" Type="http://schemas.openxmlformats.org/officeDocument/2006/relationships/oleObject" Target="../embeddings/oleObject10.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28.xml"/><Relationship Id="rId1" Type="http://schemas.openxmlformats.org/officeDocument/2006/relationships/vmlDrawing" Target="../drawings/vmlDrawing18.vml"/><Relationship Id="rId4" Type="http://schemas.openxmlformats.org/officeDocument/2006/relationships/image" Target="../media/image4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28.xml"/><Relationship Id="rId1" Type="http://schemas.openxmlformats.org/officeDocument/2006/relationships/vmlDrawing" Target="../drawings/vmlDrawing19.vml"/><Relationship Id="rId4" Type="http://schemas.openxmlformats.org/officeDocument/2006/relationships/image" Target="../media/image4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8.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18.xml"/><Relationship Id="rId1" Type="http://schemas.openxmlformats.org/officeDocument/2006/relationships/vmlDrawing" Target="../drawings/vmlDrawing20.vml"/><Relationship Id="rId4" Type="http://schemas.openxmlformats.org/officeDocument/2006/relationships/image" Target="../media/image45.wmf"/></Relationships>
</file>

<file path=ppt/slides/_rels/slide7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28.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8.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34.xml"/><Relationship Id="rId1" Type="http://schemas.openxmlformats.org/officeDocument/2006/relationships/vmlDrawing" Target="../drawings/vmlDrawing21.vml"/><Relationship Id="rId4" Type="http://schemas.openxmlformats.org/officeDocument/2006/relationships/image" Target="../media/image49.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29.xml"/><Relationship Id="rId1" Type="http://schemas.openxmlformats.org/officeDocument/2006/relationships/vmlDrawing" Target="../drawings/vmlDrawing22.vml"/><Relationship Id="rId4" Type="http://schemas.openxmlformats.org/officeDocument/2006/relationships/image" Target="../media/image50.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28.xml"/><Relationship Id="rId1" Type="http://schemas.openxmlformats.org/officeDocument/2006/relationships/vmlDrawing" Target="../drawings/vmlDrawing23.vml"/><Relationship Id="rId4" Type="http://schemas.openxmlformats.org/officeDocument/2006/relationships/image" Target="../media/image51.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29.xml"/><Relationship Id="rId1" Type="http://schemas.openxmlformats.org/officeDocument/2006/relationships/vmlDrawing" Target="../drawings/vmlDrawing24.vml"/><Relationship Id="rId4" Type="http://schemas.openxmlformats.org/officeDocument/2006/relationships/image" Target="../media/image52.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29.xml"/><Relationship Id="rId1" Type="http://schemas.openxmlformats.org/officeDocument/2006/relationships/vmlDrawing" Target="../drawings/vmlDrawing25.vml"/><Relationship Id="rId4" Type="http://schemas.openxmlformats.org/officeDocument/2006/relationships/image" Target="../media/image53.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9.xml"/></Relationships>
</file>

<file path=ppt/slides/_rels/slide92.xml.rels><?xml version="1.0" encoding="UTF-8" standalone="yes"?>
<Relationships xmlns="http://schemas.openxmlformats.org/package/2006/relationships"><Relationship Id="rId2" Type="http://schemas.openxmlformats.org/officeDocument/2006/relationships/hyperlink" Target="https://yuriste.ru/ot-kakogo-vida-izlucheniya-zashchishchaet-svinec-chem-izmeryat-uroven-radiacionnogo/" TargetMode="Externa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23.xml"/><Relationship Id="rId7" Type="http://schemas.openxmlformats.org/officeDocument/2006/relationships/image" Target="../media/image1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 y="415498"/>
            <a:ext cx="2002450" cy="2085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72128" y="2309569"/>
            <a:ext cx="9144000" cy="1261884"/>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kk-KZ" sz="2800" b="1" cap="all" dirty="0">
                <a:ln w="9000" cmpd="sng">
                  <a:noFill/>
                  <a:prstDash val="solid"/>
                </a:ln>
                <a:solidFill>
                  <a:srgbClr val="FF0000"/>
                </a:solidFill>
                <a:effectLst>
                  <a:reflection blurRad="12700" stA="28000" endPos="45000" dist="1000" dir="5400000" sy="-100000" algn="bl" rotWithShape="0"/>
                </a:effectLst>
              </a:rPr>
              <a:t>Лекция 2</a:t>
            </a:r>
          </a:p>
          <a:p>
            <a:pPr algn="ctr"/>
            <a:r>
              <a:rPr lang="kk-KZ" sz="2400" dirty="0">
                <a:solidFill>
                  <a:srgbClr val="FF0000"/>
                </a:solidFill>
                <a:effectLst/>
                <a:latin typeface="Times New Roman" panose="02020603050405020304" pitchFamily="18" charset="0"/>
                <a:ea typeface="Calibri" panose="020F0502020204030204" pitchFamily="34" charset="0"/>
              </a:rPr>
              <a:t>Иондаушы сәулелердің биологиялық объектілерге </a:t>
            </a:r>
          </a:p>
          <a:p>
            <a:pPr algn="ctr"/>
            <a:r>
              <a:rPr lang="kk-KZ" sz="2400" dirty="0">
                <a:solidFill>
                  <a:srgbClr val="FF0000"/>
                </a:solidFill>
                <a:effectLst/>
                <a:latin typeface="Times New Roman" panose="02020603050405020304" pitchFamily="18" charset="0"/>
                <a:ea typeface="Calibri" panose="020F0502020204030204" pitchFamily="34" charset="0"/>
              </a:rPr>
              <a:t>тигізетін әсерінің физикалық негіздері</a:t>
            </a:r>
            <a:endParaRPr lang="ru-RU" sz="2400" b="1" cap="all" dirty="0">
              <a:ln w="9000" cmpd="sng">
                <a:noFill/>
                <a:prstDash val="solid"/>
              </a:ln>
              <a:solidFill>
                <a:srgbClr val="FF0000"/>
              </a:solidFill>
              <a:effectLst>
                <a:reflection blurRad="12700" stA="28000" endPos="45000" dist="1000" dir="5400000" sy="-100000" algn="bl" rotWithShape="0"/>
              </a:effectLst>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61" y="2924944"/>
            <a:ext cx="1547664" cy="16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http://www.animalresearch.info/files/7614/0749/9324/ratgmwh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272768"/>
            <a:ext cx="1917772" cy="258523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796" y="415498"/>
            <a:ext cx="2003610" cy="2085311"/>
          </a:xfrm>
          <a:prstGeom prst="roundRect">
            <a:avLst>
              <a:gd name="adj" fmla="val 12097"/>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13856" y="0"/>
            <a:ext cx="9114908" cy="830997"/>
          </a:xfrm>
          <a:prstGeom prst="rect">
            <a:avLst/>
          </a:prstGeom>
        </p:spPr>
        <p:txBody>
          <a:bodyPr wrap="square">
            <a:spAutoFit/>
          </a:bodyPr>
          <a:lstStyle/>
          <a:p>
            <a:pPr algn="ctr"/>
            <a:r>
              <a:rPr lang="kk-KZ" sz="2400" dirty="0"/>
              <a:t>ӘЛ-ФАРАБИ атындағы ҚАЗАҚ ҰЛТТЫҚ УНИВЕРСИТЕТІ</a:t>
            </a:r>
          </a:p>
          <a:p>
            <a:pPr algn="ctr"/>
            <a:r>
              <a:rPr lang="kk-KZ" sz="2400" dirty="0"/>
              <a:t>Биология және биотехнология факультеті</a:t>
            </a:r>
          </a:p>
        </p:txBody>
      </p:sp>
      <p:pic>
        <p:nvPicPr>
          <p:cNvPr id="2" name="MS9000748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268744" y="4763261"/>
            <a:ext cx="609600" cy="609600"/>
          </a:xfrm>
          <a:prstGeom prst="rect">
            <a:avLst/>
          </a:prstGeom>
        </p:spPr>
      </p:pic>
      <p:pic>
        <p:nvPicPr>
          <p:cNvPr id="1034" name="Picture 10" descr="http://www.hardhack.org.au/sites/default/files/radioactive-atom.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4488468"/>
            <a:ext cx="6112340" cy="22982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742" y="2924944"/>
            <a:ext cx="1547664" cy="16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380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8BFD82-DF0D-4B6D-BCD7-7DCD396FEA56}"/>
              </a:ext>
            </a:extLst>
          </p:cNvPr>
          <p:cNvSpPr txBox="1"/>
          <p:nvPr/>
        </p:nvSpPr>
        <p:spPr>
          <a:xfrm>
            <a:off x="179512" y="116632"/>
            <a:ext cx="8856984" cy="4862870"/>
          </a:xfrm>
          <a:prstGeom prst="rect">
            <a:avLst/>
          </a:prstGeom>
          <a:noFill/>
        </p:spPr>
        <p:txBody>
          <a:bodyPr wrap="square">
            <a:spAutoFit/>
          </a:bodyPr>
          <a:lstStyle/>
          <a:p>
            <a:pPr algn="ctr"/>
            <a:r>
              <a:rPr lang="ru-RU" sz="2000" b="1" dirty="0" err="1" smtClean="0">
                <a:solidFill>
                  <a:srgbClr val="C00000"/>
                </a:solidFill>
              </a:rPr>
              <a:t>Атомның</a:t>
            </a:r>
            <a:r>
              <a:rPr lang="ru-RU" sz="2000" b="1" dirty="0" smtClean="0">
                <a:solidFill>
                  <a:srgbClr val="C00000"/>
                </a:solidFill>
              </a:rPr>
              <a:t> </a:t>
            </a:r>
            <a:r>
              <a:rPr lang="ru-RU" sz="2000" b="1" dirty="0" err="1" smtClean="0">
                <a:solidFill>
                  <a:srgbClr val="C00000"/>
                </a:solidFill>
              </a:rPr>
              <a:t>құрылымы</a:t>
            </a:r>
            <a:r>
              <a:rPr lang="ru-RU" sz="2000" b="1" dirty="0" smtClean="0">
                <a:solidFill>
                  <a:srgbClr val="C00000"/>
                </a:solidFill>
              </a:rPr>
              <a:t>. </a:t>
            </a:r>
            <a:r>
              <a:rPr lang="ru-RU" sz="2000" b="1" dirty="0" err="1" smtClean="0">
                <a:solidFill>
                  <a:srgbClr val="C00000"/>
                </a:solidFill>
              </a:rPr>
              <a:t>Ядролар</a:t>
            </a:r>
            <a:r>
              <a:rPr lang="ru-RU" sz="2000" b="1" dirty="0">
                <a:solidFill>
                  <a:srgbClr val="C00000"/>
                </a:solidFill>
              </a:rPr>
              <a:t>. </a:t>
            </a:r>
            <a:r>
              <a:rPr lang="ru-RU" sz="2000" b="1" dirty="0" err="1">
                <a:solidFill>
                  <a:srgbClr val="C00000"/>
                </a:solidFill>
              </a:rPr>
              <a:t>Изотоптар</a:t>
            </a:r>
            <a:endParaRPr lang="ru-RU" sz="2000" b="1" dirty="0">
              <a:solidFill>
                <a:srgbClr val="C00000"/>
              </a:solidFill>
            </a:endParaRPr>
          </a:p>
          <a:p>
            <a:pPr algn="just"/>
            <a:r>
              <a:rPr lang="ru-RU" dirty="0"/>
              <a:t>            </a:t>
            </a:r>
            <a:r>
              <a:rPr lang="ru-RU" sz="1700" dirty="0" err="1"/>
              <a:t>Бізді</a:t>
            </a:r>
            <a:r>
              <a:rPr lang="ru-RU" sz="1700" dirty="0"/>
              <a:t> </a:t>
            </a:r>
            <a:r>
              <a:rPr lang="ru-RU" sz="1700" dirty="0" err="1"/>
              <a:t>қоршаған</a:t>
            </a:r>
            <a:r>
              <a:rPr lang="ru-RU" sz="1700" dirty="0"/>
              <a:t> </a:t>
            </a:r>
            <a:r>
              <a:rPr lang="ru-RU" sz="1700" dirty="0" err="1"/>
              <a:t>барлық</a:t>
            </a:r>
            <a:r>
              <a:rPr lang="ru-RU" sz="1700" dirty="0"/>
              <a:t> </a:t>
            </a:r>
            <a:r>
              <a:rPr lang="ru-RU" sz="1700" dirty="0" err="1"/>
              <a:t>заттар</a:t>
            </a:r>
            <a:r>
              <a:rPr lang="ru-RU" sz="1700" dirty="0"/>
              <a:t> - </a:t>
            </a:r>
            <a:r>
              <a:rPr lang="ru-RU" sz="1700" dirty="0" err="1"/>
              <a:t>сұйық</a:t>
            </a:r>
            <a:r>
              <a:rPr lang="ru-RU" sz="1700" dirty="0"/>
              <a:t>, </a:t>
            </a:r>
            <a:r>
              <a:rPr lang="ru-RU" sz="1700" dirty="0" err="1"/>
              <a:t>қатты</a:t>
            </a:r>
            <a:r>
              <a:rPr lang="ru-RU" sz="1700" dirty="0"/>
              <a:t>, газ </a:t>
            </a:r>
            <a:r>
              <a:rPr lang="ru-RU" sz="1700" dirty="0" err="1"/>
              <a:t>тәрізді</a:t>
            </a:r>
            <a:r>
              <a:rPr lang="ru-RU" sz="1700" dirty="0"/>
              <a:t> - </a:t>
            </a:r>
            <a:r>
              <a:rPr lang="ru-RU" sz="1700" dirty="0" err="1"/>
              <a:t>әр</a:t>
            </a:r>
            <a:r>
              <a:rPr lang="ru-RU" sz="1700" dirty="0"/>
              <a:t> </a:t>
            </a:r>
            <a:r>
              <a:rPr lang="ru-RU" sz="1700" dirty="0" err="1"/>
              <a:t>түрлі</a:t>
            </a:r>
            <a:r>
              <a:rPr lang="ru-RU" sz="1700" dirty="0"/>
              <a:t> </a:t>
            </a:r>
            <a:r>
              <a:rPr lang="ru-RU" sz="1700" dirty="0" err="1"/>
              <a:t>атомдардан</a:t>
            </a:r>
            <a:r>
              <a:rPr lang="ru-RU" sz="1700" dirty="0"/>
              <a:t> </a:t>
            </a:r>
            <a:r>
              <a:rPr lang="ru-RU" sz="1700" dirty="0" err="1"/>
              <a:t>тұрады</a:t>
            </a:r>
            <a:r>
              <a:rPr lang="ru-RU" sz="1700" dirty="0"/>
              <a:t>. Атом ядро мен ядро </a:t>
            </a:r>
            <a:r>
              <a:rPr lang="ru-RU" sz="1700" dirty="0" err="1"/>
              <a:t>айналасындағы</a:t>
            </a:r>
            <a:r>
              <a:rPr lang="ru-RU" sz="1700" dirty="0"/>
              <a:t> </a:t>
            </a:r>
            <a:r>
              <a:rPr lang="ru-RU" sz="1700" dirty="0" err="1"/>
              <a:t>кеңістіктен</a:t>
            </a:r>
            <a:r>
              <a:rPr lang="ru-RU" sz="1700" dirty="0"/>
              <a:t> </a:t>
            </a:r>
            <a:r>
              <a:rPr lang="ru-RU" sz="1700" dirty="0" err="1"/>
              <a:t>тұрады</a:t>
            </a:r>
            <a:r>
              <a:rPr lang="ru-RU" sz="1700" dirty="0"/>
              <a:t>, </a:t>
            </a:r>
            <a:r>
              <a:rPr lang="ru-RU" sz="1700" dirty="0" err="1"/>
              <a:t>оның</a:t>
            </a:r>
            <a:r>
              <a:rPr lang="ru-RU" sz="1700" dirty="0"/>
              <a:t> </a:t>
            </a:r>
            <a:r>
              <a:rPr lang="ru-RU" sz="1700" dirty="0" err="1"/>
              <a:t>құрамында</a:t>
            </a:r>
            <a:r>
              <a:rPr lang="ru-RU" sz="1700" dirty="0"/>
              <a:t> </a:t>
            </a:r>
            <a:r>
              <a:rPr lang="ru-RU" sz="1700" dirty="0" err="1"/>
              <a:t>электрондар</a:t>
            </a:r>
            <a:r>
              <a:rPr lang="ru-RU" sz="1700" dirty="0"/>
              <a:t> бар.</a:t>
            </a:r>
          </a:p>
          <a:p>
            <a:pPr algn="just"/>
            <a:r>
              <a:rPr lang="ru-RU" sz="1700" dirty="0"/>
              <a:t>            </a:t>
            </a:r>
            <a:r>
              <a:rPr lang="ru-RU" sz="1700" b="1" dirty="0" err="1">
                <a:solidFill>
                  <a:srgbClr val="C00000"/>
                </a:solidFill>
              </a:rPr>
              <a:t>Ядроның</a:t>
            </a:r>
            <a:r>
              <a:rPr lang="ru-RU" sz="1700" dirty="0"/>
              <a:t> </a:t>
            </a:r>
            <a:r>
              <a:rPr lang="ru-RU" sz="1700" dirty="0" err="1"/>
              <a:t>өлшемдері</a:t>
            </a:r>
            <a:r>
              <a:rPr lang="ru-RU" sz="1700" dirty="0"/>
              <a:t> </a:t>
            </a:r>
            <a:r>
              <a:rPr lang="ru-RU" sz="1700" b="1" dirty="0" err="1">
                <a:solidFill>
                  <a:srgbClr val="C00000"/>
                </a:solidFill>
              </a:rPr>
              <a:t>атомның</a:t>
            </a:r>
            <a:r>
              <a:rPr lang="ru-RU" sz="1700" dirty="0"/>
              <a:t> </a:t>
            </a:r>
            <a:r>
              <a:rPr lang="ru-RU" sz="1700" dirty="0" err="1"/>
              <a:t>өлшемдерінен</a:t>
            </a:r>
            <a:r>
              <a:rPr lang="ru-RU" sz="1700" dirty="0"/>
              <a:t> </a:t>
            </a:r>
            <a:r>
              <a:rPr lang="ru-RU" sz="1700" dirty="0" err="1"/>
              <a:t>шамамен</a:t>
            </a:r>
            <a:r>
              <a:rPr lang="ru-RU" sz="1700" dirty="0"/>
              <a:t> </a:t>
            </a:r>
            <a:r>
              <a:rPr lang="ru-RU" sz="1700" b="1" dirty="0" err="1">
                <a:solidFill>
                  <a:srgbClr val="C00000"/>
                </a:solidFill>
              </a:rPr>
              <a:t>төрт</a:t>
            </a:r>
            <a:r>
              <a:rPr lang="ru-RU" sz="1700" b="1" dirty="0">
                <a:solidFill>
                  <a:srgbClr val="C00000"/>
                </a:solidFill>
              </a:rPr>
              <a:t> </a:t>
            </a:r>
            <a:r>
              <a:rPr lang="ru-RU" sz="1700" b="1" dirty="0" err="1">
                <a:solidFill>
                  <a:srgbClr val="C00000"/>
                </a:solidFill>
              </a:rPr>
              <a:t>есе</a:t>
            </a:r>
            <a:r>
              <a:rPr lang="ru-RU" sz="1700" b="1" dirty="0">
                <a:solidFill>
                  <a:srgbClr val="C00000"/>
                </a:solidFill>
              </a:rPr>
              <a:t> </a:t>
            </a:r>
            <a:r>
              <a:rPr lang="ru-RU" sz="1700" dirty="0"/>
              <a:t>(</a:t>
            </a:r>
            <a:r>
              <a:rPr lang="ru-RU" sz="1700" dirty="0" err="1"/>
              <a:t>яғни</a:t>
            </a:r>
            <a:r>
              <a:rPr lang="ru-RU" sz="1700" dirty="0"/>
              <a:t> </a:t>
            </a:r>
            <a:r>
              <a:rPr lang="ru-RU" sz="1700" dirty="0" err="1"/>
              <a:t>шамамен</a:t>
            </a:r>
            <a:r>
              <a:rPr lang="ru-RU" sz="1700" dirty="0"/>
              <a:t> 10000 </a:t>
            </a:r>
            <a:r>
              <a:rPr lang="ru-RU" sz="1700" dirty="0" err="1"/>
              <a:t>есе</a:t>
            </a:r>
            <a:r>
              <a:rPr lang="ru-RU" sz="1700" dirty="0"/>
              <a:t>) </a:t>
            </a:r>
            <a:r>
              <a:rPr lang="ru-RU" sz="1700" b="1" dirty="0" err="1">
                <a:solidFill>
                  <a:srgbClr val="C00000"/>
                </a:solidFill>
              </a:rPr>
              <a:t>кіші</a:t>
            </a:r>
            <a:r>
              <a:rPr lang="ru-RU" sz="1700" dirty="0"/>
              <a:t>, ал </a:t>
            </a:r>
            <a:r>
              <a:rPr lang="ru-RU" sz="1700" b="1" dirty="0" err="1">
                <a:solidFill>
                  <a:srgbClr val="C00000"/>
                </a:solidFill>
              </a:rPr>
              <a:t>атомның</a:t>
            </a:r>
            <a:r>
              <a:rPr lang="ru-RU" sz="1700" dirty="0"/>
              <a:t> </a:t>
            </a:r>
            <a:r>
              <a:rPr lang="ru-RU" sz="1700" dirty="0" err="1"/>
              <a:t>барлық</a:t>
            </a:r>
            <a:r>
              <a:rPr lang="ru-RU" sz="1700" dirty="0"/>
              <a:t> </a:t>
            </a:r>
            <a:r>
              <a:rPr lang="ru-RU" sz="1700" dirty="0" err="1"/>
              <a:t>дерлік</a:t>
            </a:r>
            <a:r>
              <a:rPr lang="ru-RU" sz="1700" dirty="0"/>
              <a:t> </a:t>
            </a:r>
            <a:r>
              <a:rPr lang="ru-RU" sz="1700" b="1" dirty="0" err="1">
                <a:solidFill>
                  <a:srgbClr val="C00000"/>
                </a:solidFill>
              </a:rPr>
              <a:t>массасы</a:t>
            </a:r>
            <a:r>
              <a:rPr lang="ru-RU" sz="1700" dirty="0"/>
              <a:t> (99,9%) </a:t>
            </a:r>
            <a:r>
              <a:rPr lang="ru-RU" sz="1700" b="1" dirty="0" err="1">
                <a:solidFill>
                  <a:srgbClr val="C00000"/>
                </a:solidFill>
              </a:rPr>
              <a:t>ядрода</a:t>
            </a:r>
            <a:r>
              <a:rPr lang="ru-RU" sz="1700" dirty="0"/>
              <a:t> </a:t>
            </a:r>
            <a:r>
              <a:rPr lang="ru-RU" sz="1700" dirty="0" err="1"/>
              <a:t>шоғырланған</a:t>
            </a:r>
            <a:r>
              <a:rPr lang="ru-RU" sz="1700" dirty="0"/>
              <a:t>.</a:t>
            </a:r>
          </a:p>
          <a:p>
            <a:pPr algn="just"/>
            <a:r>
              <a:rPr lang="ru-RU" sz="1700" dirty="0"/>
              <a:t>            </a:t>
            </a:r>
            <a:r>
              <a:rPr lang="ru-RU" sz="1700" dirty="0" err="1"/>
              <a:t>Атомды</a:t>
            </a:r>
            <a:r>
              <a:rPr lang="ru-RU" sz="1700" dirty="0"/>
              <a:t> </a:t>
            </a:r>
            <a:r>
              <a:rPr lang="ru-RU" sz="1700" dirty="0" err="1"/>
              <a:t>мөлшері</a:t>
            </a:r>
            <a:r>
              <a:rPr lang="ru-RU" sz="1700" dirty="0"/>
              <a:t> </a:t>
            </a:r>
            <a:r>
              <a:rPr lang="ru-RU" sz="1700" dirty="0" err="1"/>
              <a:t>шамамен</a:t>
            </a:r>
            <a:r>
              <a:rPr lang="ru-RU" sz="1700" dirty="0"/>
              <a:t> </a:t>
            </a:r>
            <a:r>
              <a:rPr lang="ru-RU" altLang="ru-RU" sz="1700" b="1" dirty="0">
                <a:latin typeface="Times New Roman" panose="02020603050405020304" pitchFamily="18" charset="0"/>
              </a:rPr>
              <a:t>10</a:t>
            </a:r>
            <a:r>
              <a:rPr lang="ru-RU" altLang="ru-RU" sz="1700" b="1" baseline="30000" dirty="0"/>
              <a:t>-10</a:t>
            </a:r>
            <a:r>
              <a:rPr lang="ru-RU" sz="1700" dirty="0"/>
              <a:t> м </a:t>
            </a:r>
            <a:r>
              <a:rPr lang="ru-RU" sz="1700" dirty="0" err="1"/>
              <a:t>болатын</a:t>
            </a:r>
            <a:r>
              <a:rPr lang="ru-RU" sz="1700" dirty="0"/>
              <a:t> </a:t>
            </a:r>
            <a:r>
              <a:rPr lang="ru-RU" sz="1700" dirty="0" err="1"/>
              <a:t>шекаралары</a:t>
            </a:r>
            <a:r>
              <a:rPr lang="ru-RU" sz="1700" dirty="0"/>
              <a:t> </a:t>
            </a:r>
            <a:r>
              <a:rPr lang="ru-RU" sz="1700" dirty="0" err="1"/>
              <a:t>бұлыңғыр</a:t>
            </a:r>
            <a:r>
              <a:rPr lang="ru-RU" sz="1700" dirty="0"/>
              <a:t> сфера </a:t>
            </a:r>
            <a:r>
              <a:rPr lang="ru-RU" sz="1700" dirty="0" err="1"/>
              <a:t>түрінде</a:t>
            </a:r>
            <a:r>
              <a:rPr lang="ru-RU" sz="1700" dirty="0"/>
              <a:t> </a:t>
            </a:r>
            <a:r>
              <a:rPr lang="ru-RU" sz="1700" dirty="0" err="1"/>
              <a:t>ұсынуға</a:t>
            </a:r>
            <a:r>
              <a:rPr lang="ru-RU" sz="1700" dirty="0"/>
              <a:t> </a:t>
            </a:r>
            <a:r>
              <a:rPr lang="ru-RU" sz="1700" dirty="0" err="1"/>
              <a:t>болады</a:t>
            </a:r>
            <a:r>
              <a:rPr lang="ru-RU" sz="1700" dirty="0"/>
              <a:t>.</a:t>
            </a:r>
          </a:p>
          <a:p>
            <a:pPr algn="just"/>
            <a:r>
              <a:rPr lang="ru-RU" sz="1700" dirty="0"/>
              <a:t>            </a:t>
            </a:r>
            <a:r>
              <a:rPr lang="ru-RU" sz="1700" b="1" dirty="0">
                <a:solidFill>
                  <a:srgbClr val="C00000"/>
                </a:solidFill>
              </a:rPr>
              <a:t>Атом</a:t>
            </a:r>
            <a:r>
              <a:rPr lang="ru-RU" sz="1700" dirty="0"/>
              <a:t> </a:t>
            </a:r>
            <a:r>
              <a:rPr lang="ru-RU" sz="1700" dirty="0" err="1"/>
              <a:t>электрлік</a:t>
            </a:r>
            <a:r>
              <a:rPr lang="ru-RU" sz="1700" dirty="0"/>
              <a:t> </a:t>
            </a:r>
            <a:r>
              <a:rPr lang="ru-RU" sz="1700" b="1" dirty="0" err="1">
                <a:solidFill>
                  <a:srgbClr val="C00000"/>
                </a:solidFill>
              </a:rPr>
              <a:t>бейтарап</a:t>
            </a:r>
            <a:r>
              <a:rPr lang="ru-RU" sz="1700" dirty="0"/>
              <a:t>, </a:t>
            </a:r>
            <a:r>
              <a:rPr lang="ru-RU" sz="1700" dirty="0" err="1"/>
              <a:t>яғни</a:t>
            </a:r>
            <a:r>
              <a:rPr lang="ru-RU" sz="1700" dirty="0"/>
              <a:t> </a:t>
            </a:r>
            <a:r>
              <a:rPr lang="ru-RU" sz="1700" b="1" dirty="0" err="1">
                <a:solidFill>
                  <a:srgbClr val="C00000"/>
                </a:solidFill>
              </a:rPr>
              <a:t>электр</a:t>
            </a:r>
            <a:r>
              <a:rPr lang="ru-RU" sz="1700" b="1" dirty="0">
                <a:solidFill>
                  <a:srgbClr val="C00000"/>
                </a:solidFill>
              </a:rPr>
              <a:t> заряды </a:t>
            </a:r>
            <a:r>
              <a:rPr lang="ru-RU" sz="1700" b="1" dirty="0" err="1">
                <a:solidFill>
                  <a:srgbClr val="C00000"/>
                </a:solidFill>
              </a:rPr>
              <a:t>жоқ</a:t>
            </a:r>
            <a:r>
              <a:rPr lang="ru-RU" sz="1700" dirty="0"/>
              <a:t>.</a:t>
            </a:r>
          </a:p>
          <a:p>
            <a:pPr algn="just"/>
            <a:r>
              <a:rPr lang="ru-RU" sz="1700" dirty="0"/>
              <a:t>            Атом </a:t>
            </a:r>
            <a:r>
              <a:rPr lang="ru-RU" sz="1700" dirty="0" err="1"/>
              <a:t>ядросы</a:t>
            </a:r>
            <a:r>
              <a:rPr lang="ru-RU" sz="1700" dirty="0"/>
              <a:t> </a:t>
            </a:r>
            <a:r>
              <a:rPr lang="ru-RU" sz="1700" dirty="0" err="1"/>
              <a:t>екі</a:t>
            </a:r>
            <a:r>
              <a:rPr lang="ru-RU" sz="1700" dirty="0"/>
              <a:t> </a:t>
            </a:r>
            <a:r>
              <a:rPr lang="ru-RU" sz="1700" dirty="0" err="1"/>
              <a:t>түрдегі</a:t>
            </a:r>
            <a:r>
              <a:rPr lang="ru-RU" sz="1700" dirty="0"/>
              <a:t> </a:t>
            </a:r>
            <a:r>
              <a:rPr lang="ru-RU" sz="1700" dirty="0" err="1"/>
              <a:t>қарапайым</a:t>
            </a:r>
            <a:r>
              <a:rPr lang="ru-RU" sz="1700" dirty="0"/>
              <a:t> </a:t>
            </a:r>
            <a:r>
              <a:rPr lang="ru-RU" sz="1700" dirty="0" err="1"/>
              <a:t>бөлшектерден</a:t>
            </a:r>
            <a:r>
              <a:rPr lang="ru-RU" sz="1700" dirty="0"/>
              <a:t> </a:t>
            </a:r>
            <a:r>
              <a:rPr lang="ru-RU" sz="1700" dirty="0" err="1"/>
              <a:t>тұрады</a:t>
            </a:r>
            <a:r>
              <a:rPr lang="ru-RU" sz="1700" dirty="0"/>
              <a:t> - </a:t>
            </a:r>
            <a:r>
              <a:rPr lang="ru-RU" sz="1700" b="1" dirty="0" err="1">
                <a:solidFill>
                  <a:srgbClr val="C00000"/>
                </a:solidFill>
              </a:rPr>
              <a:t>протондар</a:t>
            </a:r>
            <a:r>
              <a:rPr lang="ru-RU" sz="1700" dirty="0"/>
              <a:t> мен </a:t>
            </a:r>
            <a:r>
              <a:rPr lang="ru-RU" sz="1700" b="1" dirty="0" err="1">
                <a:solidFill>
                  <a:srgbClr val="C00000"/>
                </a:solidFill>
              </a:rPr>
              <a:t>нейтрондар</a:t>
            </a:r>
            <a:r>
              <a:rPr lang="ru-RU" sz="1700" dirty="0"/>
              <a:t>, </a:t>
            </a:r>
            <a:r>
              <a:rPr lang="ru-RU" sz="1700" dirty="0" err="1"/>
              <a:t>оларды</a:t>
            </a:r>
            <a:r>
              <a:rPr lang="ru-RU" sz="1700" dirty="0"/>
              <a:t> </a:t>
            </a:r>
            <a:r>
              <a:rPr lang="ru-RU" sz="1700" dirty="0" err="1"/>
              <a:t>жиынтықта</a:t>
            </a:r>
            <a:r>
              <a:rPr lang="ru-RU" sz="1700" dirty="0"/>
              <a:t> </a:t>
            </a:r>
            <a:r>
              <a:rPr lang="ru-RU" sz="1700" b="1" dirty="0" err="1">
                <a:solidFill>
                  <a:srgbClr val="C00000"/>
                </a:solidFill>
              </a:rPr>
              <a:t>нуклондар</a:t>
            </a:r>
            <a:r>
              <a:rPr lang="ru-RU" sz="1700" dirty="0"/>
              <a:t> </a:t>
            </a:r>
            <a:r>
              <a:rPr lang="ru-RU" sz="1700" dirty="0" err="1"/>
              <a:t>деп</a:t>
            </a:r>
            <a:r>
              <a:rPr lang="ru-RU" sz="1700" dirty="0"/>
              <a:t> </a:t>
            </a:r>
            <a:r>
              <a:rPr lang="ru-RU" sz="1700" dirty="0" err="1"/>
              <a:t>атайды</a:t>
            </a:r>
            <a:r>
              <a:rPr lang="ru-RU" sz="1700" dirty="0"/>
              <a:t> ( «</a:t>
            </a:r>
            <a:r>
              <a:rPr lang="en-US" sz="1700" dirty="0"/>
              <a:t>nucleus» - </a:t>
            </a:r>
            <a:r>
              <a:rPr lang="ru-RU" sz="1700" dirty="0"/>
              <a:t>ядро).</a:t>
            </a:r>
          </a:p>
          <a:p>
            <a:pPr algn="just"/>
            <a:r>
              <a:rPr lang="ru-RU" sz="1700" dirty="0"/>
              <a:t>            </a:t>
            </a:r>
            <a:r>
              <a:rPr lang="ru-RU" sz="1700" b="1" dirty="0" err="1">
                <a:solidFill>
                  <a:srgbClr val="C00000"/>
                </a:solidFill>
              </a:rPr>
              <a:t>Нейтронның</a:t>
            </a:r>
            <a:r>
              <a:rPr lang="ru-RU" sz="1700" dirty="0"/>
              <a:t> заряды </a:t>
            </a:r>
            <a:r>
              <a:rPr lang="ru-RU" sz="1700" b="1" dirty="0" err="1">
                <a:solidFill>
                  <a:srgbClr val="C00000"/>
                </a:solidFill>
              </a:rPr>
              <a:t>нөлге</a:t>
            </a:r>
            <a:r>
              <a:rPr lang="ru-RU" sz="1700" dirty="0"/>
              <a:t> </a:t>
            </a:r>
            <a:r>
              <a:rPr lang="ru-RU" sz="1700" dirty="0" err="1"/>
              <a:t>тең</a:t>
            </a:r>
            <a:r>
              <a:rPr lang="ru-RU" sz="1700" dirty="0"/>
              <a:t>, </a:t>
            </a:r>
            <a:r>
              <a:rPr lang="ru-RU" sz="1700" b="1" dirty="0">
                <a:solidFill>
                  <a:srgbClr val="C00000"/>
                </a:solidFill>
              </a:rPr>
              <a:t>протон</a:t>
            </a:r>
            <a:r>
              <a:rPr lang="ru-RU" sz="1700" dirty="0"/>
              <a:t> </a:t>
            </a:r>
            <a:r>
              <a:rPr lang="ru-RU" sz="1700" b="1" dirty="0">
                <a:solidFill>
                  <a:srgbClr val="C00000"/>
                </a:solidFill>
              </a:rPr>
              <a:t>+1.</a:t>
            </a:r>
          </a:p>
          <a:p>
            <a:pPr algn="just"/>
            <a:r>
              <a:rPr lang="ru-RU" sz="1700" dirty="0"/>
              <a:t>            </a:t>
            </a:r>
            <a:r>
              <a:rPr lang="ru-RU" sz="1700" b="1" dirty="0">
                <a:solidFill>
                  <a:srgbClr val="C00000"/>
                </a:solidFill>
              </a:rPr>
              <a:t>Электрон</a:t>
            </a:r>
            <a:r>
              <a:rPr lang="ru-RU" sz="1700" dirty="0"/>
              <a:t>, </a:t>
            </a:r>
            <a:r>
              <a:rPr lang="ru-RU" sz="1700" dirty="0" err="1"/>
              <a:t>нуклондар</a:t>
            </a:r>
            <a:r>
              <a:rPr lang="ru-RU" sz="1700" dirty="0"/>
              <a:t> </a:t>
            </a:r>
            <a:r>
              <a:rPr lang="ru-RU" sz="1700" dirty="0" err="1"/>
              <a:t>сияқты</a:t>
            </a:r>
            <a:r>
              <a:rPr lang="ru-RU" sz="1700" dirty="0"/>
              <a:t>, </a:t>
            </a:r>
            <a:r>
              <a:rPr lang="ru-RU" sz="1700" dirty="0" err="1"/>
              <a:t>қарапайым</a:t>
            </a:r>
            <a:r>
              <a:rPr lang="ru-RU" sz="1700" dirty="0"/>
              <a:t> </a:t>
            </a:r>
            <a:r>
              <a:rPr lang="ru-RU" sz="1700" dirty="0" err="1"/>
              <a:t>бөлшектерге</a:t>
            </a:r>
            <a:r>
              <a:rPr lang="ru-RU" sz="1700" dirty="0"/>
              <a:t> </a:t>
            </a:r>
            <a:r>
              <a:rPr lang="ru-RU" sz="1700" dirty="0" err="1"/>
              <a:t>жатады</a:t>
            </a:r>
            <a:r>
              <a:rPr lang="ru-RU" sz="1700" dirty="0"/>
              <a:t>. </a:t>
            </a:r>
            <a:r>
              <a:rPr lang="ru-RU" sz="1700" dirty="0" err="1"/>
              <a:t>Оның</a:t>
            </a:r>
            <a:r>
              <a:rPr lang="ru-RU" sz="1700" dirty="0"/>
              <a:t> </a:t>
            </a:r>
            <a:r>
              <a:rPr lang="ru-RU" sz="1700" dirty="0" err="1"/>
              <a:t>массасы</a:t>
            </a:r>
            <a:r>
              <a:rPr lang="ru-RU" sz="1700" dirty="0"/>
              <a:t> </a:t>
            </a:r>
            <a:r>
              <a:rPr lang="ru-RU" sz="1700" dirty="0" err="1"/>
              <a:t>протонның</a:t>
            </a:r>
            <a:r>
              <a:rPr lang="ru-RU" sz="1700" dirty="0"/>
              <a:t> </a:t>
            </a:r>
            <a:r>
              <a:rPr lang="ru-RU" sz="1700" dirty="0" err="1"/>
              <a:t>немесе</a:t>
            </a:r>
            <a:r>
              <a:rPr lang="ru-RU" sz="1700" dirty="0"/>
              <a:t> </a:t>
            </a:r>
            <a:r>
              <a:rPr lang="ru-RU" sz="1700" dirty="0" err="1"/>
              <a:t>нейтронның</a:t>
            </a:r>
            <a:r>
              <a:rPr lang="ru-RU" sz="1700" dirty="0"/>
              <a:t> </a:t>
            </a:r>
            <a:r>
              <a:rPr lang="ru-RU" sz="1700" dirty="0" err="1"/>
              <a:t>массасынан</a:t>
            </a:r>
            <a:r>
              <a:rPr lang="ru-RU" sz="1700" dirty="0"/>
              <a:t> </a:t>
            </a:r>
            <a:r>
              <a:rPr lang="ru-RU" sz="1700" dirty="0" err="1"/>
              <a:t>шамамен</a:t>
            </a:r>
            <a:r>
              <a:rPr lang="ru-RU" sz="1700" dirty="0"/>
              <a:t> 1 800 </a:t>
            </a:r>
            <a:r>
              <a:rPr lang="ru-RU" sz="1700" dirty="0" err="1"/>
              <a:t>есе</a:t>
            </a:r>
            <a:r>
              <a:rPr lang="ru-RU" sz="1700" dirty="0"/>
              <a:t> аз, </a:t>
            </a:r>
            <a:r>
              <a:rPr lang="ru-RU" sz="1700" dirty="0" err="1"/>
              <a:t>сондықтан</a:t>
            </a:r>
            <a:r>
              <a:rPr lang="ru-RU" sz="1700" dirty="0"/>
              <a:t> </a:t>
            </a:r>
            <a:r>
              <a:rPr lang="ru-RU" sz="1700" dirty="0" err="1"/>
              <a:t>ядроға</a:t>
            </a:r>
            <a:r>
              <a:rPr lang="ru-RU" sz="1700" dirty="0"/>
              <a:t> </a:t>
            </a:r>
            <a:r>
              <a:rPr lang="ru-RU" sz="1700" dirty="0" err="1"/>
              <a:t>қарағанда</a:t>
            </a:r>
            <a:r>
              <a:rPr lang="ru-RU" sz="1700" dirty="0"/>
              <a:t>, </a:t>
            </a:r>
            <a:r>
              <a:rPr lang="ru-RU" sz="1700" dirty="0" err="1"/>
              <a:t>атомның</a:t>
            </a:r>
            <a:r>
              <a:rPr lang="ru-RU" sz="1700" dirty="0"/>
              <a:t> электрон </a:t>
            </a:r>
            <a:r>
              <a:rPr lang="ru-RU" sz="1700" dirty="0" err="1"/>
              <a:t>қабығында</a:t>
            </a:r>
            <a:r>
              <a:rPr lang="ru-RU" sz="1700" dirty="0"/>
              <a:t> </a:t>
            </a:r>
            <a:r>
              <a:rPr lang="ru-RU" sz="1700" dirty="0" err="1"/>
              <a:t>іс</a:t>
            </a:r>
            <a:r>
              <a:rPr lang="ru-RU" sz="1700" dirty="0"/>
              <a:t> </a:t>
            </a:r>
            <a:r>
              <a:rPr lang="ru-RU" sz="1700" dirty="0" err="1"/>
              <a:t>жүзінде</a:t>
            </a:r>
            <a:r>
              <a:rPr lang="ru-RU" sz="1700" dirty="0"/>
              <a:t> </a:t>
            </a:r>
            <a:r>
              <a:rPr lang="ru-RU" sz="1700" dirty="0" err="1"/>
              <a:t>массасы</a:t>
            </a:r>
            <a:r>
              <a:rPr lang="ru-RU" sz="1700" dirty="0"/>
              <a:t> </a:t>
            </a:r>
            <a:r>
              <a:rPr lang="ru-RU" sz="1700" dirty="0" err="1"/>
              <a:t>жоқ</a:t>
            </a:r>
            <a:r>
              <a:rPr lang="ru-RU" sz="1700" dirty="0"/>
              <a:t> (атом </a:t>
            </a:r>
            <a:r>
              <a:rPr lang="ru-RU" sz="1700" dirty="0" err="1"/>
              <a:t>массасының</a:t>
            </a:r>
            <a:r>
              <a:rPr lang="ru-RU" sz="1700" dirty="0"/>
              <a:t> </a:t>
            </a:r>
            <a:r>
              <a:rPr lang="ru-RU" sz="1700" dirty="0" err="1"/>
              <a:t>шамамен</a:t>
            </a:r>
            <a:r>
              <a:rPr lang="ru-RU" sz="1700" dirty="0"/>
              <a:t> 0,03%).</a:t>
            </a:r>
          </a:p>
          <a:p>
            <a:pPr algn="just"/>
            <a:r>
              <a:rPr lang="ru-RU" sz="1700" dirty="0"/>
              <a:t>            </a:t>
            </a:r>
            <a:r>
              <a:rPr lang="ru-RU" sz="1700" b="1" dirty="0">
                <a:solidFill>
                  <a:srgbClr val="C00000"/>
                </a:solidFill>
              </a:rPr>
              <a:t>Электрон </a:t>
            </a:r>
            <a:r>
              <a:rPr lang="ru-RU" sz="1700" b="1" dirty="0" err="1">
                <a:solidFill>
                  <a:srgbClr val="C00000"/>
                </a:solidFill>
              </a:rPr>
              <a:t>протонның</a:t>
            </a:r>
            <a:r>
              <a:rPr lang="ru-RU" sz="1700" b="1" dirty="0">
                <a:solidFill>
                  <a:srgbClr val="C00000"/>
                </a:solidFill>
              </a:rPr>
              <a:t> </a:t>
            </a:r>
            <a:r>
              <a:rPr lang="ru-RU" sz="1700" b="1" dirty="0" err="1">
                <a:solidFill>
                  <a:srgbClr val="C00000"/>
                </a:solidFill>
              </a:rPr>
              <a:t>зарядына</a:t>
            </a:r>
            <a:r>
              <a:rPr lang="ru-RU" sz="1700" b="1" dirty="0">
                <a:solidFill>
                  <a:srgbClr val="C00000"/>
                </a:solidFill>
              </a:rPr>
              <a:t> </a:t>
            </a:r>
            <a:r>
              <a:rPr lang="ru-RU" sz="1700" b="1" dirty="0" err="1">
                <a:solidFill>
                  <a:srgbClr val="C00000"/>
                </a:solidFill>
              </a:rPr>
              <a:t>тең</a:t>
            </a:r>
            <a:r>
              <a:rPr lang="ru-RU" sz="1700" b="1" dirty="0">
                <a:solidFill>
                  <a:srgbClr val="C00000"/>
                </a:solidFill>
              </a:rPr>
              <a:t> </a:t>
            </a:r>
            <a:r>
              <a:rPr lang="ru-RU" sz="1700" dirty="0" err="1"/>
              <a:t>элементар</a:t>
            </a:r>
            <a:r>
              <a:rPr lang="ru-RU" sz="1700" dirty="0"/>
              <a:t> </a:t>
            </a:r>
            <a:r>
              <a:rPr lang="ru-RU" sz="1700" b="1" dirty="0" err="1">
                <a:solidFill>
                  <a:srgbClr val="C00000"/>
                </a:solidFill>
              </a:rPr>
              <a:t>теріс</a:t>
            </a:r>
            <a:r>
              <a:rPr lang="ru-RU" sz="1700" b="1" dirty="0">
                <a:solidFill>
                  <a:srgbClr val="C00000"/>
                </a:solidFill>
              </a:rPr>
              <a:t> </a:t>
            </a:r>
            <a:r>
              <a:rPr lang="ru-RU" sz="1700" b="1" dirty="0" err="1">
                <a:solidFill>
                  <a:srgbClr val="C00000"/>
                </a:solidFill>
              </a:rPr>
              <a:t>зарядқа</a:t>
            </a:r>
            <a:r>
              <a:rPr lang="ru-RU" sz="1700" b="1" dirty="0">
                <a:solidFill>
                  <a:srgbClr val="C00000"/>
                </a:solidFill>
              </a:rPr>
              <a:t> </a:t>
            </a:r>
            <a:r>
              <a:rPr lang="ru-RU" sz="1700" dirty="0" err="1"/>
              <a:t>ие</a:t>
            </a:r>
            <a:r>
              <a:rPr lang="ru-RU" sz="1700" dirty="0"/>
              <a:t> </a:t>
            </a:r>
            <a:r>
              <a:rPr lang="ru-RU" sz="1700" dirty="0" err="1"/>
              <a:t>және</a:t>
            </a:r>
            <a:r>
              <a:rPr lang="ru-RU" sz="1700" dirty="0"/>
              <a:t> </a:t>
            </a:r>
            <a:r>
              <a:rPr lang="ru-RU" sz="1700" dirty="0" err="1"/>
              <a:t>белгісіне</a:t>
            </a:r>
            <a:r>
              <a:rPr lang="ru-RU" sz="1700" dirty="0"/>
              <a:t> </a:t>
            </a:r>
            <a:r>
              <a:rPr lang="ru-RU" sz="1700" dirty="0" err="1"/>
              <a:t>қарама-қарсы</a:t>
            </a:r>
            <a:r>
              <a:rPr lang="ru-RU" sz="1700" dirty="0"/>
              <a:t>: </a:t>
            </a:r>
            <a:r>
              <a:rPr lang="ru-RU" sz="1700" b="1" dirty="0">
                <a:solidFill>
                  <a:srgbClr val="C00000"/>
                </a:solidFill>
              </a:rPr>
              <a:t>-1</a:t>
            </a:r>
            <a:r>
              <a:rPr lang="ru-RU" sz="1700" dirty="0"/>
              <a:t>. </a:t>
            </a:r>
            <a:r>
              <a:rPr lang="ru-RU" sz="1700" b="1" dirty="0" err="1">
                <a:solidFill>
                  <a:srgbClr val="C00000"/>
                </a:solidFill>
              </a:rPr>
              <a:t>Атомдағы</a:t>
            </a:r>
            <a:r>
              <a:rPr lang="ru-RU" sz="1700" b="1" dirty="0">
                <a:solidFill>
                  <a:srgbClr val="C00000"/>
                </a:solidFill>
              </a:rPr>
              <a:t> </a:t>
            </a:r>
            <a:r>
              <a:rPr lang="ru-RU" sz="1700" b="1" dirty="0" err="1">
                <a:solidFill>
                  <a:srgbClr val="C00000"/>
                </a:solidFill>
              </a:rPr>
              <a:t>электрондар</a:t>
            </a:r>
            <a:r>
              <a:rPr lang="ru-RU" sz="1700" b="1" dirty="0">
                <a:solidFill>
                  <a:srgbClr val="C00000"/>
                </a:solidFill>
              </a:rPr>
              <a:t> саны </a:t>
            </a:r>
            <a:r>
              <a:rPr lang="ru-RU" sz="1700" b="1" dirty="0" err="1">
                <a:solidFill>
                  <a:srgbClr val="C00000"/>
                </a:solidFill>
              </a:rPr>
              <a:t>протондар</a:t>
            </a:r>
            <a:r>
              <a:rPr lang="ru-RU" sz="1700" b="1" dirty="0">
                <a:solidFill>
                  <a:srgbClr val="C00000"/>
                </a:solidFill>
              </a:rPr>
              <a:t> </a:t>
            </a:r>
            <a:r>
              <a:rPr lang="ru-RU" sz="1700" b="1" dirty="0" err="1">
                <a:solidFill>
                  <a:srgbClr val="C00000"/>
                </a:solidFill>
              </a:rPr>
              <a:t>санына</a:t>
            </a:r>
            <a:r>
              <a:rPr lang="ru-RU" sz="1700" b="1" dirty="0">
                <a:solidFill>
                  <a:srgbClr val="C00000"/>
                </a:solidFill>
              </a:rPr>
              <a:t> </a:t>
            </a:r>
            <a:r>
              <a:rPr lang="ru-RU" sz="1700" b="1" dirty="0" err="1">
                <a:solidFill>
                  <a:srgbClr val="C00000"/>
                </a:solidFill>
              </a:rPr>
              <a:t>тең</a:t>
            </a:r>
            <a:r>
              <a:rPr lang="ru-RU" sz="1700" dirty="0"/>
              <a:t>, </a:t>
            </a:r>
            <a:r>
              <a:rPr lang="ru-RU" sz="1700" dirty="0" err="1"/>
              <a:t>бұл</a:t>
            </a:r>
            <a:r>
              <a:rPr lang="ru-RU" sz="1700" dirty="0"/>
              <a:t> </a:t>
            </a:r>
            <a:r>
              <a:rPr lang="ru-RU" sz="1700" dirty="0" err="1"/>
              <a:t>атомның</a:t>
            </a:r>
            <a:r>
              <a:rPr lang="ru-RU" sz="1700" dirty="0"/>
              <a:t> </a:t>
            </a:r>
            <a:r>
              <a:rPr lang="ru-RU" sz="1700" b="1" dirty="0" err="1">
                <a:solidFill>
                  <a:srgbClr val="C00000"/>
                </a:solidFill>
              </a:rPr>
              <a:t>электрлік</a:t>
            </a:r>
            <a:r>
              <a:rPr lang="ru-RU" sz="1700" b="1" dirty="0">
                <a:solidFill>
                  <a:srgbClr val="C00000"/>
                </a:solidFill>
              </a:rPr>
              <a:t> </a:t>
            </a:r>
            <a:r>
              <a:rPr lang="ru-RU" sz="1700" b="1" dirty="0" err="1">
                <a:solidFill>
                  <a:srgbClr val="C00000"/>
                </a:solidFill>
              </a:rPr>
              <a:t>бейтарап</a:t>
            </a:r>
            <a:r>
              <a:rPr lang="ru-RU" sz="1700" b="1" dirty="0">
                <a:solidFill>
                  <a:srgbClr val="C00000"/>
                </a:solidFill>
              </a:rPr>
              <a:t> </a:t>
            </a:r>
            <a:r>
              <a:rPr lang="ru-RU" sz="1700" dirty="0" err="1"/>
              <a:t>болуын</a:t>
            </a:r>
            <a:r>
              <a:rPr lang="ru-RU" sz="1700" dirty="0"/>
              <a:t> </a:t>
            </a:r>
            <a:r>
              <a:rPr lang="ru-RU" sz="1700" dirty="0" err="1"/>
              <a:t>қамтамасыз</a:t>
            </a:r>
            <a:r>
              <a:rPr lang="ru-RU" sz="1700" dirty="0"/>
              <a:t> </a:t>
            </a:r>
            <a:r>
              <a:rPr lang="ru-RU" sz="1700" dirty="0" err="1"/>
              <a:t>етеді</a:t>
            </a:r>
            <a:r>
              <a:rPr lang="ru-RU" sz="1700" dirty="0"/>
              <a:t> (</a:t>
            </a:r>
            <a:r>
              <a:rPr lang="ru-RU" sz="1700" dirty="0" err="1"/>
              <a:t>яғни</a:t>
            </a:r>
            <a:r>
              <a:rPr lang="ru-RU" sz="1700" dirty="0"/>
              <a:t>, </a:t>
            </a:r>
            <a:r>
              <a:rPr lang="ru-RU" sz="1700" dirty="0" err="1"/>
              <a:t>зарядсыз</a:t>
            </a:r>
            <a:r>
              <a:rPr lang="ru-RU" sz="1700" dirty="0"/>
              <a:t>).</a:t>
            </a:r>
          </a:p>
        </p:txBody>
      </p:sp>
      <p:pic>
        <p:nvPicPr>
          <p:cNvPr id="2" name="Рисунок 1"/>
          <p:cNvPicPr>
            <a:picLocks noChangeAspect="1"/>
          </p:cNvPicPr>
          <p:nvPr/>
        </p:nvPicPr>
        <p:blipFill>
          <a:blip r:embed="rId2"/>
          <a:stretch>
            <a:fillRect/>
          </a:stretch>
        </p:blipFill>
        <p:spPr>
          <a:xfrm>
            <a:off x="2483768" y="4941168"/>
            <a:ext cx="6309755" cy="1800200"/>
          </a:xfrm>
          <a:prstGeom prst="rect">
            <a:avLst/>
          </a:prstGeom>
        </p:spPr>
      </p:pic>
    </p:spTree>
    <p:extLst>
      <p:ext uri="{BB962C8B-B14F-4D97-AF65-F5344CB8AC3E}">
        <p14:creationId xmlns:p14="http://schemas.microsoft.com/office/powerpoint/2010/main" val="114445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7">
            <a:extLst>
              <a:ext uri="{FF2B5EF4-FFF2-40B4-BE49-F238E27FC236}">
                <a16:creationId xmlns:a16="http://schemas.microsoft.com/office/drawing/2014/main" id="{F2B1184A-20DA-46DF-8BE3-954BEBAD9938}"/>
              </a:ext>
            </a:extLst>
          </p:cNvPr>
          <p:cNvSpPr>
            <a:spLocks noGrp="1" noChangeArrowheads="1"/>
          </p:cNvSpPr>
          <p:nvPr>
            <p:ph type="title"/>
          </p:nvPr>
        </p:nvSpPr>
        <p:spPr>
          <a:xfrm>
            <a:off x="228600" y="457200"/>
            <a:ext cx="3962400" cy="974725"/>
          </a:xfrm>
          <a:noFill/>
        </p:spPr>
        <p:txBody>
          <a:bodyPr>
            <a:normAutofit fontScale="90000"/>
          </a:bodyPr>
          <a:lstStyle/>
          <a:p>
            <a:pPr eaLnBrk="1" hangingPunct="1"/>
            <a:r>
              <a:rPr lang="ru-RU" altLang="ru-RU" sz="2800" b="1" dirty="0"/>
              <a:t/>
            </a:r>
            <a:br>
              <a:rPr lang="ru-RU" altLang="ru-RU" sz="2800" b="1" dirty="0"/>
            </a:br>
            <a:r>
              <a:rPr lang="ru-RU" altLang="ru-RU" sz="2800" b="1" dirty="0"/>
              <a:t>Атом </a:t>
            </a:r>
            <a:r>
              <a:rPr lang="ru-RU" altLang="ru-RU" sz="2800" b="1" dirty="0" err="1"/>
              <a:t>құрылымының</a:t>
            </a:r>
            <a:r>
              <a:rPr lang="ru-RU" altLang="ru-RU" sz="2800" b="1" dirty="0"/>
              <a:t> </a:t>
            </a:r>
            <a:r>
              <a:rPr lang="ru-RU" altLang="ru-RU" sz="2800" b="1" dirty="0" err="1"/>
              <a:t>планетарлық</a:t>
            </a:r>
            <a:r>
              <a:rPr lang="ru-RU" altLang="ru-RU" sz="2800" b="1" dirty="0"/>
              <a:t> </a:t>
            </a:r>
            <a:r>
              <a:rPr lang="ru-RU" altLang="ru-RU" sz="2800" b="1" dirty="0" err="1"/>
              <a:t>моделі</a:t>
            </a:r>
            <a:r>
              <a:rPr lang="ru-RU" altLang="ru-RU" sz="2800" b="1" dirty="0"/>
              <a:t/>
            </a:r>
            <a:br>
              <a:rPr lang="ru-RU" altLang="ru-RU" sz="2800" b="1" dirty="0"/>
            </a:br>
            <a:endParaRPr lang="ru-RU" altLang="ru-RU" dirty="0"/>
          </a:p>
        </p:txBody>
      </p:sp>
      <p:graphicFrame>
        <p:nvGraphicFramePr>
          <p:cNvPr id="6147" name="Object 6">
            <a:extLst>
              <a:ext uri="{FF2B5EF4-FFF2-40B4-BE49-F238E27FC236}">
                <a16:creationId xmlns:a16="http://schemas.microsoft.com/office/drawing/2014/main" id="{DC1BE7DE-95C5-4E64-B64F-60775DE5A7C9}"/>
              </a:ext>
            </a:extLst>
          </p:cNvPr>
          <p:cNvGraphicFramePr>
            <a:graphicFrameLocks noGrp="1" noChangeAspect="1"/>
          </p:cNvGraphicFramePr>
          <p:nvPr>
            <p:ph sz="half" idx="1"/>
            <p:extLst>
              <p:ext uri="{D42A27DB-BD31-4B8C-83A1-F6EECF244321}">
                <p14:modId xmlns:p14="http://schemas.microsoft.com/office/powerpoint/2010/main" val="4199323295"/>
              </p:ext>
            </p:extLst>
          </p:nvPr>
        </p:nvGraphicFramePr>
        <p:xfrm>
          <a:off x="254000" y="2349500"/>
          <a:ext cx="4037013" cy="3290888"/>
        </p:xfrm>
        <a:graphic>
          <a:graphicData uri="http://schemas.openxmlformats.org/presentationml/2006/ole">
            <mc:AlternateContent xmlns:mc="http://schemas.openxmlformats.org/markup-compatibility/2006">
              <mc:Choice xmlns:v="urn:schemas-microsoft-com:vml" Requires="v">
                <p:oleObj spid="_x0000_s3140" name="Photo Editor Photo" r:id="rId3" imgW="1647619" imgH="1343212" progId="MSPhotoEd.3">
                  <p:embed/>
                </p:oleObj>
              </mc:Choice>
              <mc:Fallback>
                <p:oleObj name="Photo Editor Photo" r:id="rId3" imgW="1647619" imgH="1343212" progId="MSPhotoEd.3">
                  <p:embed/>
                  <p:pic>
                    <p:nvPicPr>
                      <p:cNvPr id="6147" name="Object 6">
                        <a:extLst>
                          <a:ext uri="{FF2B5EF4-FFF2-40B4-BE49-F238E27FC236}">
                            <a16:creationId xmlns:a16="http://schemas.microsoft.com/office/drawing/2014/main" id="{DC1BE7DE-95C5-4E64-B64F-60775DE5A7C9}"/>
                          </a:ext>
                        </a:extLst>
                      </p:cNvPr>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254000" y="2349500"/>
                        <a:ext cx="4037013"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 name="Rectangle 4">
            <a:extLst>
              <a:ext uri="{FF2B5EF4-FFF2-40B4-BE49-F238E27FC236}">
                <a16:creationId xmlns:a16="http://schemas.microsoft.com/office/drawing/2014/main" id="{814CFB87-0BE9-4A2F-9A0D-E436D4CFC4CF}"/>
              </a:ext>
            </a:extLst>
          </p:cNvPr>
          <p:cNvSpPr>
            <a:spLocks noGrp="1" noChangeArrowheads="1"/>
          </p:cNvSpPr>
          <p:nvPr>
            <p:ph type="body" sz="half" idx="2"/>
          </p:nvPr>
        </p:nvSpPr>
        <p:spPr>
          <a:xfrm>
            <a:off x="4291013" y="304800"/>
            <a:ext cx="4624387" cy="6400800"/>
          </a:xfrm>
          <a:ln>
            <a:solidFill>
              <a:srgbClr val="FF3300"/>
            </a:solidFill>
            <a:miter lim="800000"/>
            <a:headEnd/>
            <a:tailEnd/>
          </a:ln>
        </p:spPr>
        <p:txBody>
          <a:bodyPr>
            <a:normAutofit/>
          </a:bodyPr>
          <a:lstStyle/>
          <a:p>
            <a:r>
              <a:rPr lang="ru-RU" altLang="ru-RU" sz="1800" b="1" dirty="0" err="1">
                <a:latin typeface="Times New Roman" panose="02020603050405020304" pitchFamily="18" charset="0"/>
              </a:rPr>
              <a:t>Ішкі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қабықшалардағы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электрондар</a:t>
            </a:r>
            <a:r>
              <a:rPr lang="ru-RU" altLang="ru-RU" sz="1800" b="1" dirty="0">
                <a:latin typeface="Times New Roman" panose="02020603050405020304" pitchFamily="18" charset="0"/>
              </a:rPr>
              <a:t> ядро</a:t>
            </a:r>
            <a:r>
              <a:rPr lang="kk-KZ" altLang="ru-RU" sz="1800" b="1" dirty="0">
                <a:latin typeface="Times New Roman" panose="02020603050405020304" pitchFamily="18" charset="0"/>
              </a:rPr>
              <a:t>мен берік байланысқан</a:t>
            </a:r>
            <a:r>
              <a:rPr lang="ru-RU" altLang="ru-RU" sz="1800" b="1" dirty="0">
                <a:latin typeface="Times New Roman" panose="02020603050405020304" pitchFamily="18" charset="0"/>
              </a:rPr>
              <a:t>, ал </a:t>
            </a:r>
            <a:r>
              <a:rPr lang="ru-RU" altLang="ru-RU" sz="1800" b="1" dirty="0" err="1">
                <a:latin typeface="Times New Roman" panose="02020603050405020304" pitchFamily="18" charset="0"/>
              </a:rPr>
              <a:t>сыртқы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валенттілік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қабықшаларда</a:t>
            </a:r>
            <a:r>
              <a:rPr lang="ru-RU" altLang="ru-RU" sz="1800" b="1" dirty="0">
                <a:latin typeface="Times New Roman" panose="02020603050405020304" pitchFamily="18" charset="0"/>
              </a:rPr>
              <a:t> </a:t>
            </a:r>
            <a:r>
              <a:rPr lang="ru-RU" altLang="ru-RU" sz="1800" b="1" dirty="0" err="1"/>
              <a:t>беріктілігі</a:t>
            </a:r>
            <a:r>
              <a:rPr lang="ru-RU" altLang="ru-RU" sz="1800" b="1" dirty="0"/>
              <a:t> </a:t>
            </a:r>
            <a:r>
              <a:rPr lang="ru-RU" altLang="ru-RU" sz="1800" b="1" dirty="0" err="1"/>
              <a:t>төмен</a:t>
            </a:r>
            <a:r>
              <a:rPr lang="ru-RU" altLang="ru-RU" sz="1800" b="1" dirty="0"/>
              <a:t> </a:t>
            </a:r>
            <a:r>
              <a:rPr lang="ru-RU" altLang="ru-RU" sz="1800" b="1" dirty="0" err="1">
                <a:latin typeface="Times New Roman" panose="02020603050405020304" pitchFamily="18" charset="0"/>
              </a:rPr>
              <a:t>байланысқан</a:t>
            </a:r>
            <a:r>
              <a:rPr lang="ru-RU" altLang="ru-RU" sz="1800" b="1" dirty="0">
                <a:latin typeface="Times New Roman" panose="02020603050405020304" pitchFamily="18" charset="0"/>
              </a:rPr>
              <a:t>.</a:t>
            </a:r>
          </a:p>
          <a:p>
            <a:pPr eaLnBrk="1" hangingPunct="1"/>
            <a:r>
              <a:rPr lang="ru-RU" altLang="ru-RU" sz="1800" b="1" dirty="0" err="1">
                <a:solidFill>
                  <a:srgbClr val="FF0000"/>
                </a:solidFill>
                <a:latin typeface="Times New Roman" panose="02020603050405020304" pitchFamily="18" charset="0"/>
              </a:rPr>
              <a:t>Бір</a:t>
            </a:r>
            <a:r>
              <a:rPr lang="ru-RU" altLang="ru-RU" sz="1800" b="1" dirty="0">
                <a:solidFill>
                  <a:srgbClr val="FF0000"/>
                </a:solidFill>
                <a:latin typeface="Times New Roman" panose="02020603050405020304" pitchFamily="18" charset="0"/>
              </a:rPr>
              <a:t> электрон </a:t>
            </a:r>
            <a:r>
              <a:rPr lang="ru-RU" altLang="ru-RU" sz="1800" b="1" dirty="0" err="1">
                <a:solidFill>
                  <a:srgbClr val="FF0000"/>
                </a:solidFill>
                <a:latin typeface="Times New Roman" panose="02020603050405020304" pitchFamily="18" charset="0"/>
              </a:rPr>
              <a:t>бірлік</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қарапайым</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электр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зарядын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алып</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жүреді</a:t>
            </a:r>
            <a:r>
              <a:rPr lang="ru-RU" altLang="ru-RU" sz="1800" b="1" dirty="0">
                <a:solidFill>
                  <a:srgbClr val="FF0000"/>
                </a:solidFill>
                <a:latin typeface="Times New Roman" panose="02020603050405020304" pitchFamily="18" charset="0"/>
              </a:rPr>
              <a:t>, ал </a:t>
            </a:r>
            <a:r>
              <a:rPr lang="ru-RU" altLang="ru-RU" sz="1800" b="1" dirty="0" err="1">
                <a:solidFill>
                  <a:srgbClr val="FF0000"/>
                </a:solidFill>
                <a:latin typeface="Times New Roman" panose="02020603050405020304" pitchFamily="18" charset="0"/>
              </a:rPr>
              <a:t>атомның</a:t>
            </a:r>
            <a:r>
              <a:rPr lang="ru-RU" altLang="ru-RU" sz="1800" b="1" dirty="0">
                <a:solidFill>
                  <a:srgbClr val="FF0000"/>
                </a:solidFill>
                <a:latin typeface="Times New Roman" panose="02020603050405020304" pitchFamily="18" charset="0"/>
              </a:rPr>
              <a:t> электрон </a:t>
            </a:r>
            <a:r>
              <a:rPr lang="ru-RU" altLang="ru-RU" sz="1800" b="1" dirty="0" err="1">
                <a:solidFill>
                  <a:srgbClr val="FF0000"/>
                </a:solidFill>
                <a:latin typeface="Times New Roman" panose="02020603050405020304" pitchFamily="18" charset="0"/>
              </a:rPr>
              <a:t>қабығының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толық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теріс</a:t>
            </a:r>
            <a:r>
              <a:rPr lang="ru-RU" altLang="ru-RU" sz="1800" b="1" dirty="0">
                <a:solidFill>
                  <a:srgbClr val="FF0000"/>
                </a:solidFill>
                <a:latin typeface="Times New Roman" panose="02020603050405020304" pitchFamily="18" charset="0"/>
              </a:rPr>
              <a:t> заряды </a:t>
            </a:r>
            <a:r>
              <a:rPr lang="ru-RU" altLang="ru-RU" sz="1800" b="1" dirty="0" err="1">
                <a:solidFill>
                  <a:srgbClr val="FF0000"/>
                </a:solidFill>
                <a:latin typeface="Times New Roman" panose="02020603050405020304" pitchFamily="18" charset="0"/>
              </a:rPr>
              <a:t>электрондар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санына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тең</a:t>
            </a:r>
            <a:r>
              <a:rPr lang="ru-RU" altLang="ru-RU" sz="1800" b="1" dirty="0">
                <a:solidFill>
                  <a:srgbClr val="FF0000"/>
                </a:solidFill>
                <a:latin typeface="Times New Roman" panose="02020603050405020304" pitchFamily="18" charset="0"/>
              </a:rPr>
              <a:t>.</a:t>
            </a:r>
          </a:p>
          <a:p>
            <a:pPr eaLnBrk="1" hangingPunct="1"/>
            <a:r>
              <a:rPr lang="ru-RU" altLang="ru-RU" sz="1800" b="1" dirty="0" err="1">
                <a:latin typeface="Times New Roman" panose="02020603050405020304" pitchFamily="18" charset="0"/>
              </a:rPr>
              <a:t>Атомдар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электрлік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бейтарап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сондықтан</a:t>
            </a:r>
            <a:r>
              <a:rPr lang="ru-RU" altLang="ru-RU" sz="1800" b="1" dirty="0">
                <a:latin typeface="Times New Roman" panose="02020603050405020304" pitchFamily="18" charset="0"/>
              </a:rPr>
              <a:t> ядро ​​</a:t>
            </a:r>
            <a:r>
              <a:rPr lang="ru-RU" altLang="ru-RU" sz="1800" b="1" dirty="0" err="1">
                <a:latin typeface="Times New Roman" panose="02020603050405020304" pitchFamily="18" charset="0"/>
              </a:rPr>
              <a:t>тұтасымен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бірдей</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зарядты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сандық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түрде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тек (+) </a:t>
            </a:r>
            <a:r>
              <a:rPr lang="ru-RU" altLang="ru-RU" sz="1800" b="1" dirty="0" err="1">
                <a:latin typeface="Times New Roman" panose="02020603050405020304" pitchFamily="18" charset="0"/>
              </a:rPr>
              <a:t>белгісімен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белгіленеді</a:t>
            </a:r>
            <a:r>
              <a:rPr lang="ru-RU" altLang="ru-RU" sz="1800" b="1" dirty="0">
                <a:latin typeface="Times New Roman" panose="02020603050405020304" pitchFamily="18" charset="0"/>
              </a:rPr>
              <a:t>.</a:t>
            </a:r>
          </a:p>
          <a:p>
            <a:pPr eaLnBrk="1" hangingPunct="1"/>
            <a:r>
              <a:rPr lang="ru-RU" altLang="ru-RU" sz="1800" b="1" dirty="0" err="1">
                <a:solidFill>
                  <a:srgbClr val="FF0000"/>
                </a:solidFill>
                <a:latin typeface="Times New Roman" panose="02020603050405020304" pitchFamily="18" charset="0"/>
              </a:rPr>
              <a:t>Ядродағы</a:t>
            </a:r>
            <a:r>
              <a:rPr lang="ru-RU" altLang="ru-RU" sz="1800" b="1" dirty="0">
                <a:solidFill>
                  <a:srgbClr val="FF0000"/>
                </a:solidFill>
                <a:latin typeface="Times New Roman" panose="02020603050405020304" pitchFamily="18" charset="0"/>
              </a:rPr>
              <a:t> заряд </a:t>
            </a:r>
            <a:r>
              <a:rPr lang="ru-RU" altLang="ru-RU" sz="1800" b="1" dirty="0" err="1">
                <a:solidFill>
                  <a:srgbClr val="FF0000"/>
                </a:solidFill>
                <a:latin typeface="Times New Roman" panose="02020603050405020304" pitchFamily="18" charset="0"/>
              </a:rPr>
              <a:t>тасымалдаушылар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протондар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ядродағы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протондар</a:t>
            </a:r>
            <a:r>
              <a:rPr lang="ru-RU" altLang="ru-RU" sz="1800" b="1" dirty="0">
                <a:solidFill>
                  <a:srgbClr val="FF0000"/>
                </a:solidFill>
                <a:latin typeface="Times New Roman" panose="02020603050405020304" pitchFamily="18" charset="0"/>
              </a:rPr>
              <a:t> саны атом </a:t>
            </a:r>
            <a:r>
              <a:rPr lang="ru-RU" altLang="ru-RU" sz="1800" b="1" dirty="0" err="1">
                <a:solidFill>
                  <a:srgbClr val="FF0000"/>
                </a:solidFill>
                <a:latin typeface="Times New Roman" panose="02020603050405020304" pitchFamily="18" charset="0"/>
              </a:rPr>
              <a:t>қабықшаларындағы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электрондар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санына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тең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болуы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керек</a:t>
            </a:r>
            <a:r>
              <a:rPr lang="ru-RU" altLang="ru-RU" sz="1800" b="1" dirty="0">
                <a:solidFill>
                  <a:srgbClr val="FF0000"/>
                </a:solidFill>
                <a:latin typeface="Times New Roman" panose="02020603050405020304" pitchFamily="18" charset="0"/>
              </a:rPr>
              <a:t>.</a:t>
            </a:r>
          </a:p>
          <a:p>
            <a:pPr eaLnBrk="1" hangingPunct="1"/>
            <a:r>
              <a:rPr lang="ru-RU" altLang="ru-RU" sz="1800" b="1" dirty="0" err="1">
                <a:latin typeface="Times New Roman" panose="02020603050405020304" pitchFamily="18" charset="0"/>
              </a:rPr>
              <a:t>Сонымен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қатар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құрамында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нейтрондар</a:t>
            </a:r>
            <a:r>
              <a:rPr lang="ru-RU" altLang="ru-RU" sz="1800" b="1" dirty="0">
                <a:latin typeface="Times New Roman" panose="02020603050405020304" pitchFamily="18" charset="0"/>
              </a:rPr>
              <a:t> бар - </a:t>
            </a:r>
            <a:r>
              <a:rPr lang="ru-RU" altLang="ru-RU" sz="1800" b="1" dirty="0" err="1">
                <a:latin typeface="Times New Roman" panose="02020603050405020304" pitchFamily="18" charset="0"/>
              </a:rPr>
              <a:t>протондармен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шамамен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бірдей</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бірақ</a:t>
            </a:r>
            <a:r>
              <a:rPr lang="ru-RU" altLang="ru-RU" sz="1800" b="1" dirty="0">
                <a:latin typeface="Times New Roman" panose="02020603050405020304" pitchFamily="18" charset="0"/>
              </a:rPr>
              <a:t> заряды </a:t>
            </a:r>
            <a:r>
              <a:rPr lang="ru-RU" altLang="ru-RU" sz="1800" b="1" dirty="0" err="1">
                <a:latin typeface="Times New Roman" panose="02020603050405020304" pitchFamily="18" charset="0"/>
              </a:rPr>
              <a:t>жоқ</a:t>
            </a:r>
            <a:r>
              <a:rPr lang="ru-RU" altLang="ru-RU" sz="1800" b="1" dirty="0">
                <a:latin typeface="Times New Roman" panose="02020603050405020304" pitchFamily="18"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7">
            <a:extLst>
              <a:ext uri="{FF2B5EF4-FFF2-40B4-BE49-F238E27FC236}">
                <a16:creationId xmlns:a16="http://schemas.microsoft.com/office/drawing/2014/main" id="{F2B1184A-20DA-46DF-8BE3-954BEBAD9938}"/>
              </a:ext>
            </a:extLst>
          </p:cNvPr>
          <p:cNvSpPr>
            <a:spLocks noGrp="1" noChangeArrowheads="1"/>
          </p:cNvSpPr>
          <p:nvPr>
            <p:ph type="title"/>
          </p:nvPr>
        </p:nvSpPr>
        <p:spPr>
          <a:xfrm>
            <a:off x="228600" y="457200"/>
            <a:ext cx="3962400" cy="974725"/>
          </a:xfrm>
          <a:noFill/>
        </p:spPr>
        <p:txBody>
          <a:bodyPr/>
          <a:lstStyle/>
          <a:p>
            <a:pPr eaLnBrk="1" hangingPunct="1"/>
            <a:r>
              <a:rPr lang="ru-RU" altLang="ru-RU" sz="2800" b="1" dirty="0"/>
              <a:t>Планетарная модель строения атома</a:t>
            </a:r>
            <a:endParaRPr lang="ru-RU" altLang="ru-RU" dirty="0"/>
          </a:p>
        </p:txBody>
      </p:sp>
      <p:graphicFrame>
        <p:nvGraphicFramePr>
          <p:cNvPr id="6147" name="Object 6">
            <a:extLst>
              <a:ext uri="{FF2B5EF4-FFF2-40B4-BE49-F238E27FC236}">
                <a16:creationId xmlns:a16="http://schemas.microsoft.com/office/drawing/2014/main" id="{DC1BE7DE-95C5-4E64-B64F-60775DE5A7C9}"/>
              </a:ext>
            </a:extLst>
          </p:cNvPr>
          <p:cNvGraphicFramePr>
            <a:graphicFrameLocks noGrp="1" noChangeAspect="1"/>
          </p:cNvGraphicFramePr>
          <p:nvPr>
            <p:ph sz="half" idx="1"/>
          </p:nvPr>
        </p:nvGraphicFramePr>
        <p:xfrm>
          <a:off x="254000" y="2349500"/>
          <a:ext cx="4037013" cy="3290888"/>
        </p:xfrm>
        <a:graphic>
          <a:graphicData uri="http://schemas.openxmlformats.org/presentationml/2006/ole">
            <mc:AlternateContent xmlns:mc="http://schemas.openxmlformats.org/markup-compatibility/2006">
              <mc:Choice xmlns:v="urn:schemas-microsoft-com:vml" Requires="v">
                <p:oleObj spid="_x0000_s31782" name="Photo Editor Photo" r:id="rId3" imgW="1647619" imgH="1343212" progId="MSPhotoEd.3">
                  <p:embed/>
                </p:oleObj>
              </mc:Choice>
              <mc:Fallback>
                <p:oleObj name="Photo Editor Photo" r:id="rId3" imgW="1647619" imgH="1343212" progId="MSPhotoEd.3">
                  <p:embed/>
                  <p:pic>
                    <p:nvPicPr>
                      <p:cNvPr id="6147" name="Object 6">
                        <a:extLst>
                          <a:ext uri="{FF2B5EF4-FFF2-40B4-BE49-F238E27FC236}">
                            <a16:creationId xmlns:a16="http://schemas.microsoft.com/office/drawing/2014/main" id="{DC1BE7DE-95C5-4E64-B64F-60775DE5A7C9}"/>
                          </a:ext>
                        </a:extLst>
                      </p:cNvPr>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254000" y="2349500"/>
                        <a:ext cx="4037013"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 name="Rectangle 4">
            <a:extLst>
              <a:ext uri="{FF2B5EF4-FFF2-40B4-BE49-F238E27FC236}">
                <a16:creationId xmlns:a16="http://schemas.microsoft.com/office/drawing/2014/main" id="{814CFB87-0BE9-4A2F-9A0D-E436D4CFC4CF}"/>
              </a:ext>
            </a:extLst>
          </p:cNvPr>
          <p:cNvSpPr>
            <a:spLocks noGrp="1" noChangeArrowheads="1"/>
          </p:cNvSpPr>
          <p:nvPr>
            <p:ph type="body" sz="half" idx="2"/>
          </p:nvPr>
        </p:nvSpPr>
        <p:spPr>
          <a:xfrm>
            <a:off x="4499992" y="304800"/>
            <a:ext cx="4415408" cy="6400800"/>
          </a:xfrm>
          <a:ln>
            <a:solidFill>
              <a:srgbClr val="FF3300"/>
            </a:solidFill>
            <a:miter lim="800000"/>
            <a:headEnd/>
            <a:tailEnd/>
          </a:ln>
        </p:spPr>
        <p:txBody>
          <a:bodyPr/>
          <a:lstStyle/>
          <a:p>
            <a:pPr eaLnBrk="1" hangingPunct="1"/>
            <a:r>
              <a:rPr lang="ru-RU" altLang="ru-RU" sz="1800" b="1" dirty="0">
                <a:solidFill>
                  <a:srgbClr val="FF3300"/>
                </a:solidFill>
                <a:highlight>
                  <a:srgbClr val="FFFF00"/>
                </a:highlight>
                <a:latin typeface="Times New Roman" panose="02020603050405020304" pitchFamily="18" charset="0"/>
              </a:rPr>
              <a:t>Электроны на внутренних оболочках</a:t>
            </a:r>
            <a:r>
              <a:rPr lang="ru-RU" altLang="ru-RU" sz="1800" b="1" dirty="0">
                <a:highlight>
                  <a:srgbClr val="FFFF00"/>
                </a:highlight>
                <a:latin typeface="Times New Roman" panose="02020603050405020304" pitchFamily="18" charset="0"/>
              </a:rPr>
              <a:t> связаны с ядром наиболее прочно, на внешней (валентной) оболочке прочность связи наименьшая</a:t>
            </a:r>
          </a:p>
          <a:p>
            <a:pPr eaLnBrk="1" hangingPunct="1"/>
            <a:r>
              <a:rPr lang="ru-RU" altLang="ru-RU" sz="1800" b="1" dirty="0">
                <a:solidFill>
                  <a:srgbClr val="FF3300"/>
                </a:solidFill>
                <a:highlight>
                  <a:srgbClr val="FFFF00"/>
                </a:highlight>
                <a:latin typeface="Times New Roman" panose="02020603050405020304" pitchFamily="18" charset="0"/>
              </a:rPr>
              <a:t>Один электрон несет единичный (элементарный) электрический заряд</a:t>
            </a:r>
            <a:r>
              <a:rPr lang="ru-RU" altLang="ru-RU" sz="1800" b="1" dirty="0">
                <a:highlight>
                  <a:srgbClr val="FFFF00"/>
                </a:highlight>
                <a:latin typeface="Times New Roman" panose="02020603050405020304" pitchFamily="18" charset="0"/>
              </a:rPr>
              <a:t>, а общий отрицательный заряд электронной оболочки атома равен числу электронов.</a:t>
            </a:r>
          </a:p>
          <a:p>
            <a:pPr eaLnBrk="1" hangingPunct="1"/>
            <a:r>
              <a:rPr lang="ru-RU" altLang="ru-RU" sz="1800" b="1" dirty="0">
                <a:solidFill>
                  <a:srgbClr val="FF3300"/>
                </a:solidFill>
                <a:highlight>
                  <a:srgbClr val="FFFF00"/>
                </a:highlight>
                <a:latin typeface="Times New Roman" panose="02020603050405020304" pitchFamily="18" charset="0"/>
              </a:rPr>
              <a:t>Атомы </a:t>
            </a:r>
            <a:r>
              <a:rPr lang="ru-RU" altLang="ru-RU" sz="1800" b="1" dirty="0" err="1">
                <a:solidFill>
                  <a:srgbClr val="FF3300"/>
                </a:solidFill>
                <a:highlight>
                  <a:srgbClr val="FFFF00"/>
                </a:highlight>
                <a:latin typeface="Times New Roman" panose="02020603050405020304" pitchFamily="18" charset="0"/>
              </a:rPr>
              <a:t>электронейтральны</a:t>
            </a:r>
            <a:r>
              <a:rPr lang="ru-RU" altLang="ru-RU" sz="1800" b="1" dirty="0">
                <a:highlight>
                  <a:srgbClr val="FFFF00"/>
                </a:highlight>
                <a:latin typeface="Times New Roman" panose="02020603050405020304" pitchFamily="18" charset="0"/>
              </a:rPr>
              <a:t>, поэтому ядро в целом должно численно иметь тот же заряд, но со знаком (+).</a:t>
            </a:r>
          </a:p>
          <a:p>
            <a:pPr eaLnBrk="1" hangingPunct="1"/>
            <a:r>
              <a:rPr lang="ru-RU" altLang="ru-RU" sz="1800" b="1" dirty="0">
                <a:solidFill>
                  <a:srgbClr val="FF3300"/>
                </a:solidFill>
                <a:highlight>
                  <a:srgbClr val="FFFF00"/>
                </a:highlight>
                <a:latin typeface="Times New Roman" panose="02020603050405020304" pitchFamily="18" charset="0"/>
              </a:rPr>
              <a:t>Носителями заряда в ядре являются протоны</a:t>
            </a:r>
            <a:r>
              <a:rPr lang="ru-RU" altLang="ru-RU" sz="1800" b="1" dirty="0">
                <a:highlight>
                  <a:srgbClr val="FFFF00"/>
                </a:highlight>
                <a:latin typeface="Times New Roman" panose="02020603050405020304" pitchFamily="18" charset="0"/>
              </a:rPr>
              <a:t>,</a:t>
            </a:r>
            <a:r>
              <a:rPr lang="ru-RU" altLang="ru-RU" sz="1800" b="1" dirty="0">
                <a:highlight>
                  <a:srgbClr val="FFFF00"/>
                </a:highlight>
              </a:rPr>
              <a:t> </a:t>
            </a:r>
            <a:r>
              <a:rPr lang="ru-RU" altLang="ru-RU" sz="1800" b="1" dirty="0">
                <a:solidFill>
                  <a:srgbClr val="000000"/>
                </a:solidFill>
                <a:highlight>
                  <a:srgbClr val="FFFF00"/>
                </a:highlight>
                <a:latin typeface="Times New Roman" panose="02020603050405020304" pitchFamily="18" charset="0"/>
              </a:rPr>
              <a:t>число протонов в ядре должно быть равно числу электронов на оболочках атома</a:t>
            </a:r>
            <a:r>
              <a:rPr lang="ru-RU" altLang="ru-RU" sz="1800" b="1" dirty="0">
                <a:solidFill>
                  <a:srgbClr val="000000"/>
                </a:solidFill>
                <a:highlight>
                  <a:srgbClr val="FFFF00"/>
                </a:highlight>
              </a:rPr>
              <a:t>. </a:t>
            </a:r>
          </a:p>
          <a:p>
            <a:pPr eaLnBrk="1" hangingPunct="1"/>
            <a:r>
              <a:rPr lang="ru-RU" altLang="ru-RU" sz="1800" b="1" dirty="0">
                <a:highlight>
                  <a:srgbClr val="FFFF00"/>
                </a:highlight>
                <a:latin typeface="Times New Roman" panose="02020603050405020304" pitchFamily="18" charset="0"/>
              </a:rPr>
              <a:t>Кроме того, в ядре содержатся нейтроны — частицы примерно той же массы, что и протоны, но не имеющие заряда.</a:t>
            </a:r>
            <a:r>
              <a:rPr lang="ru-RU" altLang="ru-RU" sz="1800" dirty="0">
                <a:highlight>
                  <a:srgbClr val="FFFF00"/>
                </a:highlight>
                <a:latin typeface="Times New Roman" panose="02020603050405020304" pitchFamily="18" charset="0"/>
              </a:rPr>
              <a:t>  </a:t>
            </a:r>
          </a:p>
        </p:txBody>
      </p:sp>
    </p:spTree>
    <p:extLst>
      <p:ext uri="{BB962C8B-B14F-4D97-AF65-F5344CB8AC3E}">
        <p14:creationId xmlns:p14="http://schemas.microsoft.com/office/powerpoint/2010/main" val="57591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F70D6-A997-42B5-8C80-90DB4F0F236F}"/>
              </a:ext>
            </a:extLst>
          </p:cNvPr>
          <p:cNvSpPr txBox="1"/>
          <p:nvPr/>
        </p:nvSpPr>
        <p:spPr>
          <a:xfrm>
            <a:off x="179512" y="188640"/>
            <a:ext cx="8712968" cy="5970865"/>
          </a:xfrm>
          <a:prstGeom prst="rect">
            <a:avLst/>
          </a:prstGeom>
          <a:noFill/>
        </p:spPr>
        <p:txBody>
          <a:bodyPr wrap="square">
            <a:spAutoFit/>
          </a:bodyPr>
          <a:lstStyle/>
          <a:p>
            <a:pPr algn="just"/>
            <a:r>
              <a:rPr lang="ru-RU" sz="2200" dirty="0"/>
              <a:t>        </a:t>
            </a:r>
            <a:r>
              <a:rPr lang="ru-RU" sz="2000" dirty="0" err="1"/>
              <a:t>Д.И.Менделеевтің</a:t>
            </a:r>
            <a:r>
              <a:rPr lang="ru-RU" sz="2000" dirty="0"/>
              <a:t> </a:t>
            </a:r>
            <a:r>
              <a:rPr lang="ru-RU" sz="2000" dirty="0" err="1"/>
              <a:t>периодтық</a:t>
            </a:r>
            <a:r>
              <a:rPr lang="ru-RU" sz="2000" dirty="0"/>
              <a:t> </a:t>
            </a:r>
            <a:r>
              <a:rPr lang="ru-RU" sz="2000" dirty="0" err="1"/>
              <a:t>жүйесіндегі</a:t>
            </a:r>
            <a:r>
              <a:rPr lang="ru-RU" sz="2000" dirty="0"/>
              <a:t> </a:t>
            </a:r>
            <a:r>
              <a:rPr lang="ru-RU" sz="2000" b="1" dirty="0" err="1"/>
              <a:t>элементтің</a:t>
            </a:r>
            <a:r>
              <a:rPr lang="ru-RU" sz="2000" b="1" dirty="0"/>
              <a:t> </a:t>
            </a:r>
            <a:r>
              <a:rPr lang="ru-RU" sz="2000" b="1" dirty="0" err="1"/>
              <a:t>реттік</a:t>
            </a:r>
            <a:r>
              <a:rPr lang="ru-RU" sz="2000" b="1" dirty="0"/>
              <a:t> саны </a:t>
            </a:r>
            <a:r>
              <a:rPr lang="en-US" sz="2000" b="1" dirty="0"/>
              <a:t>Z</a:t>
            </a:r>
            <a:r>
              <a:rPr lang="en-US" sz="2000" dirty="0"/>
              <a:t> </a:t>
            </a:r>
            <a:r>
              <a:rPr lang="ru-RU" sz="2000" dirty="0" err="1"/>
              <a:t>атомының</a:t>
            </a:r>
            <a:r>
              <a:rPr lang="ru-RU" sz="2000" dirty="0"/>
              <a:t> заряд </a:t>
            </a:r>
            <a:r>
              <a:rPr lang="ru-RU" sz="2000" dirty="0" err="1"/>
              <a:t>санына</a:t>
            </a:r>
            <a:r>
              <a:rPr lang="ru-RU" sz="2000" dirty="0"/>
              <a:t> </a:t>
            </a:r>
            <a:r>
              <a:rPr lang="ru-RU" sz="2000" dirty="0" err="1"/>
              <a:t>тең</a:t>
            </a:r>
            <a:r>
              <a:rPr lang="ru-RU" sz="2000" dirty="0"/>
              <a:t>, </a:t>
            </a:r>
            <a:r>
              <a:rPr lang="ru-RU" sz="2000" dirty="0" err="1"/>
              <a:t>бұл</a:t>
            </a:r>
            <a:r>
              <a:rPr lang="ru-RU" sz="2000" dirty="0"/>
              <a:t> </a:t>
            </a:r>
            <a:r>
              <a:rPr lang="en-US" sz="2000" b="1" dirty="0"/>
              <a:t>Np</a:t>
            </a:r>
            <a:r>
              <a:rPr lang="en-US" sz="2000" dirty="0"/>
              <a:t> </a:t>
            </a:r>
            <a:r>
              <a:rPr lang="ru-RU" sz="2000" dirty="0" err="1"/>
              <a:t>ядросындағы</a:t>
            </a:r>
            <a:r>
              <a:rPr lang="ru-RU" sz="2000" dirty="0"/>
              <a:t> </a:t>
            </a:r>
            <a:r>
              <a:rPr lang="ru-RU" sz="2000" dirty="0" err="1"/>
              <a:t>протондар</a:t>
            </a:r>
            <a:r>
              <a:rPr lang="ru-RU" sz="2000" dirty="0"/>
              <a:t> </a:t>
            </a:r>
            <a:r>
              <a:rPr lang="ru-RU" sz="2000" dirty="0" err="1"/>
              <a:t>санын</a:t>
            </a:r>
            <a:r>
              <a:rPr lang="ru-RU" sz="2000" dirty="0"/>
              <a:t>, </a:t>
            </a:r>
          </a:p>
          <a:p>
            <a:pPr algn="just"/>
            <a:r>
              <a:rPr lang="en-US" sz="2000" b="1" dirty="0"/>
              <a:t>Ne</a:t>
            </a:r>
            <a:r>
              <a:rPr lang="en-US" sz="2000" dirty="0"/>
              <a:t> </a:t>
            </a:r>
            <a:r>
              <a:rPr lang="ru-RU" sz="2000" dirty="0" err="1"/>
              <a:t>атомындағы</a:t>
            </a:r>
            <a:r>
              <a:rPr lang="ru-RU" sz="2000" dirty="0"/>
              <a:t> </a:t>
            </a:r>
            <a:r>
              <a:rPr lang="ru-RU" sz="2000" dirty="0" err="1"/>
              <a:t>электрондар</a:t>
            </a:r>
            <a:r>
              <a:rPr lang="ru-RU" sz="2000" dirty="0"/>
              <a:t> </a:t>
            </a:r>
            <a:r>
              <a:rPr lang="ru-RU" sz="2000" dirty="0" err="1"/>
              <a:t>санын</a:t>
            </a:r>
            <a:r>
              <a:rPr lang="ru-RU" sz="2000" dirty="0"/>
              <a:t> </a:t>
            </a:r>
            <a:r>
              <a:rPr lang="ru-RU" sz="2000" dirty="0" err="1"/>
              <a:t>білдіреді</a:t>
            </a:r>
            <a:r>
              <a:rPr lang="ru-RU" sz="2000" dirty="0"/>
              <a:t>.</a:t>
            </a:r>
          </a:p>
          <a:p>
            <a:pPr algn="just"/>
            <a:r>
              <a:rPr lang="ru-RU" sz="2000" dirty="0"/>
              <a:t>          </a:t>
            </a:r>
            <a:r>
              <a:rPr lang="ru-RU" sz="2000" dirty="0" err="1"/>
              <a:t>Басқаша</a:t>
            </a:r>
            <a:r>
              <a:rPr lang="ru-RU" sz="2000" dirty="0"/>
              <a:t> </a:t>
            </a:r>
            <a:r>
              <a:rPr lang="ru-RU" sz="2000" dirty="0" err="1"/>
              <a:t>айтқанда</a:t>
            </a:r>
            <a:r>
              <a:rPr lang="ru-RU" sz="2000" dirty="0"/>
              <a:t>, элемент </a:t>
            </a:r>
            <a:r>
              <a:rPr lang="ru-RU" sz="2000" dirty="0" err="1"/>
              <a:t>дегеніміз</a:t>
            </a:r>
            <a:r>
              <a:rPr lang="ru-RU" sz="2000" dirty="0"/>
              <a:t> - </a:t>
            </a:r>
            <a:r>
              <a:rPr lang="ru-RU" sz="2000" dirty="0" err="1"/>
              <a:t>бірдей</a:t>
            </a:r>
            <a:r>
              <a:rPr lang="ru-RU" sz="2000" dirty="0"/>
              <a:t> </a:t>
            </a:r>
            <a:r>
              <a:rPr lang="en-US" sz="2000" dirty="0"/>
              <a:t>Z </a:t>
            </a:r>
            <a:r>
              <a:rPr lang="ru-RU" sz="2000" dirty="0" err="1" smtClean="0"/>
              <a:t>атомдар</a:t>
            </a:r>
            <a:r>
              <a:rPr lang="ru-RU" sz="2000" dirty="0" smtClean="0"/>
              <a:t> </a:t>
            </a:r>
            <a:r>
              <a:rPr lang="ru-RU" sz="2000" dirty="0" err="1"/>
              <a:t>жиынтығы</a:t>
            </a:r>
            <a:r>
              <a:rPr lang="ru-RU" sz="2000" dirty="0"/>
              <a:t>.</a:t>
            </a:r>
          </a:p>
          <a:p>
            <a:pPr algn="just"/>
            <a:r>
              <a:rPr lang="ru-RU" sz="2000" dirty="0"/>
              <a:t>          </a:t>
            </a:r>
            <a:r>
              <a:rPr lang="ru-RU" sz="2000" dirty="0" err="1"/>
              <a:t>Элементтің</a:t>
            </a:r>
            <a:r>
              <a:rPr lang="ru-RU" sz="2000" dirty="0"/>
              <a:t> символы </a:t>
            </a:r>
            <a:r>
              <a:rPr lang="ru-RU" sz="2000" dirty="0" err="1"/>
              <a:t>және</a:t>
            </a:r>
            <a:r>
              <a:rPr lang="ru-RU" sz="2000" dirty="0"/>
              <a:t> </a:t>
            </a:r>
            <a:r>
              <a:rPr lang="ru-RU" sz="2000" dirty="0" err="1"/>
              <a:t>оның</a:t>
            </a:r>
            <a:r>
              <a:rPr lang="ru-RU" sz="2000" dirty="0"/>
              <a:t> </a:t>
            </a:r>
            <a:r>
              <a:rPr lang="ru-RU" sz="2000" dirty="0" err="1"/>
              <a:t>реттік</a:t>
            </a:r>
            <a:r>
              <a:rPr lang="ru-RU" sz="2000" dirty="0"/>
              <a:t> </a:t>
            </a:r>
            <a:r>
              <a:rPr lang="ru-RU" sz="2000" dirty="0" err="1"/>
              <a:t>нөмірі</a:t>
            </a:r>
            <a:r>
              <a:rPr lang="ru-RU" sz="2000" dirty="0"/>
              <a:t>, </a:t>
            </a:r>
            <a:r>
              <a:rPr lang="ru-RU" sz="2000" dirty="0" err="1"/>
              <a:t>шын</a:t>
            </a:r>
            <a:r>
              <a:rPr lang="ru-RU" sz="2000" dirty="0"/>
              <a:t> </a:t>
            </a:r>
            <a:r>
              <a:rPr lang="ru-RU" sz="2000" dirty="0" err="1"/>
              <a:t>мәнінде</a:t>
            </a:r>
            <a:r>
              <a:rPr lang="ru-RU" sz="2000" dirty="0"/>
              <a:t>, атом </a:t>
            </a:r>
            <a:r>
              <a:rPr lang="ru-RU" sz="2000" dirty="0" err="1"/>
              <a:t>ядросындағы</a:t>
            </a:r>
            <a:r>
              <a:rPr lang="ru-RU" sz="2000" dirty="0"/>
              <a:t> </a:t>
            </a:r>
            <a:r>
              <a:rPr lang="ru-RU" sz="2000" b="1" dirty="0" err="1"/>
              <a:t>протондар</a:t>
            </a:r>
            <a:r>
              <a:rPr lang="ru-RU" sz="2000" dirty="0"/>
              <a:t> </a:t>
            </a:r>
            <a:r>
              <a:rPr lang="ru-RU" sz="2000" dirty="0" err="1"/>
              <a:t>санын</a:t>
            </a:r>
            <a:r>
              <a:rPr lang="ru-RU" sz="2000" dirty="0"/>
              <a:t> </a:t>
            </a:r>
            <a:r>
              <a:rPr lang="ru-RU" sz="2000" dirty="0" err="1"/>
              <a:t>білдіреді</a:t>
            </a:r>
            <a:r>
              <a:rPr lang="ru-RU" sz="2000" dirty="0"/>
              <a:t>.  </a:t>
            </a:r>
          </a:p>
          <a:p>
            <a:pPr algn="just"/>
            <a:r>
              <a:rPr lang="ru-RU" sz="2000" dirty="0"/>
              <a:t>          </a:t>
            </a:r>
            <a:r>
              <a:rPr lang="ru-RU" sz="2000" dirty="0" err="1"/>
              <a:t>Мысалы</a:t>
            </a:r>
            <a:r>
              <a:rPr lang="ru-RU" sz="2000" dirty="0"/>
              <a:t>, +6 (</a:t>
            </a:r>
            <a:r>
              <a:rPr lang="en-US" sz="2000" dirty="0"/>
              <a:t>Z = 6) </a:t>
            </a:r>
            <a:r>
              <a:rPr lang="ru-RU" sz="2000" dirty="0" err="1"/>
              <a:t>ядролық</a:t>
            </a:r>
            <a:r>
              <a:rPr lang="ru-RU" sz="2000" dirty="0"/>
              <a:t> заряды бар </a:t>
            </a:r>
            <a:r>
              <a:rPr lang="ru-RU" sz="2000" dirty="0" err="1"/>
              <a:t>барлық</a:t>
            </a:r>
            <a:r>
              <a:rPr lang="ru-RU" sz="2000" dirty="0"/>
              <a:t> </a:t>
            </a:r>
            <a:r>
              <a:rPr lang="ru-RU" sz="2000" dirty="0" err="1"/>
              <a:t>атомдар</a:t>
            </a:r>
            <a:r>
              <a:rPr lang="ru-RU" sz="2000" dirty="0"/>
              <a:t> </a:t>
            </a:r>
            <a:r>
              <a:rPr lang="ru-RU" sz="2000" dirty="0" err="1"/>
              <a:t>көміртек</a:t>
            </a:r>
            <a:r>
              <a:rPr lang="ru-RU" sz="2000" dirty="0"/>
              <a:t> </a:t>
            </a:r>
            <a:r>
              <a:rPr lang="ru-RU" sz="2000" dirty="0" err="1"/>
              <a:t>атомдары</a:t>
            </a:r>
            <a:r>
              <a:rPr lang="ru-RU" sz="2000" dirty="0"/>
              <a:t> </a:t>
            </a:r>
            <a:r>
              <a:rPr lang="ru-RU" sz="2000" dirty="0" err="1"/>
              <a:t>деп</a:t>
            </a:r>
            <a:r>
              <a:rPr lang="ru-RU" sz="2000" dirty="0"/>
              <a:t> </a:t>
            </a:r>
            <a:r>
              <a:rPr lang="ru-RU" sz="2000" dirty="0" err="1"/>
              <a:t>аталады</a:t>
            </a:r>
            <a:r>
              <a:rPr lang="ru-RU" sz="2000" dirty="0"/>
              <a:t> </a:t>
            </a:r>
            <a:r>
              <a:rPr lang="ru-RU" sz="2000" dirty="0" err="1"/>
              <a:t>және</a:t>
            </a:r>
            <a:r>
              <a:rPr lang="ru-RU" sz="2000" dirty="0"/>
              <a:t> «С» </a:t>
            </a:r>
            <a:r>
              <a:rPr lang="ru-RU" sz="2000" dirty="0" err="1"/>
              <a:t>белгісімен</a:t>
            </a:r>
            <a:r>
              <a:rPr lang="ru-RU" sz="2000" dirty="0"/>
              <a:t> </a:t>
            </a:r>
            <a:r>
              <a:rPr lang="ru-RU" sz="2000" dirty="0" err="1"/>
              <a:t>белгіленеді</a:t>
            </a:r>
            <a:r>
              <a:rPr lang="ru-RU" sz="2000" dirty="0"/>
              <a:t>.           </a:t>
            </a:r>
          </a:p>
          <a:p>
            <a:pPr algn="just"/>
            <a:r>
              <a:rPr lang="ru-RU" sz="2000" dirty="0"/>
              <a:t>          Фосфор - </a:t>
            </a:r>
            <a:r>
              <a:rPr lang="ru-RU" sz="2000" dirty="0" err="1"/>
              <a:t>бұл</a:t>
            </a:r>
            <a:r>
              <a:rPr lang="ru-RU" sz="2000" dirty="0"/>
              <a:t> </a:t>
            </a:r>
            <a:r>
              <a:rPr lang="en-US" sz="2000" dirty="0"/>
              <a:t>Z = 15 </a:t>
            </a:r>
            <a:r>
              <a:rPr lang="ru-RU" sz="2000" dirty="0" err="1"/>
              <a:t>атомдары</a:t>
            </a:r>
            <a:r>
              <a:rPr lang="ru-RU" sz="2000" dirty="0"/>
              <a:t>, </a:t>
            </a:r>
            <a:r>
              <a:rPr lang="ru-RU" sz="2000" dirty="0" err="1"/>
              <a:t>олар</a:t>
            </a:r>
            <a:r>
              <a:rPr lang="ru-RU" sz="2000" dirty="0"/>
              <a:t> «Р» </a:t>
            </a:r>
            <a:r>
              <a:rPr lang="ru-RU" sz="2000" dirty="0" err="1"/>
              <a:t>таңбасымен</a:t>
            </a:r>
            <a:r>
              <a:rPr lang="ru-RU" sz="2000" dirty="0"/>
              <a:t> </a:t>
            </a:r>
            <a:r>
              <a:rPr lang="ru-RU" sz="2000" dirty="0" err="1"/>
              <a:t>белгіленеді</a:t>
            </a:r>
            <a:r>
              <a:rPr lang="ru-RU" sz="2000" dirty="0"/>
              <a:t> </a:t>
            </a:r>
            <a:r>
              <a:rPr lang="ru-RU" sz="2000" dirty="0" err="1"/>
              <a:t>және</a:t>
            </a:r>
            <a:r>
              <a:rPr lang="ru-RU" sz="2000" dirty="0"/>
              <a:t> </a:t>
            </a:r>
            <a:r>
              <a:rPr lang="ru-RU" sz="2000" dirty="0" err="1"/>
              <a:t>т.б</a:t>
            </a:r>
            <a:r>
              <a:rPr lang="ru-RU" sz="2000" dirty="0"/>
              <a:t>.</a:t>
            </a:r>
          </a:p>
          <a:p>
            <a:pPr algn="just"/>
            <a:r>
              <a:rPr lang="ru-RU" sz="2000" dirty="0"/>
              <a:t>           </a:t>
            </a:r>
            <a:r>
              <a:rPr lang="ru-RU" sz="2000" dirty="0" err="1"/>
              <a:t>Ең</a:t>
            </a:r>
            <a:r>
              <a:rPr lang="ru-RU" sz="2000" dirty="0"/>
              <a:t> </a:t>
            </a:r>
            <a:r>
              <a:rPr lang="ru-RU" sz="2000" dirty="0" err="1"/>
              <a:t>қарапайым</a:t>
            </a:r>
            <a:r>
              <a:rPr lang="ru-RU" sz="2000" dirty="0"/>
              <a:t> </a:t>
            </a:r>
            <a:r>
              <a:rPr lang="ru-RU" sz="2000" dirty="0" err="1"/>
              <a:t>құрылым</a:t>
            </a:r>
            <a:r>
              <a:rPr lang="ru-RU" sz="2000" dirty="0"/>
              <a:t> - </a:t>
            </a:r>
            <a:r>
              <a:rPr lang="ru-RU" sz="2000" dirty="0" err="1"/>
              <a:t>бұл</a:t>
            </a:r>
            <a:r>
              <a:rPr lang="ru-RU" sz="2000" dirty="0"/>
              <a:t> </a:t>
            </a:r>
            <a:r>
              <a:rPr lang="ru-RU" sz="2000" dirty="0" err="1"/>
              <a:t>бір</a:t>
            </a:r>
            <a:r>
              <a:rPr lang="ru-RU" sz="2000" dirty="0"/>
              <a:t> </a:t>
            </a:r>
            <a:r>
              <a:rPr lang="ru-RU" sz="2000" dirty="0" err="1"/>
              <a:t>қарапайым</a:t>
            </a:r>
            <a:r>
              <a:rPr lang="ru-RU" sz="2000" dirty="0"/>
              <a:t> </a:t>
            </a:r>
            <a:r>
              <a:rPr lang="ru-RU" sz="2000" dirty="0" err="1"/>
              <a:t>бөлшектен</a:t>
            </a:r>
            <a:r>
              <a:rPr lang="ru-RU" sz="2000" dirty="0"/>
              <a:t> - </a:t>
            </a:r>
            <a:r>
              <a:rPr lang="ru-RU" sz="2000" dirty="0" err="1"/>
              <a:t>протоннан</a:t>
            </a:r>
            <a:r>
              <a:rPr lang="ru-RU" sz="2000" dirty="0"/>
              <a:t> </a:t>
            </a:r>
            <a:r>
              <a:rPr lang="ru-RU" sz="2000" dirty="0" err="1"/>
              <a:t>тұратын</a:t>
            </a:r>
            <a:r>
              <a:rPr lang="ru-RU" sz="2000" dirty="0"/>
              <a:t> </a:t>
            </a:r>
            <a:r>
              <a:rPr lang="ru-RU" sz="2000" dirty="0" err="1"/>
              <a:t>сутегі</a:t>
            </a:r>
            <a:r>
              <a:rPr lang="ru-RU" sz="2000" dirty="0"/>
              <a:t> </a:t>
            </a:r>
            <a:r>
              <a:rPr lang="ru-RU" sz="2000" dirty="0" err="1"/>
              <a:t>атомының</a:t>
            </a:r>
            <a:r>
              <a:rPr lang="ru-RU" sz="2000" dirty="0"/>
              <a:t> </a:t>
            </a:r>
            <a:r>
              <a:rPr lang="ru-RU" sz="2000" dirty="0" err="1"/>
              <a:t>ядросы</a:t>
            </a:r>
            <a:r>
              <a:rPr lang="ru-RU" sz="2000" dirty="0"/>
              <a:t>. </a:t>
            </a:r>
          </a:p>
          <a:p>
            <a:pPr algn="just"/>
            <a:r>
              <a:rPr lang="ru-RU" sz="2000" dirty="0"/>
              <a:t>           </a:t>
            </a:r>
            <a:r>
              <a:rPr lang="ru-RU" sz="2000" dirty="0" err="1"/>
              <a:t>Барлық</a:t>
            </a:r>
            <a:r>
              <a:rPr lang="ru-RU" sz="2000" dirty="0"/>
              <a:t> </a:t>
            </a:r>
            <a:r>
              <a:rPr lang="ru-RU" sz="2000" dirty="0" err="1"/>
              <a:t>басқа</a:t>
            </a:r>
            <a:r>
              <a:rPr lang="ru-RU" sz="2000" dirty="0"/>
              <a:t> </a:t>
            </a:r>
            <a:r>
              <a:rPr lang="ru-RU" sz="2000" dirty="0" err="1"/>
              <a:t>элементтердің</a:t>
            </a:r>
            <a:r>
              <a:rPr lang="ru-RU" sz="2000" dirty="0"/>
              <a:t> </a:t>
            </a:r>
            <a:r>
              <a:rPr lang="ru-RU" sz="2000" dirty="0" err="1"/>
              <a:t>ядролары</a:t>
            </a:r>
            <a:r>
              <a:rPr lang="ru-RU" sz="2000" dirty="0"/>
              <a:t> </a:t>
            </a:r>
            <a:r>
              <a:rPr lang="ru-RU" sz="2000" dirty="0" err="1"/>
              <a:t>протондар</a:t>
            </a:r>
            <a:r>
              <a:rPr lang="ru-RU" sz="2000" dirty="0"/>
              <a:t> мен </a:t>
            </a:r>
            <a:r>
              <a:rPr lang="ru-RU" sz="2000" dirty="0" err="1"/>
              <a:t>нейтрондардан</a:t>
            </a:r>
            <a:r>
              <a:rPr lang="ru-RU" sz="2000" dirty="0"/>
              <a:t> </a:t>
            </a:r>
            <a:r>
              <a:rPr lang="ru-RU" sz="2000" dirty="0" err="1"/>
              <a:t>тұрады</a:t>
            </a:r>
            <a:r>
              <a:rPr lang="ru-RU" sz="2000" dirty="0"/>
              <a:t>, </a:t>
            </a:r>
            <a:r>
              <a:rPr lang="ru-RU" sz="2000" dirty="0" err="1"/>
              <a:t>оларды</a:t>
            </a:r>
            <a:r>
              <a:rPr lang="ru-RU" sz="2000" dirty="0"/>
              <a:t> </a:t>
            </a:r>
            <a:r>
              <a:rPr lang="ru-RU" sz="2000" b="1" dirty="0" err="1"/>
              <a:t>нуклондар</a:t>
            </a:r>
            <a:r>
              <a:rPr lang="ru-RU" sz="2000" dirty="0"/>
              <a:t> </a:t>
            </a:r>
            <a:r>
              <a:rPr lang="ru-RU" sz="2000" dirty="0" err="1"/>
              <a:t>деп</a:t>
            </a:r>
            <a:r>
              <a:rPr lang="ru-RU" sz="2000" dirty="0"/>
              <a:t> </a:t>
            </a:r>
            <a:r>
              <a:rPr lang="ru-RU" sz="2000" dirty="0" err="1"/>
              <a:t>атайды</a:t>
            </a:r>
            <a:r>
              <a:rPr lang="ru-RU" sz="2000" dirty="0"/>
              <a:t>.</a:t>
            </a:r>
          </a:p>
          <a:p>
            <a:pPr algn="just"/>
            <a:r>
              <a:rPr lang="ru-RU" sz="2000" dirty="0"/>
              <a:t>           </a:t>
            </a:r>
            <a:r>
              <a:rPr lang="ru-RU" sz="2000" dirty="0" err="1"/>
              <a:t>Протондар</a:t>
            </a:r>
            <a:r>
              <a:rPr lang="ru-RU" sz="2000" dirty="0"/>
              <a:t> саны Д.И. </a:t>
            </a:r>
            <a:r>
              <a:rPr lang="ru-RU" sz="2000" dirty="0" err="1"/>
              <a:t>Менделеевтің</a:t>
            </a:r>
            <a:r>
              <a:rPr lang="ru-RU" sz="2000" dirty="0"/>
              <a:t> </a:t>
            </a:r>
            <a:r>
              <a:rPr lang="ru-RU" sz="2000" dirty="0" err="1"/>
              <a:t>периодтық</a:t>
            </a:r>
            <a:r>
              <a:rPr lang="ru-RU" sz="2000" dirty="0"/>
              <a:t> </a:t>
            </a:r>
            <a:r>
              <a:rPr lang="ru-RU" sz="2000" dirty="0" err="1"/>
              <a:t>жүйесіндегі</a:t>
            </a:r>
            <a:r>
              <a:rPr lang="ru-RU" sz="2000" dirty="0"/>
              <a:t> </a:t>
            </a:r>
            <a:r>
              <a:rPr lang="ru-RU" sz="2000" dirty="0" err="1"/>
              <a:t>химиялық</a:t>
            </a:r>
            <a:r>
              <a:rPr lang="ru-RU" sz="2000" dirty="0"/>
              <a:t> </a:t>
            </a:r>
            <a:r>
              <a:rPr lang="ru-RU" sz="2000" dirty="0" err="1"/>
              <a:t>элементтің</a:t>
            </a:r>
            <a:r>
              <a:rPr lang="ru-RU" sz="2000" dirty="0"/>
              <a:t> </a:t>
            </a:r>
            <a:r>
              <a:rPr lang="ru-RU" sz="2000" dirty="0" err="1"/>
              <a:t>санына</a:t>
            </a:r>
            <a:r>
              <a:rPr lang="ru-RU" sz="2000" dirty="0"/>
              <a:t> </a:t>
            </a:r>
            <a:r>
              <a:rPr lang="ru-RU" sz="2000" dirty="0" err="1"/>
              <a:t>сәйкес</a:t>
            </a:r>
            <a:r>
              <a:rPr lang="ru-RU" sz="2000" dirty="0"/>
              <a:t> </a:t>
            </a:r>
            <a:r>
              <a:rPr lang="ru-RU" sz="2000" dirty="0" err="1"/>
              <a:t>келеді</a:t>
            </a:r>
            <a:r>
              <a:rPr lang="ru-RU" sz="2000" dirty="0"/>
              <a:t> </a:t>
            </a:r>
            <a:r>
              <a:rPr lang="ru-RU" sz="2000" dirty="0" err="1"/>
              <a:t>және</a:t>
            </a:r>
            <a:r>
              <a:rPr lang="ru-RU" sz="2000" dirty="0"/>
              <a:t> </a:t>
            </a:r>
            <a:r>
              <a:rPr lang="en-US" sz="2000" dirty="0"/>
              <a:t>Z - </a:t>
            </a:r>
            <a:r>
              <a:rPr lang="ru-RU" sz="2000" dirty="0"/>
              <a:t>заряд </a:t>
            </a:r>
            <a:r>
              <a:rPr lang="ru-RU" sz="2000" dirty="0" err="1"/>
              <a:t>нөмірін</a:t>
            </a:r>
            <a:r>
              <a:rPr lang="ru-RU" sz="2000" dirty="0"/>
              <a:t> </a:t>
            </a:r>
            <a:r>
              <a:rPr lang="ru-RU" sz="2000" dirty="0" err="1"/>
              <a:t>анықтайды</a:t>
            </a:r>
            <a:r>
              <a:rPr lang="ru-RU" sz="2000" dirty="0"/>
              <a:t>.</a:t>
            </a:r>
          </a:p>
          <a:p>
            <a:pPr algn="just"/>
            <a:r>
              <a:rPr lang="ru-RU" sz="2000" dirty="0"/>
              <a:t>            </a:t>
            </a:r>
            <a:r>
              <a:rPr lang="ru-RU" sz="2000" dirty="0" err="1"/>
              <a:t>Ядродағы</a:t>
            </a:r>
            <a:r>
              <a:rPr lang="ru-RU" sz="2000" dirty="0"/>
              <a:t> </a:t>
            </a:r>
            <a:r>
              <a:rPr lang="ru-RU" sz="2000" b="1" dirty="0" err="1"/>
              <a:t>нуклондардың</a:t>
            </a:r>
            <a:r>
              <a:rPr lang="ru-RU" sz="2000" b="1" dirty="0"/>
              <a:t> </a:t>
            </a:r>
            <a:r>
              <a:rPr lang="ru-RU" sz="2000" dirty="0" err="1"/>
              <a:t>жалпы</a:t>
            </a:r>
            <a:r>
              <a:rPr lang="ru-RU" sz="2000" dirty="0"/>
              <a:t> саны </a:t>
            </a:r>
            <a:r>
              <a:rPr lang="ru-RU" sz="2000" b="1" dirty="0"/>
              <a:t>А</a:t>
            </a:r>
            <a:r>
              <a:rPr lang="ru-RU" sz="2000" dirty="0"/>
              <a:t> </a:t>
            </a:r>
            <a:r>
              <a:rPr lang="ru-RU" sz="2000" dirty="0" err="1"/>
              <a:t>әрпімен</a:t>
            </a:r>
            <a:r>
              <a:rPr lang="ru-RU" sz="2000" dirty="0"/>
              <a:t> </a:t>
            </a:r>
            <a:r>
              <a:rPr lang="ru-RU" sz="2000" dirty="0" err="1"/>
              <a:t>белгіленеді</a:t>
            </a:r>
            <a:r>
              <a:rPr lang="ru-RU" sz="2000" dirty="0"/>
              <a:t> </a:t>
            </a:r>
            <a:r>
              <a:rPr lang="ru-RU" sz="2000" dirty="0" err="1"/>
              <a:t>және</a:t>
            </a:r>
            <a:r>
              <a:rPr lang="ru-RU" sz="2000" dirty="0"/>
              <a:t> </a:t>
            </a:r>
            <a:r>
              <a:rPr lang="ru-RU" sz="2000" dirty="0" err="1"/>
              <a:t>ядроның</a:t>
            </a:r>
            <a:r>
              <a:rPr lang="ru-RU" sz="2000" dirty="0"/>
              <a:t> </a:t>
            </a:r>
            <a:r>
              <a:rPr lang="ru-RU" sz="2000" dirty="0" err="1"/>
              <a:t>дөңгелектелген</a:t>
            </a:r>
            <a:r>
              <a:rPr lang="ru-RU" sz="2000" dirty="0"/>
              <a:t> </a:t>
            </a:r>
            <a:r>
              <a:rPr lang="ru-RU" sz="2000" dirty="0" err="1"/>
              <a:t>массалық</a:t>
            </a:r>
            <a:r>
              <a:rPr lang="ru-RU" sz="2000" dirty="0"/>
              <a:t> саны </a:t>
            </a:r>
            <a:r>
              <a:rPr lang="ru-RU" sz="2000" dirty="0" err="1"/>
              <a:t>деп</a:t>
            </a:r>
            <a:r>
              <a:rPr lang="ru-RU" sz="2000" dirty="0"/>
              <a:t> </a:t>
            </a:r>
            <a:r>
              <a:rPr lang="ru-RU" sz="2000" dirty="0" err="1"/>
              <a:t>аталады</a:t>
            </a:r>
            <a:r>
              <a:rPr lang="ru-RU" sz="2000" dirty="0"/>
              <a:t>. </a:t>
            </a:r>
            <a:r>
              <a:rPr lang="ru-RU" sz="2000" dirty="0" err="1"/>
              <a:t>Нейтрондардың</a:t>
            </a:r>
            <a:r>
              <a:rPr lang="ru-RU" sz="2000" dirty="0"/>
              <a:t> </a:t>
            </a:r>
            <a:r>
              <a:rPr lang="en-US" sz="2000" dirty="0"/>
              <a:t>N </a:t>
            </a:r>
            <a:r>
              <a:rPr lang="ru-RU" sz="2000" dirty="0"/>
              <a:t>саны </a:t>
            </a:r>
            <a:r>
              <a:rPr lang="ru-RU" sz="2000" dirty="0" err="1"/>
              <a:t>массалық</a:t>
            </a:r>
            <a:r>
              <a:rPr lang="ru-RU" sz="2000" dirty="0"/>
              <a:t> сан А мен заряд </a:t>
            </a:r>
            <a:r>
              <a:rPr lang="ru-RU" sz="2000" dirty="0" err="1"/>
              <a:t>санының</a:t>
            </a:r>
            <a:r>
              <a:rPr lang="ru-RU" sz="2000" dirty="0"/>
              <a:t>  </a:t>
            </a:r>
            <a:r>
              <a:rPr lang="en-US" sz="2000" dirty="0"/>
              <a:t>Z </a:t>
            </a:r>
            <a:r>
              <a:rPr lang="kk-KZ" sz="2000" dirty="0"/>
              <a:t> </a:t>
            </a:r>
            <a:r>
              <a:rPr lang="ru-RU" sz="2000" dirty="0" err="1"/>
              <a:t>айырымына</a:t>
            </a:r>
            <a:r>
              <a:rPr lang="ru-RU" sz="2000" dirty="0"/>
              <a:t> </a:t>
            </a:r>
            <a:r>
              <a:rPr lang="ru-RU" sz="2000" dirty="0" err="1"/>
              <a:t>тең</a:t>
            </a:r>
            <a:r>
              <a:rPr lang="ru-RU" sz="2000" dirty="0"/>
              <a:t>:    </a:t>
            </a:r>
            <a:r>
              <a:rPr lang="en-US" sz="2000" dirty="0"/>
              <a:t>N = </a:t>
            </a:r>
            <a:r>
              <a:rPr lang="ru-RU" sz="2000" dirty="0"/>
              <a:t>А – </a:t>
            </a:r>
            <a:r>
              <a:rPr lang="en-US" sz="2000" dirty="0"/>
              <a:t>Z.</a:t>
            </a:r>
          </a:p>
        </p:txBody>
      </p:sp>
    </p:spTree>
    <p:extLst>
      <p:ext uri="{BB962C8B-B14F-4D97-AF65-F5344CB8AC3E}">
        <p14:creationId xmlns:p14="http://schemas.microsoft.com/office/powerpoint/2010/main" val="44385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DB0BFD8-C906-4C5E-A321-9EAF172C3807}"/>
              </a:ext>
            </a:extLst>
          </p:cNvPr>
          <p:cNvPicPr>
            <a:picLocks noChangeAspect="1"/>
          </p:cNvPicPr>
          <p:nvPr/>
        </p:nvPicPr>
        <p:blipFill>
          <a:blip r:embed="rId2"/>
          <a:stretch>
            <a:fillRect/>
          </a:stretch>
        </p:blipFill>
        <p:spPr>
          <a:xfrm>
            <a:off x="0" y="76200"/>
            <a:ext cx="9144000" cy="6629400"/>
          </a:xfrm>
          <a:prstGeom prst="rect">
            <a:avLst/>
          </a:prstGeom>
        </p:spPr>
      </p:pic>
    </p:spTree>
    <p:extLst>
      <p:ext uri="{BB962C8B-B14F-4D97-AF65-F5344CB8AC3E}">
        <p14:creationId xmlns:p14="http://schemas.microsoft.com/office/powerpoint/2010/main" val="36175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044F1ED-3E78-4B3B-86BD-52B9C7CCD4B5}"/>
              </a:ext>
            </a:extLst>
          </p:cNvPr>
          <p:cNvSpPr>
            <a:spLocks noGrp="1" noChangeArrowheads="1"/>
          </p:cNvSpPr>
          <p:nvPr>
            <p:ph type="title"/>
          </p:nvPr>
        </p:nvSpPr>
        <p:spPr>
          <a:xfrm>
            <a:off x="107504" y="76200"/>
            <a:ext cx="8856984" cy="3733800"/>
          </a:xfrm>
        </p:spPr>
        <p:txBody>
          <a:bodyPr>
            <a:noAutofit/>
          </a:bodyPr>
          <a:lstStyle/>
          <a:p>
            <a:pPr indent="357188" algn="l" eaLnBrk="1" hangingPunct="1"/>
            <a:r>
              <a:rPr lang="ru-RU" altLang="ru-RU" sz="1800" b="1" dirty="0">
                <a:solidFill>
                  <a:srgbClr val="FF0000"/>
                </a:solidFill>
                <a:latin typeface="+mn-lt"/>
              </a:rPr>
              <a:t>  Атом </a:t>
            </a:r>
            <a:r>
              <a:rPr lang="ru-RU" altLang="ru-RU" sz="1800" b="1" dirty="0" err="1">
                <a:solidFill>
                  <a:srgbClr val="FF0000"/>
                </a:solidFill>
                <a:latin typeface="+mn-lt"/>
              </a:rPr>
              <a:t>құрылымының</a:t>
            </a:r>
            <a:r>
              <a:rPr lang="ru-RU" altLang="ru-RU" sz="1800" b="1" dirty="0">
                <a:solidFill>
                  <a:srgbClr val="FF0000"/>
                </a:solidFill>
                <a:latin typeface="+mn-lt"/>
              </a:rPr>
              <a:t> </a:t>
            </a:r>
            <a:r>
              <a:rPr lang="ru-RU" altLang="ru-RU" sz="1800" b="1" dirty="0" err="1">
                <a:solidFill>
                  <a:srgbClr val="FF0000"/>
                </a:solidFill>
                <a:latin typeface="+mn-lt"/>
              </a:rPr>
              <a:t>сызбасы</a:t>
            </a:r>
            <a:r>
              <a:rPr lang="ru-RU" altLang="ru-RU" sz="1600" b="1" dirty="0">
                <a:solidFill>
                  <a:srgbClr val="000000"/>
                </a:solidFill>
                <a:latin typeface="+mn-lt"/>
              </a:rPr>
              <a:t/>
            </a:r>
            <a:br>
              <a:rPr lang="ru-RU" altLang="ru-RU" sz="1600" b="1" dirty="0">
                <a:solidFill>
                  <a:srgbClr val="000000"/>
                </a:solidFill>
                <a:latin typeface="+mn-lt"/>
              </a:rPr>
            </a:br>
            <a:r>
              <a:rPr lang="ru-RU" altLang="ru-RU" sz="1600" b="1" dirty="0">
                <a:solidFill>
                  <a:srgbClr val="000000"/>
                </a:solidFill>
                <a:latin typeface="+mn-lt"/>
              </a:rPr>
              <a:t>          </a:t>
            </a:r>
            <a:r>
              <a:rPr lang="ru-RU" altLang="ru-RU" sz="1600" b="1" dirty="0" err="1">
                <a:solidFill>
                  <a:srgbClr val="000000"/>
                </a:solidFill>
                <a:latin typeface="+mn-lt"/>
              </a:rPr>
              <a:t>Ядроның</a:t>
            </a:r>
            <a:r>
              <a:rPr lang="ru-RU" altLang="ru-RU" sz="1600" b="1" dirty="0">
                <a:solidFill>
                  <a:srgbClr val="000000"/>
                </a:solidFill>
                <a:latin typeface="+mn-lt"/>
              </a:rPr>
              <a:t> </a:t>
            </a:r>
            <a:r>
              <a:rPr lang="ru-RU" altLang="ru-RU" sz="1600" b="1" dirty="0" err="1">
                <a:solidFill>
                  <a:srgbClr val="000000"/>
                </a:solidFill>
                <a:latin typeface="+mn-lt"/>
              </a:rPr>
              <a:t>айналасында</a:t>
            </a:r>
            <a:r>
              <a:rPr lang="ru-RU" altLang="ru-RU" sz="1600" b="1" dirty="0">
                <a:solidFill>
                  <a:srgbClr val="000000"/>
                </a:solidFill>
                <a:latin typeface="+mn-lt"/>
              </a:rPr>
              <a:t> </a:t>
            </a:r>
            <a:r>
              <a:rPr lang="ru-RU" altLang="ru-RU" sz="1600" b="1" dirty="0" err="1">
                <a:solidFill>
                  <a:srgbClr val="000000"/>
                </a:solidFill>
                <a:latin typeface="+mn-lt"/>
              </a:rPr>
              <a:t>айналып</a:t>
            </a:r>
            <a:r>
              <a:rPr lang="ru-RU" altLang="ru-RU" sz="1600" b="1" dirty="0">
                <a:solidFill>
                  <a:srgbClr val="000000"/>
                </a:solidFill>
                <a:latin typeface="+mn-lt"/>
              </a:rPr>
              <a:t> </a:t>
            </a:r>
            <a:r>
              <a:rPr lang="ru-RU" altLang="ru-RU" sz="1600" b="1" dirty="0" err="1">
                <a:solidFill>
                  <a:srgbClr val="000000"/>
                </a:solidFill>
                <a:latin typeface="+mn-lt"/>
              </a:rPr>
              <a:t>жүрген</a:t>
            </a:r>
            <a:r>
              <a:rPr lang="ru-RU" altLang="ru-RU" sz="1600" b="1" dirty="0">
                <a:solidFill>
                  <a:srgbClr val="000000"/>
                </a:solidFill>
                <a:latin typeface="+mn-lt"/>
              </a:rPr>
              <a:t> </a:t>
            </a:r>
            <a:r>
              <a:rPr lang="ru-RU" altLang="ru-RU" sz="1600" b="1" dirty="0" err="1">
                <a:solidFill>
                  <a:srgbClr val="FF0000"/>
                </a:solidFill>
                <a:latin typeface="+mn-lt"/>
              </a:rPr>
              <a:t>электрондар</a:t>
            </a:r>
            <a:r>
              <a:rPr lang="ru-RU" altLang="ru-RU" sz="1600" b="1" dirty="0">
                <a:solidFill>
                  <a:srgbClr val="FF0000"/>
                </a:solidFill>
                <a:latin typeface="+mn-lt"/>
              </a:rPr>
              <a:t> </a:t>
            </a:r>
            <a:r>
              <a:rPr lang="ru-RU" altLang="ru-RU" sz="1600" b="1" dirty="0" err="1">
                <a:solidFill>
                  <a:srgbClr val="FF0000"/>
                </a:solidFill>
                <a:latin typeface="+mn-lt"/>
              </a:rPr>
              <a:t>ұстайтын</a:t>
            </a:r>
            <a:r>
              <a:rPr lang="ru-RU" altLang="ru-RU" sz="1600" b="1" dirty="0">
                <a:solidFill>
                  <a:srgbClr val="FF0000"/>
                </a:solidFill>
                <a:latin typeface="+mn-lt"/>
              </a:rPr>
              <a:t> </a:t>
            </a:r>
            <a:r>
              <a:rPr lang="ru-RU" altLang="ru-RU" sz="1600" b="1" dirty="0" err="1">
                <a:solidFill>
                  <a:srgbClr val="FF0000"/>
                </a:solidFill>
                <a:latin typeface="+mn-lt"/>
              </a:rPr>
              <a:t>энергияға</a:t>
            </a:r>
            <a:r>
              <a:rPr lang="ru-RU" altLang="ru-RU" sz="1600" b="1" dirty="0">
                <a:solidFill>
                  <a:srgbClr val="FF0000"/>
                </a:solidFill>
                <a:latin typeface="+mn-lt"/>
              </a:rPr>
              <a:t> </a:t>
            </a:r>
            <a:r>
              <a:rPr lang="ru-RU" altLang="ru-RU" sz="1600" b="1" dirty="0" err="1">
                <a:solidFill>
                  <a:srgbClr val="000000"/>
                </a:solidFill>
                <a:latin typeface="+mn-lt"/>
              </a:rPr>
              <a:t>байланысты</a:t>
            </a:r>
            <a:r>
              <a:rPr lang="ru-RU" altLang="ru-RU" sz="1600" b="1" dirty="0">
                <a:solidFill>
                  <a:srgbClr val="000000"/>
                </a:solidFill>
                <a:latin typeface="+mn-lt"/>
              </a:rPr>
              <a:t> </a:t>
            </a:r>
            <a:r>
              <a:rPr lang="ru-RU" altLang="ru-RU" sz="1600" b="1" dirty="0" err="1">
                <a:solidFill>
                  <a:srgbClr val="000000"/>
                </a:solidFill>
                <a:latin typeface="+mn-lt"/>
              </a:rPr>
              <a:t>олар</a:t>
            </a:r>
            <a:r>
              <a:rPr lang="ru-RU" altLang="ru-RU" sz="1600" b="1" dirty="0">
                <a:solidFill>
                  <a:srgbClr val="000000"/>
                </a:solidFill>
                <a:latin typeface="+mn-lt"/>
              </a:rPr>
              <a:t> </a:t>
            </a:r>
            <a:r>
              <a:rPr lang="ru-RU" altLang="ru-RU" sz="1600" b="1" dirty="0" err="1">
                <a:solidFill>
                  <a:srgbClr val="000000"/>
                </a:solidFill>
                <a:latin typeface="+mn-lt"/>
              </a:rPr>
              <a:t>сол</a:t>
            </a:r>
            <a:r>
              <a:rPr lang="ru-RU" altLang="ru-RU" sz="1600" b="1" dirty="0">
                <a:solidFill>
                  <a:srgbClr val="000000"/>
                </a:solidFill>
                <a:latin typeface="+mn-lt"/>
              </a:rPr>
              <a:t> </a:t>
            </a:r>
            <a:r>
              <a:rPr lang="ru-RU" altLang="ru-RU" sz="1600" b="1" dirty="0" err="1">
                <a:solidFill>
                  <a:srgbClr val="000000"/>
                </a:solidFill>
                <a:latin typeface="+mn-lt"/>
              </a:rPr>
              <a:t>немесе</a:t>
            </a:r>
            <a:r>
              <a:rPr lang="ru-RU" altLang="ru-RU" sz="1600" b="1" dirty="0">
                <a:solidFill>
                  <a:srgbClr val="000000"/>
                </a:solidFill>
                <a:latin typeface="+mn-lt"/>
              </a:rPr>
              <a:t> </a:t>
            </a:r>
            <a:r>
              <a:rPr lang="ru-RU" altLang="ru-RU" sz="1600" b="1" dirty="0" err="1">
                <a:solidFill>
                  <a:srgbClr val="000000"/>
                </a:solidFill>
                <a:latin typeface="+mn-lt"/>
              </a:rPr>
              <a:t>басқа</a:t>
            </a:r>
            <a:r>
              <a:rPr lang="ru-RU" altLang="ru-RU" sz="1600" b="1" dirty="0">
                <a:solidFill>
                  <a:srgbClr val="000000"/>
                </a:solidFill>
                <a:latin typeface="+mn-lt"/>
              </a:rPr>
              <a:t> электрон </a:t>
            </a:r>
            <a:r>
              <a:rPr lang="ru-RU" altLang="ru-RU" sz="1600" b="1" dirty="0" err="1">
                <a:solidFill>
                  <a:srgbClr val="000000"/>
                </a:solidFill>
                <a:latin typeface="+mn-lt"/>
              </a:rPr>
              <a:t>орбитасында</a:t>
            </a:r>
            <a:r>
              <a:rPr lang="ru-RU" altLang="ru-RU" sz="1600" b="1" dirty="0">
                <a:solidFill>
                  <a:srgbClr val="000000"/>
                </a:solidFill>
                <a:latin typeface="+mn-lt"/>
              </a:rPr>
              <a:t> </a:t>
            </a:r>
            <a:r>
              <a:rPr lang="ru-RU" altLang="ru-RU" sz="1600" b="1" dirty="0" err="1">
                <a:solidFill>
                  <a:srgbClr val="FF0000"/>
                </a:solidFill>
                <a:latin typeface="+mn-lt"/>
              </a:rPr>
              <a:t>топтастырылады</a:t>
            </a:r>
            <a:r>
              <a:rPr lang="ru-RU" altLang="ru-RU" sz="1600" b="1" dirty="0">
                <a:solidFill>
                  <a:srgbClr val="000000"/>
                </a:solidFill>
                <a:latin typeface="+mn-lt"/>
              </a:rPr>
              <a:t>. </a:t>
            </a:r>
            <a:br>
              <a:rPr lang="ru-RU" altLang="ru-RU" sz="1600" b="1" dirty="0">
                <a:solidFill>
                  <a:srgbClr val="000000"/>
                </a:solidFill>
                <a:latin typeface="+mn-lt"/>
              </a:rPr>
            </a:br>
            <a:r>
              <a:rPr lang="ru-RU" altLang="ru-RU" sz="1600" b="1" dirty="0">
                <a:solidFill>
                  <a:srgbClr val="000000"/>
                </a:solidFill>
                <a:latin typeface="+mn-lt"/>
              </a:rPr>
              <a:t>          </a:t>
            </a:r>
            <a:r>
              <a:rPr lang="ru-RU" altLang="ru-RU" sz="1600" b="1" dirty="0" err="1">
                <a:solidFill>
                  <a:srgbClr val="000000"/>
                </a:solidFill>
                <a:latin typeface="+mn-lt"/>
              </a:rPr>
              <a:t>Электрондық</a:t>
            </a:r>
            <a:r>
              <a:rPr lang="ru-RU" altLang="ru-RU" sz="1600" b="1" dirty="0">
                <a:solidFill>
                  <a:srgbClr val="000000"/>
                </a:solidFill>
                <a:latin typeface="+mn-lt"/>
              </a:rPr>
              <a:t> </a:t>
            </a:r>
            <a:r>
              <a:rPr lang="ru-RU" altLang="ru-RU" sz="1600" b="1" dirty="0" err="1">
                <a:solidFill>
                  <a:srgbClr val="000000"/>
                </a:solidFill>
                <a:latin typeface="+mn-lt"/>
              </a:rPr>
              <a:t>орбитаны</a:t>
            </a:r>
            <a:r>
              <a:rPr lang="ru-RU" altLang="ru-RU" sz="1600" b="1" dirty="0">
                <a:solidFill>
                  <a:srgbClr val="000000"/>
                </a:solidFill>
                <a:latin typeface="+mn-lt"/>
              </a:rPr>
              <a:t> </a:t>
            </a:r>
            <a:r>
              <a:rPr lang="ru-RU" altLang="ru-RU" sz="1600" b="1" dirty="0" err="1">
                <a:solidFill>
                  <a:srgbClr val="000000"/>
                </a:solidFill>
                <a:latin typeface="+mn-lt"/>
              </a:rPr>
              <a:t>деңгей</a:t>
            </a:r>
            <a:r>
              <a:rPr lang="ru-RU" altLang="ru-RU" sz="1600" b="1" dirty="0">
                <a:solidFill>
                  <a:srgbClr val="000000"/>
                </a:solidFill>
                <a:latin typeface="+mn-lt"/>
              </a:rPr>
              <a:t> </a:t>
            </a:r>
            <a:r>
              <a:rPr lang="ru-RU" altLang="ru-RU" sz="1600" b="1" dirty="0" err="1">
                <a:solidFill>
                  <a:srgbClr val="000000"/>
                </a:solidFill>
                <a:latin typeface="+mn-lt"/>
              </a:rPr>
              <a:t>немесе</a:t>
            </a:r>
            <a:r>
              <a:rPr lang="ru-RU" altLang="ru-RU" sz="1600" b="1" dirty="0">
                <a:solidFill>
                  <a:srgbClr val="000000"/>
                </a:solidFill>
                <a:latin typeface="+mn-lt"/>
              </a:rPr>
              <a:t> </a:t>
            </a:r>
            <a:r>
              <a:rPr lang="ru-RU" altLang="ru-RU" sz="1600" b="1" dirty="0" err="1">
                <a:solidFill>
                  <a:srgbClr val="000000"/>
                </a:solidFill>
                <a:latin typeface="+mn-lt"/>
              </a:rPr>
              <a:t>қабат</a:t>
            </a:r>
            <a:r>
              <a:rPr lang="ru-RU" altLang="ru-RU" sz="1600" b="1" dirty="0">
                <a:solidFill>
                  <a:srgbClr val="000000"/>
                </a:solidFill>
                <a:latin typeface="+mn-lt"/>
              </a:rPr>
              <a:t> </a:t>
            </a:r>
            <a:r>
              <a:rPr lang="ru-RU" altLang="ru-RU" sz="1600" b="1" dirty="0" err="1">
                <a:solidFill>
                  <a:srgbClr val="000000"/>
                </a:solidFill>
                <a:latin typeface="+mn-lt"/>
              </a:rPr>
              <a:t>деп</a:t>
            </a:r>
            <a:r>
              <a:rPr lang="ru-RU" altLang="ru-RU" sz="1600" b="1" dirty="0">
                <a:solidFill>
                  <a:srgbClr val="000000"/>
                </a:solidFill>
                <a:latin typeface="+mn-lt"/>
              </a:rPr>
              <a:t> те </a:t>
            </a:r>
            <a:r>
              <a:rPr lang="ru-RU" altLang="ru-RU" sz="1600" b="1" dirty="0" err="1">
                <a:solidFill>
                  <a:srgbClr val="000000"/>
                </a:solidFill>
                <a:latin typeface="+mn-lt"/>
              </a:rPr>
              <a:t>аталады</a:t>
            </a:r>
            <a:r>
              <a:rPr lang="ru-RU" altLang="ru-RU" sz="1600" b="1" dirty="0">
                <a:solidFill>
                  <a:srgbClr val="000000"/>
                </a:solidFill>
                <a:latin typeface="+mn-lt"/>
              </a:rPr>
              <a:t>. </a:t>
            </a:r>
            <a:r>
              <a:rPr lang="ru-RU" altLang="ru-RU" sz="1600" b="1" dirty="0" err="1">
                <a:solidFill>
                  <a:srgbClr val="000000"/>
                </a:solidFill>
                <a:latin typeface="+mn-lt"/>
              </a:rPr>
              <a:t>Әр</a:t>
            </a:r>
            <a:r>
              <a:rPr lang="ru-RU" altLang="ru-RU" sz="1600" b="1" dirty="0">
                <a:solidFill>
                  <a:srgbClr val="000000"/>
                </a:solidFill>
                <a:latin typeface="+mn-lt"/>
              </a:rPr>
              <a:t> </a:t>
            </a:r>
            <a:r>
              <a:rPr lang="ru-RU" altLang="ru-RU" sz="1600" b="1" dirty="0" err="1">
                <a:solidFill>
                  <a:srgbClr val="000000"/>
                </a:solidFill>
                <a:latin typeface="+mn-lt"/>
              </a:rPr>
              <a:t>түрлі</a:t>
            </a:r>
            <a:r>
              <a:rPr lang="ru-RU" altLang="ru-RU" sz="1600" b="1" dirty="0">
                <a:solidFill>
                  <a:srgbClr val="000000"/>
                </a:solidFill>
                <a:latin typeface="+mn-lt"/>
              </a:rPr>
              <a:t> </a:t>
            </a:r>
            <a:r>
              <a:rPr lang="ru-RU" altLang="ru-RU" sz="1600" b="1" dirty="0" err="1">
                <a:solidFill>
                  <a:srgbClr val="000000"/>
                </a:solidFill>
                <a:latin typeface="+mn-lt"/>
              </a:rPr>
              <a:t>атомдардағы</a:t>
            </a:r>
            <a:r>
              <a:rPr lang="ru-RU" altLang="ru-RU" sz="1600" b="1" dirty="0">
                <a:solidFill>
                  <a:srgbClr val="000000"/>
                </a:solidFill>
                <a:latin typeface="+mn-lt"/>
              </a:rPr>
              <a:t> </a:t>
            </a:r>
            <a:r>
              <a:rPr lang="ru-RU" altLang="ru-RU" sz="1600" b="1" dirty="0" err="1">
                <a:solidFill>
                  <a:srgbClr val="000000"/>
                </a:solidFill>
                <a:latin typeface="+mn-lt"/>
              </a:rPr>
              <a:t>қабаттар</a:t>
            </a:r>
            <a:r>
              <a:rPr lang="ru-RU" altLang="ru-RU" sz="1600" b="1" dirty="0">
                <a:solidFill>
                  <a:srgbClr val="000000"/>
                </a:solidFill>
                <a:latin typeface="+mn-lt"/>
              </a:rPr>
              <a:t> саны </a:t>
            </a:r>
            <a:r>
              <a:rPr lang="ru-RU" altLang="ru-RU" sz="1600" b="1" dirty="0" err="1">
                <a:solidFill>
                  <a:srgbClr val="000000"/>
                </a:solidFill>
                <a:latin typeface="+mn-lt"/>
              </a:rPr>
              <a:t>бірдей</a:t>
            </a:r>
            <a:r>
              <a:rPr lang="ru-RU" altLang="ru-RU" sz="1600" b="1" dirty="0">
                <a:solidFill>
                  <a:srgbClr val="000000"/>
                </a:solidFill>
                <a:latin typeface="+mn-lt"/>
              </a:rPr>
              <a:t> </a:t>
            </a:r>
            <a:r>
              <a:rPr lang="ru-RU" altLang="ru-RU" sz="1600" b="1" dirty="0" err="1">
                <a:solidFill>
                  <a:srgbClr val="000000"/>
                </a:solidFill>
                <a:latin typeface="+mn-lt"/>
              </a:rPr>
              <a:t>емес</a:t>
            </a:r>
            <a:r>
              <a:rPr lang="ru-RU" altLang="ru-RU" sz="1600" b="1" dirty="0">
                <a:solidFill>
                  <a:srgbClr val="000000"/>
                </a:solidFill>
                <a:latin typeface="+mn-lt"/>
              </a:rPr>
              <a:t>.</a:t>
            </a:r>
            <a:br>
              <a:rPr lang="ru-RU" altLang="ru-RU" sz="1600" b="1" dirty="0">
                <a:solidFill>
                  <a:srgbClr val="000000"/>
                </a:solidFill>
                <a:latin typeface="+mn-lt"/>
              </a:rPr>
            </a:br>
            <a:r>
              <a:rPr lang="ru-RU" altLang="ru-RU" sz="1600" b="1" dirty="0">
                <a:solidFill>
                  <a:srgbClr val="000000"/>
                </a:solidFill>
                <a:latin typeface="+mn-lt"/>
              </a:rPr>
              <a:t>          </a:t>
            </a:r>
            <a:r>
              <a:rPr lang="ru-RU" altLang="ru-RU" sz="1600" b="1" dirty="0" err="1">
                <a:solidFill>
                  <a:srgbClr val="000000"/>
                </a:solidFill>
                <a:latin typeface="+mn-lt"/>
              </a:rPr>
              <a:t>Үлкен</a:t>
            </a:r>
            <a:r>
              <a:rPr lang="ru-RU" altLang="ru-RU" sz="1600" b="1" dirty="0">
                <a:solidFill>
                  <a:srgbClr val="000000"/>
                </a:solidFill>
                <a:latin typeface="+mn-lt"/>
              </a:rPr>
              <a:t> </a:t>
            </a:r>
            <a:r>
              <a:rPr lang="ru-RU" altLang="ru-RU" sz="1600" b="1" dirty="0" err="1">
                <a:solidFill>
                  <a:srgbClr val="000000"/>
                </a:solidFill>
                <a:latin typeface="+mn-lt"/>
              </a:rPr>
              <a:t>массасы</a:t>
            </a:r>
            <a:r>
              <a:rPr lang="ru-RU" altLang="ru-RU" sz="1600" b="1" dirty="0">
                <a:solidFill>
                  <a:srgbClr val="000000"/>
                </a:solidFill>
                <a:latin typeface="+mn-lt"/>
              </a:rPr>
              <a:t> бар </a:t>
            </a:r>
            <a:r>
              <a:rPr lang="ru-RU" altLang="ru-RU" sz="1600" b="1" dirty="0" err="1">
                <a:solidFill>
                  <a:srgbClr val="000000"/>
                </a:solidFill>
                <a:latin typeface="+mn-lt"/>
              </a:rPr>
              <a:t>атомдарда</a:t>
            </a:r>
            <a:r>
              <a:rPr lang="ru-RU" altLang="ru-RU" sz="1600" b="1" dirty="0">
                <a:solidFill>
                  <a:srgbClr val="000000"/>
                </a:solidFill>
                <a:latin typeface="+mn-lt"/>
              </a:rPr>
              <a:t> </a:t>
            </a:r>
            <a:r>
              <a:rPr lang="ru-RU" altLang="ru-RU" sz="1600" b="1" dirty="0">
                <a:solidFill>
                  <a:srgbClr val="FF0000"/>
                </a:solidFill>
                <a:latin typeface="+mn-lt"/>
              </a:rPr>
              <a:t>орбита саны </a:t>
            </a:r>
            <a:r>
              <a:rPr lang="ru-RU" altLang="ru-RU" sz="1600" b="1" dirty="0" err="1">
                <a:solidFill>
                  <a:srgbClr val="FF0000"/>
                </a:solidFill>
                <a:latin typeface="+mn-lt"/>
              </a:rPr>
              <a:t>жетіге</a:t>
            </a:r>
            <a:r>
              <a:rPr lang="ru-RU" altLang="ru-RU" sz="1600" b="1" dirty="0">
                <a:solidFill>
                  <a:srgbClr val="FF0000"/>
                </a:solidFill>
                <a:latin typeface="+mn-lt"/>
              </a:rPr>
              <a:t> </a:t>
            </a:r>
            <a:r>
              <a:rPr lang="ru-RU" altLang="ru-RU" sz="1600" b="1" dirty="0" err="1">
                <a:solidFill>
                  <a:srgbClr val="000000"/>
                </a:solidFill>
                <a:latin typeface="+mn-lt"/>
              </a:rPr>
              <a:t>жетеді</a:t>
            </a:r>
            <a:r>
              <a:rPr lang="ru-RU" altLang="ru-RU" sz="1600" b="1" dirty="0">
                <a:solidFill>
                  <a:srgbClr val="000000"/>
                </a:solidFill>
                <a:latin typeface="+mn-lt"/>
              </a:rPr>
              <a:t>. </a:t>
            </a:r>
            <a:r>
              <a:rPr lang="ru-RU" altLang="ru-RU" sz="1600" b="1" dirty="0" err="1">
                <a:solidFill>
                  <a:srgbClr val="000000"/>
                </a:solidFill>
                <a:latin typeface="+mn-lt"/>
              </a:rPr>
              <a:t>Олар</a:t>
            </a:r>
            <a:r>
              <a:rPr lang="ru-RU" altLang="ru-RU" sz="1600" b="1" dirty="0">
                <a:solidFill>
                  <a:srgbClr val="000000"/>
                </a:solidFill>
                <a:latin typeface="+mn-lt"/>
              </a:rPr>
              <a:t> </a:t>
            </a:r>
            <a:r>
              <a:rPr lang="ru-RU" altLang="ru-RU" sz="1600" b="1" dirty="0" err="1">
                <a:solidFill>
                  <a:srgbClr val="000000"/>
                </a:solidFill>
                <a:latin typeface="+mn-lt"/>
              </a:rPr>
              <a:t>сандармен</a:t>
            </a:r>
            <a:r>
              <a:rPr lang="ru-RU" altLang="ru-RU" sz="1600" b="1" dirty="0">
                <a:solidFill>
                  <a:srgbClr val="000000"/>
                </a:solidFill>
                <a:latin typeface="+mn-lt"/>
              </a:rPr>
              <a:t> </a:t>
            </a:r>
            <a:r>
              <a:rPr lang="ru-RU" altLang="ru-RU" sz="1600" b="1" dirty="0" err="1">
                <a:solidFill>
                  <a:srgbClr val="000000"/>
                </a:solidFill>
                <a:latin typeface="+mn-lt"/>
              </a:rPr>
              <a:t>немесе</a:t>
            </a:r>
            <a:r>
              <a:rPr lang="ru-RU" altLang="ru-RU" sz="1600" b="1" dirty="0">
                <a:solidFill>
                  <a:srgbClr val="000000"/>
                </a:solidFill>
                <a:latin typeface="+mn-lt"/>
              </a:rPr>
              <a:t> </a:t>
            </a:r>
            <a:r>
              <a:rPr lang="ru-RU" altLang="ru-RU" sz="1600" b="1" dirty="0" err="1">
                <a:solidFill>
                  <a:srgbClr val="000000"/>
                </a:solidFill>
                <a:latin typeface="+mn-lt"/>
              </a:rPr>
              <a:t>латын</a:t>
            </a:r>
            <a:r>
              <a:rPr lang="ru-RU" altLang="ru-RU" sz="1600" b="1" dirty="0">
                <a:solidFill>
                  <a:srgbClr val="000000"/>
                </a:solidFill>
                <a:latin typeface="+mn-lt"/>
              </a:rPr>
              <a:t> </a:t>
            </a:r>
            <a:r>
              <a:rPr lang="ru-RU" altLang="ru-RU" sz="1600" b="1" dirty="0" err="1">
                <a:solidFill>
                  <a:srgbClr val="000000"/>
                </a:solidFill>
                <a:latin typeface="+mn-lt"/>
              </a:rPr>
              <a:t>алфавитінің</a:t>
            </a:r>
            <a:r>
              <a:rPr lang="ru-RU" altLang="ru-RU" sz="1600" b="1" dirty="0">
                <a:solidFill>
                  <a:srgbClr val="000000"/>
                </a:solidFill>
                <a:latin typeface="+mn-lt"/>
              </a:rPr>
              <a:t> </a:t>
            </a:r>
            <a:r>
              <a:rPr lang="ru-RU" altLang="ru-RU" sz="1600" b="1" dirty="0" err="1">
                <a:solidFill>
                  <a:srgbClr val="000000"/>
                </a:solidFill>
                <a:latin typeface="+mn-lt"/>
              </a:rPr>
              <a:t>әріптерімен</a:t>
            </a:r>
            <a:r>
              <a:rPr lang="ru-RU" altLang="ru-RU" sz="1600" b="1" dirty="0">
                <a:solidFill>
                  <a:srgbClr val="000000"/>
                </a:solidFill>
                <a:latin typeface="+mn-lt"/>
              </a:rPr>
              <a:t> </a:t>
            </a:r>
            <a:r>
              <a:rPr lang="ru-RU" altLang="ru-RU" sz="1600" b="1" dirty="0" err="1">
                <a:solidFill>
                  <a:srgbClr val="000000"/>
                </a:solidFill>
                <a:latin typeface="+mn-lt"/>
              </a:rPr>
              <a:t>белгіленеді</a:t>
            </a:r>
            <a:r>
              <a:rPr lang="ru-RU" altLang="ru-RU" sz="1600" b="1" dirty="0">
                <a:solidFill>
                  <a:srgbClr val="000000"/>
                </a:solidFill>
                <a:latin typeface="+mn-lt"/>
              </a:rPr>
              <a:t>: </a:t>
            </a:r>
            <a:r>
              <a:rPr lang="pt-BR" altLang="ru-RU" sz="1600" b="1" dirty="0">
                <a:solidFill>
                  <a:srgbClr val="FF0000"/>
                </a:solidFill>
                <a:latin typeface="+mn-lt"/>
              </a:rPr>
              <a:t>K,L,M,N,O,P,Q</a:t>
            </a:r>
            <a:r>
              <a:rPr lang="pt-BR" altLang="ru-RU" sz="1600" b="1" dirty="0">
                <a:solidFill>
                  <a:srgbClr val="000000"/>
                </a:solidFill>
                <a:latin typeface="+mn-lt"/>
              </a:rPr>
              <a:t>;</a:t>
            </a:r>
            <a:r>
              <a:rPr lang="kk-KZ" altLang="ru-RU" sz="1600" b="1" dirty="0">
                <a:solidFill>
                  <a:srgbClr val="000000"/>
                </a:solidFill>
                <a:latin typeface="+mn-lt"/>
              </a:rPr>
              <a:t>          </a:t>
            </a:r>
            <a:br>
              <a:rPr lang="kk-KZ" altLang="ru-RU" sz="1600" b="1" dirty="0">
                <a:solidFill>
                  <a:srgbClr val="000000"/>
                </a:solidFill>
                <a:latin typeface="+mn-lt"/>
              </a:rPr>
            </a:br>
            <a:r>
              <a:rPr lang="kk-KZ" altLang="ru-RU" sz="1600" b="1" dirty="0">
                <a:solidFill>
                  <a:srgbClr val="000000"/>
                </a:solidFill>
                <a:latin typeface="+mn-lt"/>
              </a:rPr>
              <a:t>          </a:t>
            </a:r>
            <a:r>
              <a:rPr lang="en-US" altLang="ru-RU" sz="1600" b="1" dirty="0">
                <a:solidFill>
                  <a:srgbClr val="000000"/>
                </a:solidFill>
                <a:latin typeface="+mn-lt"/>
              </a:rPr>
              <a:t>K</a:t>
            </a:r>
            <a:r>
              <a:rPr lang="ru-RU" altLang="ru-RU" sz="1600" b="1" dirty="0">
                <a:solidFill>
                  <a:srgbClr val="000000"/>
                </a:solidFill>
                <a:latin typeface="+mn-lt"/>
              </a:rPr>
              <a:t> – </a:t>
            </a:r>
            <a:r>
              <a:rPr lang="ru-RU" altLang="ru-RU" sz="1600" b="1" dirty="0" err="1">
                <a:solidFill>
                  <a:srgbClr val="000000"/>
                </a:solidFill>
                <a:latin typeface="+mn-lt"/>
              </a:rPr>
              <a:t>ядроға</a:t>
            </a:r>
            <a:r>
              <a:rPr lang="ru-RU" altLang="ru-RU" sz="1600" b="1" dirty="0">
                <a:solidFill>
                  <a:srgbClr val="000000"/>
                </a:solidFill>
                <a:latin typeface="+mn-lt"/>
              </a:rPr>
              <a:t> </a:t>
            </a:r>
            <a:r>
              <a:rPr lang="ru-RU" altLang="ru-RU" sz="1600" b="1" dirty="0" err="1">
                <a:solidFill>
                  <a:srgbClr val="000000"/>
                </a:solidFill>
                <a:latin typeface="+mn-lt"/>
              </a:rPr>
              <a:t>жақын</a:t>
            </a:r>
            <a:r>
              <a:rPr lang="ru-RU" altLang="ru-RU" sz="1600" b="1" dirty="0">
                <a:solidFill>
                  <a:srgbClr val="000000"/>
                </a:solidFill>
                <a:latin typeface="+mn-lt"/>
              </a:rPr>
              <a:t> </a:t>
            </a:r>
            <a:r>
              <a:rPr lang="ru-RU" altLang="ru-RU" sz="1600" b="1" dirty="0" err="1">
                <a:solidFill>
                  <a:srgbClr val="000000"/>
                </a:solidFill>
                <a:latin typeface="+mn-lt"/>
              </a:rPr>
              <a:t>қабат</a:t>
            </a:r>
            <a:r>
              <a:rPr lang="ru-RU" altLang="ru-RU" sz="1600" b="1" dirty="0">
                <a:solidFill>
                  <a:srgbClr val="000000"/>
                </a:solidFill>
                <a:latin typeface="+mn-lt"/>
              </a:rPr>
              <a:t>. </a:t>
            </a:r>
            <a:r>
              <a:rPr lang="ru-RU" altLang="ru-RU" sz="1600" b="1" dirty="0" err="1">
                <a:solidFill>
                  <a:srgbClr val="000000"/>
                </a:solidFill>
                <a:latin typeface="+mn-lt"/>
              </a:rPr>
              <a:t>Әр</a:t>
            </a:r>
            <a:r>
              <a:rPr lang="ru-RU" altLang="ru-RU" sz="1600" b="1" dirty="0">
                <a:solidFill>
                  <a:srgbClr val="000000"/>
                </a:solidFill>
                <a:latin typeface="+mn-lt"/>
              </a:rPr>
              <a:t> </a:t>
            </a:r>
            <a:r>
              <a:rPr lang="ru-RU" altLang="ru-RU" sz="1600" b="1" dirty="0" err="1">
                <a:solidFill>
                  <a:srgbClr val="000000"/>
                </a:solidFill>
                <a:latin typeface="+mn-lt"/>
              </a:rPr>
              <a:t>қабаттағы</a:t>
            </a:r>
            <a:r>
              <a:rPr lang="ru-RU" altLang="ru-RU" sz="1600" b="1" dirty="0">
                <a:solidFill>
                  <a:srgbClr val="000000"/>
                </a:solidFill>
                <a:latin typeface="+mn-lt"/>
              </a:rPr>
              <a:t> </a:t>
            </a:r>
            <a:r>
              <a:rPr lang="ru-RU" altLang="ru-RU" sz="1600" b="1" dirty="0" err="1">
                <a:solidFill>
                  <a:srgbClr val="000000"/>
                </a:solidFill>
                <a:latin typeface="+mn-lt"/>
              </a:rPr>
              <a:t>электрондардың</a:t>
            </a:r>
            <a:r>
              <a:rPr lang="ru-RU" altLang="ru-RU" sz="1600" b="1" dirty="0">
                <a:solidFill>
                  <a:srgbClr val="000000"/>
                </a:solidFill>
                <a:latin typeface="+mn-lt"/>
              </a:rPr>
              <a:t> саны </a:t>
            </a:r>
            <a:r>
              <a:rPr lang="ru-RU" altLang="ru-RU" sz="1600" b="1" dirty="0" err="1">
                <a:solidFill>
                  <a:srgbClr val="000000"/>
                </a:solidFill>
                <a:latin typeface="+mn-lt"/>
              </a:rPr>
              <a:t>қатаң</a:t>
            </a:r>
            <a:r>
              <a:rPr lang="ru-RU" altLang="ru-RU" sz="1600" b="1" dirty="0">
                <a:solidFill>
                  <a:srgbClr val="000000"/>
                </a:solidFill>
                <a:latin typeface="+mn-lt"/>
              </a:rPr>
              <a:t> </a:t>
            </a:r>
            <a:r>
              <a:rPr lang="ru-RU" altLang="ru-RU" sz="1600" b="1" dirty="0" err="1">
                <a:solidFill>
                  <a:srgbClr val="000000"/>
                </a:solidFill>
                <a:latin typeface="+mn-lt"/>
              </a:rPr>
              <a:t>түрде</a:t>
            </a:r>
            <a:r>
              <a:rPr lang="ru-RU" altLang="ru-RU" sz="1600" b="1" dirty="0">
                <a:solidFill>
                  <a:srgbClr val="000000"/>
                </a:solidFill>
                <a:latin typeface="+mn-lt"/>
              </a:rPr>
              <a:t> </a:t>
            </a:r>
            <a:r>
              <a:rPr lang="ru-RU" altLang="ru-RU" sz="1600" b="1" dirty="0" err="1">
                <a:solidFill>
                  <a:srgbClr val="000000"/>
                </a:solidFill>
                <a:latin typeface="+mn-lt"/>
              </a:rPr>
              <a:t>анықталған</a:t>
            </a:r>
            <a:r>
              <a:rPr lang="ru-RU" altLang="ru-RU" sz="1600" b="1" dirty="0">
                <a:solidFill>
                  <a:srgbClr val="000000"/>
                </a:solidFill>
                <a:latin typeface="+mn-lt"/>
              </a:rPr>
              <a:t>: К-</a:t>
            </a:r>
            <a:r>
              <a:rPr lang="ru-RU" altLang="ru-RU" sz="1600" b="1" dirty="0" err="1">
                <a:solidFill>
                  <a:srgbClr val="000000"/>
                </a:solidFill>
                <a:latin typeface="+mn-lt"/>
              </a:rPr>
              <a:t>қабатта</a:t>
            </a:r>
            <a:r>
              <a:rPr lang="ru-RU" altLang="ru-RU" sz="1600" b="1" dirty="0">
                <a:solidFill>
                  <a:srgbClr val="000000"/>
                </a:solidFill>
                <a:latin typeface="+mn-lt"/>
              </a:rPr>
              <a:t> </a:t>
            </a:r>
            <a:r>
              <a:rPr lang="ru-RU" altLang="ru-RU" sz="1600" b="1" dirty="0" err="1">
                <a:solidFill>
                  <a:srgbClr val="000000"/>
                </a:solidFill>
                <a:latin typeface="+mn-lt"/>
              </a:rPr>
              <a:t>екіден</a:t>
            </a:r>
            <a:r>
              <a:rPr lang="ru-RU" altLang="ru-RU" sz="1600" b="1" dirty="0">
                <a:solidFill>
                  <a:srgbClr val="000000"/>
                </a:solidFill>
                <a:latin typeface="+mn-lt"/>
              </a:rPr>
              <a:t> </a:t>
            </a:r>
            <a:r>
              <a:rPr lang="ru-RU" altLang="ru-RU" sz="1600" b="1" dirty="0" err="1">
                <a:solidFill>
                  <a:srgbClr val="000000"/>
                </a:solidFill>
                <a:latin typeface="+mn-lt"/>
              </a:rPr>
              <a:t>артық</a:t>
            </a:r>
            <a:r>
              <a:rPr lang="ru-RU" altLang="ru-RU" sz="1600" b="1" dirty="0">
                <a:solidFill>
                  <a:srgbClr val="000000"/>
                </a:solidFill>
                <a:latin typeface="+mn-lt"/>
              </a:rPr>
              <a:t> электрон </a:t>
            </a:r>
            <a:r>
              <a:rPr lang="ru-RU" altLang="ru-RU" sz="1600" b="1" dirty="0" err="1">
                <a:solidFill>
                  <a:srgbClr val="000000"/>
                </a:solidFill>
                <a:latin typeface="+mn-lt"/>
              </a:rPr>
              <a:t>болмайды</a:t>
            </a:r>
            <a:r>
              <a:rPr lang="ru-RU" altLang="ru-RU" sz="1600" b="1" dirty="0">
                <a:solidFill>
                  <a:srgbClr val="000000"/>
                </a:solidFill>
                <a:latin typeface="+mn-lt"/>
              </a:rPr>
              <a:t>, </a:t>
            </a:r>
            <a:r>
              <a:rPr lang="en-US" altLang="ru-RU" sz="1600" b="1" dirty="0">
                <a:solidFill>
                  <a:srgbClr val="000000"/>
                </a:solidFill>
                <a:latin typeface="+mn-lt"/>
              </a:rPr>
              <a:t>L</a:t>
            </a:r>
            <a:r>
              <a:rPr lang="ru-RU" altLang="ru-RU" sz="1600" b="1" dirty="0">
                <a:solidFill>
                  <a:srgbClr val="000000"/>
                </a:solidFill>
                <a:latin typeface="+mn-lt"/>
              </a:rPr>
              <a:t>-</a:t>
            </a:r>
            <a:r>
              <a:rPr lang="ru-RU" altLang="ru-RU" sz="1600" b="1" dirty="0" err="1">
                <a:solidFill>
                  <a:srgbClr val="000000"/>
                </a:solidFill>
                <a:latin typeface="+mn-lt"/>
              </a:rPr>
              <a:t>қабат</a:t>
            </a:r>
            <a:r>
              <a:rPr lang="ru-RU" altLang="ru-RU" sz="1600" b="1" dirty="0">
                <a:solidFill>
                  <a:srgbClr val="000000"/>
                </a:solidFill>
                <a:latin typeface="+mn-lt"/>
              </a:rPr>
              <a:t> – 8; </a:t>
            </a:r>
            <a:r>
              <a:rPr lang="en-US" altLang="ru-RU" sz="1600" b="1" dirty="0">
                <a:solidFill>
                  <a:srgbClr val="000000"/>
                </a:solidFill>
                <a:latin typeface="+mn-lt"/>
              </a:rPr>
              <a:t>M</a:t>
            </a:r>
            <a:r>
              <a:rPr lang="ru-RU" altLang="ru-RU" sz="1600" b="1" dirty="0">
                <a:solidFill>
                  <a:srgbClr val="000000"/>
                </a:solidFill>
                <a:latin typeface="+mn-lt"/>
              </a:rPr>
              <a:t>-</a:t>
            </a:r>
            <a:r>
              <a:rPr lang="ru-RU" altLang="ru-RU" sz="1600" b="1" dirty="0" err="1">
                <a:solidFill>
                  <a:srgbClr val="000000"/>
                </a:solidFill>
                <a:latin typeface="+mn-lt"/>
              </a:rPr>
              <a:t>қабат</a:t>
            </a:r>
            <a:r>
              <a:rPr lang="ru-RU" altLang="ru-RU" sz="1600" b="1" dirty="0">
                <a:solidFill>
                  <a:srgbClr val="000000"/>
                </a:solidFill>
                <a:latin typeface="+mn-lt"/>
              </a:rPr>
              <a:t> – 18 </a:t>
            </a:r>
            <a:r>
              <a:rPr lang="ru-RU" altLang="ru-RU" sz="1600" b="1" dirty="0" err="1">
                <a:solidFill>
                  <a:srgbClr val="000000"/>
                </a:solidFill>
                <a:latin typeface="+mn-lt"/>
              </a:rPr>
              <a:t>электрондар</a:t>
            </a:r>
            <a:r>
              <a:rPr lang="ru-RU" altLang="ru-RU" sz="1600" b="1" dirty="0">
                <a:solidFill>
                  <a:srgbClr val="000000"/>
                </a:solidFill>
                <a:latin typeface="+mn-lt"/>
              </a:rPr>
              <a:t>; </a:t>
            </a:r>
            <a:r>
              <a:rPr lang="en-US" altLang="ru-RU" sz="1600" b="1" dirty="0">
                <a:solidFill>
                  <a:srgbClr val="000000"/>
                </a:solidFill>
                <a:latin typeface="+mn-lt"/>
              </a:rPr>
              <a:t>N</a:t>
            </a:r>
            <a:r>
              <a:rPr lang="ru-RU" altLang="ru-RU" sz="1600" b="1" dirty="0">
                <a:solidFill>
                  <a:srgbClr val="000000"/>
                </a:solidFill>
                <a:latin typeface="+mn-lt"/>
              </a:rPr>
              <a:t>-</a:t>
            </a:r>
            <a:r>
              <a:rPr lang="ru-RU" altLang="ru-RU" sz="1600" b="1" dirty="0" err="1">
                <a:solidFill>
                  <a:srgbClr val="000000"/>
                </a:solidFill>
                <a:latin typeface="+mn-lt"/>
              </a:rPr>
              <a:t>қабат</a:t>
            </a:r>
            <a:r>
              <a:rPr lang="ru-RU" altLang="ru-RU" sz="1600" b="1" dirty="0">
                <a:solidFill>
                  <a:srgbClr val="000000"/>
                </a:solidFill>
                <a:latin typeface="+mn-lt"/>
              </a:rPr>
              <a:t> – 32 </a:t>
            </a:r>
            <a:r>
              <a:rPr lang="ru-RU" altLang="ru-RU" sz="1600" b="1" dirty="0" err="1">
                <a:solidFill>
                  <a:srgbClr val="000000"/>
                </a:solidFill>
                <a:latin typeface="+mn-lt"/>
              </a:rPr>
              <a:t>электрондар</a:t>
            </a:r>
            <a:r>
              <a:rPr lang="ru-RU" altLang="ru-RU" sz="1600" b="1" dirty="0">
                <a:solidFill>
                  <a:srgbClr val="000000"/>
                </a:solidFill>
                <a:latin typeface="+mn-lt"/>
              </a:rPr>
              <a:t> </a:t>
            </a:r>
            <a:r>
              <a:rPr lang="ru-RU" altLang="ru-RU" sz="1600" b="1" dirty="0" err="1">
                <a:solidFill>
                  <a:srgbClr val="000000"/>
                </a:solidFill>
                <a:latin typeface="+mn-lt"/>
              </a:rPr>
              <a:t>және</a:t>
            </a:r>
            <a:r>
              <a:rPr lang="ru-RU" altLang="ru-RU" sz="1600" b="1" dirty="0">
                <a:solidFill>
                  <a:srgbClr val="000000"/>
                </a:solidFill>
                <a:latin typeface="+mn-lt"/>
              </a:rPr>
              <a:t> </a:t>
            </a:r>
            <a:r>
              <a:rPr lang="ru-RU" altLang="ru-RU" sz="1600" b="1" dirty="0" err="1">
                <a:solidFill>
                  <a:srgbClr val="000000"/>
                </a:solidFill>
                <a:latin typeface="+mn-lt"/>
              </a:rPr>
              <a:t>т.б</a:t>
            </a:r>
            <a:r>
              <a:rPr lang="ru-RU" altLang="ru-RU" sz="1600" b="1" dirty="0">
                <a:solidFill>
                  <a:srgbClr val="000000"/>
                </a:solidFill>
                <a:latin typeface="+mn-lt"/>
              </a:rPr>
              <a:t>. </a:t>
            </a:r>
            <a:br>
              <a:rPr lang="ru-RU" altLang="ru-RU" sz="1600" b="1" dirty="0">
                <a:solidFill>
                  <a:srgbClr val="000000"/>
                </a:solidFill>
                <a:latin typeface="+mn-lt"/>
              </a:rPr>
            </a:br>
            <a:r>
              <a:rPr lang="ru-RU" altLang="ru-RU" sz="1600" b="1" dirty="0">
                <a:solidFill>
                  <a:srgbClr val="000000"/>
                </a:solidFill>
                <a:latin typeface="+mn-lt"/>
              </a:rPr>
              <a:t>          </a:t>
            </a:r>
            <a:r>
              <a:rPr lang="ru-RU" altLang="ru-RU" sz="1600" b="1" dirty="0" err="1">
                <a:solidFill>
                  <a:srgbClr val="000000"/>
                </a:solidFill>
                <a:latin typeface="+mn-lt"/>
              </a:rPr>
              <a:t>Д.И.Менделеевтің</a:t>
            </a:r>
            <a:r>
              <a:rPr lang="ru-RU" altLang="ru-RU" sz="1600" b="1" dirty="0">
                <a:solidFill>
                  <a:srgbClr val="000000"/>
                </a:solidFill>
                <a:latin typeface="+mn-lt"/>
              </a:rPr>
              <a:t> </a:t>
            </a:r>
            <a:r>
              <a:rPr lang="ru-RU" altLang="ru-RU" sz="1600" b="1" dirty="0" err="1">
                <a:solidFill>
                  <a:srgbClr val="000000"/>
                </a:solidFill>
                <a:latin typeface="+mn-lt"/>
              </a:rPr>
              <a:t>химиялық</a:t>
            </a:r>
            <a:r>
              <a:rPr lang="ru-RU" altLang="ru-RU" sz="1600" b="1" dirty="0">
                <a:solidFill>
                  <a:srgbClr val="000000"/>
                </a:solidFill>
                <a:latin typeface="+mn-lt"/>
              </a:rPr>
              <a:t> </a:t>
            </a:r>
            <a:r>
              <a:rPr lang="ru-RU" altLang="ru-RU" sz="1600" b="1" dirty="0" err="1">
                <a:solidFill>
                  <a:srgbClr val="000000"/>
                </a:solidFill>
                <a:latin typeface="+mn-lt"/>
              </a:rPr>
              <a:t>элементтерінің</a:t>
            </a:r>
            <a:r>
              <a:rPr lang="ru-RU" altLang="ru-RU" sz="1600" b="1" dirty="0">
                <a:solidFill>
                  <a:srgbClr val="000000"/>
                </a:solidFill>
                <a:latin typeface="+mn-lt"/>
              </a:rPr>
              <a:t> </a:t>
            </a:r>
            <a:r>
              <a:rPr lang="ru-RU" altLang="ru-RU" sz="1600" b="1" dirty="0" err="1">
                <a:solidFill>
                  <a:srgbClr val="000000"/>
                </a:solidFill>
                <a:latin typeface="+mn-lt"/>
              </a:rPr>
              <a:t>периодтық</a:t>
            </a:r>
            <a:r>
              <a:rPr lang="ru-RU" altLang="ru-RU" sz="1600" b="1" dirty="0">
                <a:solidFill>
                  <a:srgbClr val="000000"/>
                </a:solidFill>
                <a:latin typeface="+mn-lt"/>
              </a:rPr>
              <a:t> </a:t>
            </a:r>
            <a:r>
              <a:rPr lang="ru-RU" altLang="ru-RU" sz="1600" b="1" dirty="0" err="1">
                <a:solidFill>
                  <a:srgbClr val="000000"/>
                </a:solidFill>
                <a:latin typeface="+mn-lt"/>
              </a:rPr>
              <a:t>жүйесіндегі</a:t>
            </a:r>
            <a:r>
              <a:rPr lang="ru-RU" altLang="ru-RU" sz="1600" b="1" dirty="0">
                <a:solidFill>
                  <a:srgbClr val="000000"/>
                </a:solidFill>
                <a:latin typeface="+mn-lt"/>
              </a:rPr>
              <a:t> </a:t>
            </a:r>
            <a:r>
              <a:rPr lang="ru-RU" altLang="ru-RU" sz="1600" b="1" dirty="0" err="1">
                <a:solidFill>
                  <a:srgbClr val="000000"/>
                </a:solidFill>
                <a:latin typeface="+mn-lt"/>
              </a:rPr>
              <a:t>электрондық</a:t>
            </a:r>
            <a:r>
              <a:rPr lang="ru-RU" altLang="ru-RU" sz="1600" b="1" dirty="0">
                <a:solidFill>
                  <a:srgbClr val="000000"/>
                </a:solidFill>
                <a:latin typeface="+mn-lt"/>
              </a:rPr>
              <a:t> </a:t>
            </a:r>
            <a:r>
              <a:rPr lang="ru-RU" altLang="ru-RU" sz="1600" b="1" dirty="0" err="1">
                <a:solidFill>
                  <a:srgbClr val="000000"/>
                </a:solidFill>
                <a:latin typeface="+mn-lt"/>
              </a:rPr>
              <a:t>қабаттар</a:t>
            </a:r>
            <a:r>
              <a:rPr lang="ru-RU" altLang="ru-RU" sz="1600" b="1" dirty="0">
                <a:solidFill>
                  <a:srgbClr val="000000"/>
                </a:solidFill>
                <a:latin typeface="+mn-lt"/>
              </a:rPr>
              <a:t> </a:t>
            </a:r>
            <a:r>
              <a:rPr lang="ru-RU" altLang="ru-RU" sz="1600" b="1" dirty="0" err="1">
                <a:solidFill>
                  <a:srgbClr val="000000"/>
                </a:solidFill>
                <a:latin typeface="+mn-lt"/>
              </a:rPr>
              <a:t>санына</a:t>
            </a:r>
            <a:r>
              <a:rPr lang="ru-RU" altLang="ru-RU" sz="1600" b="1" dirty="0">
                <a:solidFill>
                  <a:srgbClr val="000000"/>
                </a:solidFill>
                <a:latin typeface="+mn-lt"/>
              </a:rPr>
              <a:t> </a:t>
            </a:r>
            <a:r>
              <a:rPr lang="ru-RU" altLang="ru-RU" sz="1600" b="1" dirty="0" err="1">
                <a:solidFill>
                  <a:srgbClr val="000000"/>
                </a:solidFill>
                <a:latin typeface="+mn-lt"/>
              </a:rPr>
              <a:t>сәйкес</a:t>
            </a:r>
            <a:r>
              <a:rPr lang="ru-RU" altLang="ru-RU" sz="1600" b="1" dirty="0">
                <a:solidFill>
                  <a:srgbClr val="000000"/>
                </a:solidFill>
                <a:latin typeface="+mn-lt"/>
              </a:rPr>
              <a:t> </a:t>
            </a:r>
            <a:r>
              <a:rPr lang="ru-RU" altLang="ru-RU" sz="1600" b="1" dirty="0" err="1">
                <a:solidFill>
                  <a:srgbClr val="000000"/>
                </a:solidFill>
                <a:latin typeface="+mn-lt"/>
              </a:rPr>
              <a:t>барлық</a:t>
            </a:r>
            <a:r>
              <a:rPr lang="ru-RU" altLang="ru-RU" sz="1600" b="1" dirty="0">
                <a:solidFill>
                  <a:srgbClr val="000000"/>
                </a:solidFill>
                <a:latin typeface="+mn-lt"/>
              </a:rPr>
              <a:t> </a:t>
            </a:r>
            <a:r>
              <a:rPr lang="ru-RU" altLang="ru-RU" sz="1600" b="1" dirty="0" err="1">
                <a:solidFill>
                  <a:srgbClr val="000000"/>
                </a:solidFill>
                <a:latin typeface="+mn-lt"/>
              </a:rPr>
              <a:t>элементтер</a:t>
            </a:r>
            <a:r>
              <a:rPr lang="ru-RU" altLang="ru-RU" sz="1600" b="1" dirty="0">
                <a:solidFill>
                  <a:srgbClr val="000000"/>
                </a:solidFill>
                <a:latin typeface="+mn-lt"/>
              </a:rPr>
              <a:t> </a:t>
            </a:r>
            <a:r>
              <a:rPr lang="ru-RU" altLang="ru-RU" sz="1600" b="1" dirty="0" err="1">
                <a:solidFill>
                  <a:srgbClr val="FF0000"/>
                </a:solidFill>
                <a:latin typeface="+mn-lt"/>
              </a:rPr>
              <a:t>жеті</a:t>
            </a:r>
            <a:r>
              <a:rPr lang="ru-RU" altLang="ru-RU" sz="1600" b="1" dirty="0">
                <a:solidFill>
                  <a:srgbClr val="FF0000"/>
                </a:solidFill>
                <a:latin typeface="+mn-lt"/>
              </a:rPr>
              <a:t> </a:t>
            </a:r>
            <a:r>
              <a:rPr lang="ru-RU" altLang="ru-RU" sz="1600" b="1" dirty="0" err="1">
                <a:solidFill>
                  <a:srgbClr val="FF0000"/>
                </a:solidFill>
                <a:latin typeface="+mn-lt"/>
              </a:rPr>
              <a:t>периодта</a:t>
            </a:r>
            <a:r>
              <a:rPr lang="ru-RU" altLang="ru-RU" sz="1600" b="1" dirty="0">
                <a:solidFill>
                  <a:srgbClr val="FF0000"/>
                </a:solidFill>
                <a:latin typeface="+mn-lt"/>
              </a:rPr>
              <a:t> </a:t>
            </a:r>
            <a:r>
              <a:rPr lang="ru-RU" altLang="ru-RU" sz="1600" b="1" dirty="0" err="1">
                <a:solidFill>
                  <a:srgbClr val="000000"/>
                </a:solidFill>
                <a:latin typeface="+mn-lt"/>
              </a:rPr>
              <a:t>орналасқан</a:t>
            </a:r>
            <a:r>
              <a:rPr lang="ru-RU" altLang="ru-RU" sz="1600" b="1" dirty="0">
                <a:solidFill>
                  <a:srgbClr val="000000"/>
                </a:solidFill>
                <a:latin typeface="+mn-lt"/>
              </a:rPr>
              <a:t>.</a:t>
            </a:r>
            <a:br>
              <a:rPr lang="ru-RU" altLang="ru-RU" sz="1600" b="1" dirty="0">
                <a:solidFill>
                  <a:srgbClr val="000000"/>
                </a:solidFill>
                <a:latin typeface="+mn-lt"/>
              </a:rPr>
            </a:br>
            <a:r>
              <a:rPr lang="ru-RU" altLang="ru-RU" sz="1600" b="1" dirty="0">
                <a:solidFill>
                  <a:srgbClr val="000000"/>
                </a:solidFill>
                <a:latin typeface="+mn-lt"/>
              </a:rPr>
              <a:t>           </a:t>
            </a:r>
            <a:r>
              <a:rPr lang="ru-RU" altLang="ru-RU" sz="1600" b="1" dirty="0" err="1">
                <a:solidFill>
                  <a:srgbClr val="000000"/>
                </a:solidFill>
                <a:latin typeface="+mn-lt"/>
              </a:rPr>
              <a:t>Ядродағы</a:t>
            </a:r>
            <a:r>
              <a:rPr lang="ru-RU" altLang="ru-RU" sz="1600" b="1" dirty="0">
                <a:solidFill>
                  <a:srgbClr val="000000"/>
                </a:solidFill>
                <a:latin typeface="+mn-lt"/>
              </a:rPr>
              <a:t> </a:t>
            </a:r>
            <a:r>
              <a:rPr lang="ru-RU" altLang="ru-RU" sz="1600" b="1" dirty="0" err="1">
                <a:solidFill>
                  <a:srgbClr val="000000"/>
                </a:solidFill>
                <a:latin typeface="+mn-lt"/>
              </a:rPr>
              <a:t>протондар</a:t>
            </a:r>
            <a:r>
              <a:rPr lang="ru-RU" altLang="ru-RU" sz="1600" b="1" dirty="0">
                <a:solidFill>
                  <a:srgbClr val="000000"/>
                </a:solidFill>
                <a:latin typeface="+mn-lt"/>
              </a:rPr>
              <a:t> саны </a:t>
            </a:r>
            <a:r>
              <a:rPr lang="ru-RU" altLang="ru-RU" sz="1600" b="1" dirty="0" err="1">
                <a:solidFill>
                  <a:srgbClr val="000000"/>
                </a:solidFill>
                <a:latin typeface="+mn-lt"/>
              </a:rPr>
              <a:t>әрбір</a:t>
            </a:r>
            <a:r>
              <a:rPr lang="ru-RU" altLang="ru-RU" sz="1600" b="1" dirty="0">
                <a:solidFill>
                  <a:srgbClr val="000000"/>
                </a:solidFill>
                <a:latin typeface="+mn-lt"/>
              </a:rPr>
              <a:t> </a:t>
            </a:r>
            <a:r>
              <a:rPr lang="ru-RU" altLang="ru-RU" sz="1600" b="1" dirty="0" err="1">
                <a:solidFill>
                  <a:srgbClr val="000000"/>
                </a:solidFill>
                <a:latin typeface="+mn-lt"/>
              </a:rPr>
              <a:t>берілген</a:t>
            </a:r>
            <a:r>
              <a:rPr lang="ru-RU" altLang="ru-RU" sz="1600" b="1" dirty="0">
                <a:solidFill>
                  <a:srgbClr val="000000"/>
                </a:solidFill>
                <a:latin typeface="+mn-lt"/>
              </a:rPr>
              <a:t> </a:t>
            </a:r>
            <a:r>
              <a:rPr lang="ru-RU" altLang="ru-RU" sz="1600" b="1" dirty="0" err="1">
                <a:solidFill>
                  <a:srgbClr val="000000"/>
                </a:solidFill>
                <a:latin typeface="+mn-lt"/>
              </a:rPr>
              <a:t>элементтің</a:t>
            </a:r>
            <a:r>
              <a:rPr lang="ru-RU" altLang="ru-RU" sz="1600" b="1" dirty="0">
                <a:solidFill>
                  <a:srgbClr val="000000"/>
                </a:solidFill>
                <a:latin typeface="+mn-lt"/>
              </a:rPr>
              <a:t> </a:t>
            </a:r>
            <a:r>
              <a:rPr lang="ru-RU" altLang="ru-RU" sz="1600" b="1" dirty="0" err="1">
                <a:solidFill>
                  <a:srgbClr val="000000"/>
                </a:solidFill>
                <a:latin typeface="+mn-lt"/>
              </a:rPr>
              <a:t>атомдары</a:t>
            </a:r>
            <a:r>
              <a:rPr lang="ru-RU" altLang="ru-RU" sz="1600" b="1" dirty="0">
                <a:solidFill>
                  <a:srgbClr val="000000"/>
                </a:solidFill>
                <a:latin typeface="+mn-lt"/>
              </a:rPr>
              <a:t> </a:t>
            </a:r>
            <a:r>
              <a:rPr lang="ru-RU" altLang="ru-RU" sz="1600" b="1" dirty="0" err="1">
                <a:solidFill>
                  <a:srgbClr val="000000"/>
                </a:solidFill>
                <a:latin typeface="+mn-lt"/>
              </a:rPr>
              <a:t>үшін</a:t>
            </a:r>
            <a:r>
              <a:rPr lang="ru-RU" altLang="ru-RU" sz="1600" b="1" dirty="0">
                <a:solidFill>
                  <a:srgbClr val="000000"/>
                </a:solidFill>
                <a:latin typeface="+mn-lt"/>
              </a:rPr>
              <a:t> </a:t>
            </a:r>
            <a:r>
              <a:rPr lang="ru-RU" altLang="ru-RU" sz="1600" b="1" dirty="0" err="1">
                <a:solidFill>
                  <a:srgbClr val="000000"/>
                </a:solidFill>
                <a:latin typeface="+mn-lt"/>
              </a:rPr>
              <a:t>қатаң</a:t>
            </a:r>
            <a:r>
              <a:rPr lang="ru-RU" altLang="ru-RU" sz="1600" b="1" dirty="0">
                <a:solidFill>
                  <a:srgbClr val="000000"/>
                </a:solidFill>
                <a:latin typeface="+mn-lt"/>
              </a:rPr>
              <a:t> </a:t>
            </a:r>
            <a:r>
              <a:rPr lang="ru-RU" altLang="ru-RU" sz="1600" b="1" dirty="0" err="1">
                <a:solidFill>
                  <a:srgbClr val="000000"/>
                </a:solidFill>
                <a:latin typeface="+mn-lt"/>
              </a:rPr>
              <a:t>тұрақты</a:t>
            </a:r>
            <a:r>
              <a:rPr lang="ru-RU" altLang="ru-RU" sz="1600" b="1" dirty="0">
                <a:solidFill>
                  <a:srgbClr val="000000"/>
                </a:solidFill>
                <a:latin typeface="+mn-lt"/>
              </a:rPr>
              <a:t> </a:t>
            </a:r>
            <a:r>
              <a:rPr lang="ru-RU" altLang="ru-RU" sz="1600" b="1" dirty="0" err="1">
                <a:solidFill>
                  <a:srgbClr val="000000"/>
                </a:solidFill>
                <a:latin typeface="+mn-lt"/>
              </a:rPr>
              <a:t>және</a:t>
            </a:r>
            <a:r>
              <a:rPr lang="ru-RU" altLang="ru-RU" sz="1600" b="1" dirty="0">
                <a:solidFill>
                  <a:srgbClr val="000000"/>
                </a:solidFill>
                <a:latin typeface="+mn-lt"/>
              </a:rPr>
              <a:t> </a:t>
            </a:r>
            <a:r>
              <a:rPr lang="ru-RU" altLang="ru-RU" sz="1600" b="1" dirty="0" err="1">
                <a:solidFill>
                  <a:srgbClr val="000000"/>
                </a:solidFill>
                <a:latin typeface="+mn-lt"/>
              </a:rPr>
              <a:t>Д.И.Менделеевтің</a:t>
            </a:r>
            <a:r>
              <a:rPr lang="ru-RU" altLang="ru-RU" sz="1600" b="1" dirty="0">
                <a:solidFill>
                  <a:srgbClr val="000000"/>
                </a:solidFill>
                <a:latin typeface="+mn-lt"/>
              </a:rPr>
              <a:t> </a:t>
            </a:r>
            <a:r>
              <a:rPr lang="ru-RU" altLang="ru-RU" sz="1600" b="1" dirty="0" err="1">
                <a:solidFill>
                  <a:srgbClr val="000000"/>
                </a:solidFill>
                <a:latin typeface="+mn-lt"/>
              </a:rPr>
              <a:t>периодтық</a:t>
            </a:r>
            <a:r>
              <a:rPr lang="ru-RU" altLang="ru-RU" sz="1600" b="1" dirty="0">
                <a:solidFill>
                  <a:srgbClr val="000000"/>
                </a:solidFill>
                <a:latin typeface="+mn-lt"/>
              </a:rPr>
              <a:t> </a:t>
            </a:r>
            <a:r>
              <a:rPr lang="ru-RU" altLang="ru-RU" sz="1600" b="1" dirty="0" err="1">
                <a:solidFill>
                  <a:srgbClr val="000000"/>
                </a:solidFill>
                <a:latin typeface="+mn-lt"/>
              </a:rPr>
              <a:t>жүйесіндегі</a:t>
            </a:r>
            <a:r>
              <a:rPr lang="ru-RU" altLang="ru-RU" sz="1600" b="1" dirty="0">
                <a:solidFill>
                  <a:srgbClr val="000000"/>
                </a:solidFill>
                <a:latin typeface="+mn-lt"/>
              </a:rPr>
              <a:t> </a:t>
            </a:r>
            <a:r>
              <a:rPr lang="ru-RU" altLang="ru-RU" sz="1600" b="1" dirty="0" err="1">
                <a:solidFill>
                  <a:srgbClr val="000000"/>
                </a:solidFill>
                <a:latin typeface="+mn-lt"/>
              </a:rPr>
              <a:t>реттік</a:t>
            </a:r>
            <a:r>
              <a:rPr lang="ru-RU" altLang="ru-RU" sz="1600" b="1" dirty="0">
                <a:solidFill>
                  <a:srgbClr val="000000"/>
                </a:solidFill>
                <a:latin typeface="+mn-lt"/>
              </a:rPr>
              <a:t> </a:t>
            </a:r>
            <a:r>
              <a:rPr lang="ru-RU" altLang="ru-RU" sz="1600" b="1" dirty="0" err="1">
                <a:solidFill>
                  <a:srgbClr val="000000"/>
                </a:solidFill>
                <a:latin typeface="+mn-lt"/>
              </a:rPr>
              <a:t>санына</a:t>
            </a:r>
            <a:r>
              <a:rPr lang="ru-RU" altLang="ru-RU" sz="1600" b="1" dirty="0">
                <a:solidFill>
                  <a:srgbClr val="000000"/>
                </a:solidFill>
                <a:latin typeface="+mn-lt"/>
              </a:rPr>
              <a:t> </a:t>
            </a:r>
            <a:r>
              <a:rPr lang="ru-RU" altLang="ru-RU" sz="1600" b="1" dirty="0" err="1">
                <a:solidFill>
                  <a:srgbClr val="000000"/>
                </a:solidFill>
                <a:latin typeface="+mn-lt"/>
              </a:rPr>
              <a:t>сәйкес</a:t>
            </a:r>
            <a:r>
              <a:rPr lang="ru-RU" altLang="ru-RU" sz="1600" b="1" dirty="0">
                <a:solidFill>
                  <a:srgbClr val="000000"/>
                </a:solidFill>
                <a:latin typeface="+mn-lt"/>
              </a:rPr>
              <a:t> </a:t>
            </a:r>
            <a:r>
              <a:rPr lang="ru-RU" altLang="ru-RU" sz="1600" b="1" dirty="0" err="1">
                <a:solidFill>
                  <a:srgbClr val="000000"/>
                </a:solidFill>
                <a:latin typeface="+mn-lt"/>
              </a:rPr>
              <a:t>келеді</a:t>
            </a:r>
            <a:r>
              <a:rPr lang="ru-RU" altLang="ru-RU" sz="1600" b="1" dirty="0">
                <a:solidFill>
                  <a:srgbClr val="000000"/>
                </a:solidFill>
                <a:latin typeface="+mn-lt"/>
              </a:rPr>
              <a:t>. </a:t>
            </a:r>
            <a:r>
              <a:rPr lang="ru-RU" altLang="ru-RU" sz="1600" b="1" dirty="0" err="1">
                <a:solidFill>
                  <a:srgbClr val="000000"/>
                </a:solidFill>
                <a:latin typeface="+mn-lt"/>
              </a:rPr>
              <a:t>Ядродағы</a:t>
            </a:r>
            <a:r>
              <a:rPr lang="ru-RU" altLang="ru-RU" sz="1600" b="1" dirty="0">
                <a:solidFill>
                  <a:srgbClr val="000000"/>
                </a:solidFill>
                <a:latin typeface="+mn-lt"/>
              </a:rPr>
              <a:t> </a:t>
            </a:r>
            <a:r>
              <a:rPr lang="ru-RU" altLang="ru-RU" sz="1600" b="1" dirty="0" err="1">
                <a:solidFill>
                  <a:srgbClr val="000000"/>
                </a:solidFill>
                <a:latin typeface="+mn-lt"/>
              </a:rPr>
              <a:t>протондар</a:t>
            </a:r>
            <a:r>
              <a:rPr lang="ru-RU" altLang="ru-RU" sz="1600" b="1" dirty="0">
                <a:solidFill>
                  <a:srgbClr val="000000"/>
                </a:solidFill>
                <a:latin typeface="+mn-lt"/>
              </a:rPr>
              <a:t> саны </a:t>
            </a:r>
            <a:r>
              <a:rPr lang="ru-RU" altLang="ru-RU" sz="1600" b="1" dirty="0" err="1">
                <a:solidFill>
                  <a:srgbClr val="000000"/>
                </a:solidFill>
                <a:latin typeface="+mn-lt"/>
              </a:rPr>
              <a:t>берілген</a:t>
            </a:r>
            <a:r>
              <a:rPr lang="ru-RU" altLang="ru-RU" sz="1600" b="1" dirty="0">
                <a:solidFill>
                  <a:srgbClr val="000000"/>
                </a:solidFill>
                <a:latin typeface="+mn-lt"/>
              </a:rPr>
              <a:t> </a:t>
            </a:r>
            <a:r>
              <a:rPr lang="ru-RU" altLang="ru-RU" sz="1600" b="1" dirty="0" err="1">
                <a:solidFill>
                  <a:srgbClr val="000000"/>
                </a:solidFill>
                <a:latin typeface="+mn-lt"/>
              </a:rPr>
              <a:t>атомның</a:t>
            </a:r>
            <a:r>
              <a:rPr lang="ru-RU" altLang="ru-RU" sz="1600" b="1" dirty="0">
                <a:solidFill>
                  <a:srgbClr val="000000"/>
                </a:solidFill>
                <a:latin typeface="+mn-lt"/>
              </a:rPr>
              <a:t> </a:t>
            </a:r>
            <a:r>
              <a:rPr lang="ru-RU" altLang="ru-RU" sz="1600" b="1" dirty="0" err="1">
                <a:solidFill>
                  <a:srgbClr val="000000"/>
                </a:solidFill>
                <a:latin typeface="+mn-lt"/>
              </a:rPr>
              <a:t>қандай</a:t>
            </a:r>
            <a:r>
              <a:rPr lang="ru-RU" altLang="ru-RU" sz="1600" b="1" dirty="0">
                <a:solidFill>
                  <a:srgbClr val="000000"/>
                </a:solidFill>
                <a:latin typeface="+mn-lt"/>
              </a:rPr>
              <a:t> </a:t>
            </a:r>
            <a:r>
              <a:rPr lang="ru-RU" altLang="ru-RU" sz="1600" b="1" dirty="0" err="1">
                <a:solidFill>
                  <a:srgbClr val="000000"/>
                </a:solidFill>
                <a:latin typeface="+mn-lt"/>
              </a:rPr>
              <a:t>химиялық</a:t>
            </a:r>
            <a:r>
              <a:rPr lang="ru-RU" altLang="ru-RU" sz="1600" b="1" dirty="0">
                <a:solidFill>
                  <a:srgbClr val="000000"/>
                </a:solidFill>
                <a:latin typeface="+mn-lt"/>
              </a:rPr>
              <a:t> </a:t>
            </a:r>
            <a:r>
              <a:rPr lang="ru-RU" altLang="ru-RU" sz="1600" b="1" dirty="0" err="1">
                <a:solidFill>
                  <a:srgbClr val="000000"/>
                </a:solidFill>
                <a:latin typeface="+mn-lt"/>
              </a:rPr>
              <a:t>элементке</a:t>
            </a:r>
            <a:r>
              <a:rPr lang="ru-RU" altLang="ru-RU" sz="1600" b="1" dirty="0">
                <a:solidFill>
                  <a:srgbClr val="000000"/>
                </a:solidFill>
                <a:latin typeface="+mn-lt"/>
              </a:rPr>
              <a:t> </a:t>
            </a:r>
            <a:r>
              <a:rPr lang="ru-RU" altLang="ru-RU" sz="1600" b="1" dirty="0" err="1">
                <a:solidFill>
                  <a:srgbClr val="000000"/>
                </a:solidFill>
                <a:latin typeface="+mn-lt"/>
              </a:rPr>
              <a:t>жататынын</a:t>
            </a:r>
            <a:r>
              <a:rPr lang="ru-RU" altLang="ru-RU" sz="1600" b="1" dirty="0">
                <a:solidFill>
                  <a:srgbClr val="000000"/>
                </a:solidFill>
                <a:latin typeface="+mn-lt"/>
              </a:rPr>
              <a:t> </a:t>
            </a:r>
            <a:r>
              <a:rPr lang="ru-RU" altLang="ru-RU" sz="1600" b="1" dirty="0" err="1">
                <a:solidFill>
                  <a:srgbClr val="000000"/>
                </a:solidFill>
                <a:latin typeface="+mn-lt"/>
              </a:rPr>
              <a:t>анықтайды</a:t>
            </a:r>
            <a:r>
              <a:rPr lang="ru-RU" altLang="ru-RU" sz="1600" b="1" dirty="0">
                <a:solidFill>
                  <a:srgbClr val="000000"/>
                </a:solidFill>
                <a:latin typeface="+mn-lt"/>
              </a:rPr>
              <a:t>.              </a:t>
            </a:r>
            <a:endParaRPr lang="ru-RU" altLang="ru-RU" sz="1600" dirty="0">
              <a:solidFill>
                <a:schemeClr val="tx1"/>
              </a:solidFill>
              <a:latin typeface="+mn-lt"/>
            </a:endParaRPr>
          </a:p>
        </p:txBody>
      </p:sp>
      <p:graphicFrame>
        <p:nvGraphicFramePr>
          <p:cNvPr id="7173" name="Object 6">
            <a:extLst>
              <a:ext uri="{FF2B5EF4-FFF2-40B4-BE49-F238E27FC236}">
                <a16:creationId xmlns:a16="http://schemas.microsoft.com/office/drawing/2014/main" id="{D999F388-26B1-4C6F-B243-636DC8247CC5}"/>
              </a:ext>
            </a:extLst>
          </p:cNvPr>
          <p:cNvGraphicFramePr>
            <a:graphicFrameLocks noChangeAspect="1"/>
          </p:cNvGraphicFramePr>
          <p:nvPr>
            <p:extLst>
              <p:ext uri="{D42A27DB-BD31-4B8C-83A1-F6EECF244321}">
                <p14:modId xmlns:p14="http://schemas.microsoft.com/office/powerpoint/2010/main" val="3308597972"/>
              </p:ext>
            </p:extLst>
          </p:nvPr>
        </p:nvGraphicFramePr>
        <p:xfrm>
          <a:off x="1043608" y="3929454"/>
          <a:ext cx="7033592" cy="2799083"/>
        </p:xfrm>
        <a:graphic>
          <a:graphicData uri="http://schemas.openxmlformats.org/presentationml/2006/ole">
            <mc:AlternateContent xmlns:mc="http://schemas.openxmlformats.org/markup-compatibility/2006">
              <mc:Choice xmlns:v="urn:schemas-microsoft-com:vml" Requires="v">
                <p:oleObj spid="_x0000_s4167" name="Документ" r:id="rId3" imgW="4029456" imgH="1734312" progId="Word.Document.8">
                  <p:embed/>
                </p:oleObj>
              </mc:Choice>
              <mc:Fallback>
                <p:oleObj name="Документ" r:id="rId3" imgW="4029456" imgH="1734312" progId="Word.Document.8">
                  <p:embed/>
                  <p:pic>
                    <p:nvPicPr>
                      <p:cNvPr id="7173" name="Object 6">
                        <a:extLst>
                          <a:ext uri="{FF2B5EF4-FFF2-40B4-BE49-F238E27FC236}">
                            <a16:creationId xmlns:a16="http://schemas.microsoft.com/office/drawing/2014/main" id="{D999F388-26B1-4C6F-B243-636DC8247CC5}"/>
                          </a:ext>
                        </a:extLst>
                      </p:cNvPr>
                      <p:cNvPicPr>
                        <a:picLocks noChangeAspect="1" noChangeArrowheads="1"/>
                      </p:cNvPicPr>
                      <p:nvPr/>
                    </p:nvPicPr>
                    <p:blipFill>
                      <a:blip r:embed="rId4">
                        <a:lum bright="-36000" contrast="42000"/>
                        <a:extLst>
                          <a:ext uri="{28A0092B-C50C-407E-A947-70E740481C1C}">
                            <a14:useLocalDpi xmlns:a14="http://schemas.microsoft.com/office/drawing/2010/main" val="0"/>
                          </a:ext>
                        </a:extLst>
                      </a:blip>
                      <a:srcRect t="5492" r="3922" b="4335"/>
                      <a:stretch>
                        <a:fillRect/>
                      </a:stretch>
                    </p:blipFill>
                    <p:spPr bwMode="auto">
                      <a:xfrm>
                        <a:off x="1043608" y="3929454"/>
                        <a:ext cx="7033592" cy="2799083"/>
                      </a:xfrm>
                      <a:prstGeom prst="rect">
                        <a:avLst/>
                      </a:prstGeom>
                      <a:noFill/>
                      <a:ln>
                        <a:noFill/>
                      </a:ln>
                      <a:effectLst/>
                    </p:spPr>
                  </p:pic>
                </p:oleObj>
              </mc:Fallback>
            </mc:AlternateContent>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044F1ED-3E78-4B3B-86BD-52B9C7CCD4B5}"/>
              </a:ext>
            </a:extLst>
          </p:cNvPr>
          <p:cNvSpPr>
            <a:spLocks noGrp="1" noChangeArrowheads="1"/>
          </p:cNvSpPr>
          <p:nvPr>
            <p:ph type="title"/>
          </p:nvPr>
        </p:nvSpPr>
        <p:spPr>
          <a:xfrm>
            <a:off x="228600" y="76200"/>
            <a:ext cx="8686800" cy="3733800"/>
          </a:xfrm>
        </p:spPr>
        <p:txBody>
          <a:bodyPr/>
          <a:lstStyle/>
          <a:p>
            <a:pPr algn="l" eaLnBrk="1" hangingPunct="1"/>
            <a:r>
              <a:rPr lang="ru-RU" altLang="ru-RU" sz="2400" b="1" dirty="0">
                <a:solidFill>
                  <a:srgbClr val="FF0000"/>
                </a:solidFill>
                <a:highlight>
                  <a:srgbClr val="FFFF00"/>
                </a:highlight>
                <a:latin typeface="Times New Roman" panose="02020603050405020304" pitchFamily="18" charset="0"/>
              </a:rPr>
              <a:t>Схема строения атома</a:t>
            </a:r>
            <a:r>
              <a:rPr lang="ru-RU" altLang="ru-RU" b="1" dirty="0">
                <a:solidFill>
                  <a:srgbClr val="000000"/>
                </a:solidFill>
                <a:highlight>
                  <a:srgbClr val="FFFF00"/>
                </a:highlight>
              </a:rPr>
              <a:t/>
            </a:r>
            <a:br>
              <a:rPr lang="ru-RU" altLang="ru-RU" b="1" dirty="0">
                <a:solidFill>
                  <a:srgbClr val="000000"/>
                </a:solidFill>
                <a:highlight>
                  <a:srgbClr val="FFFF00"/>
                </a:highlight>
              </a:rPr>
            </a:br>
            <a:r>
              <a:rPr lang="ru-RU" altLang="ru-RU" sz="1800" b="1" dirty="0">
                <a:solidFill>
                  <a:srgbClr val="000000"/>
                </a:solidFill>
                <a:highlight>
                  <a:srgbClr val="FFFF00"/>
                </a:highlight>
              </a:rPr>
              <a:t>       </a:t>
            </a:r>
            <a:r>
              <a:rPr lang="ru-RU" altLang="ru-RU" sz="1600" b="1" dirty="0">
                <a:solidFill>
                  <a:srgbClr val="000000"/>
                </a:solidFill>
                <a:highlight>
                  <a:srgbClr val="FFFF00"/>
                </a:highlight>
                <a:latin typeface="Times New Roman" panose="02020603050405020304" pitchFamily="18" charset="0"/>
              </a:rPr>
              <a:t>В зависимости от энергии, которая удерживает электроны при вращении вокруг ядра, они группируются на той или иной электронной орбите. </a:t>
            </a:r>
            <a:br>
              <a:rPr lang="ru-RU" altLang="ru-RU" sz="1600" b="1" dirty="0">
                <a:solidFill>
                  <a:srgbClr val="000000"/>
                </a:solidFill>
                <a:highlight>
                  <a:srgbClr val="FFFF00"/>
                </a:highlight>
                <a:latin typeface="Times New Roman" panose="02020603050405020304" pitchFamily="18" charset="0"/>
              </a:rPr>
            </a:br>
            <a:r>
              <a:rPr lang="ru-RU" altLang="ru-RU" sz="1600" b="1" dirty="0">
                <a:solidFill>
                  <a:srgbClr val="000000"/>
                </a:solidFill>
                <a:highlight>
                  <a:srgbClr val="FFFF00"/>
                </a:highlight>
                <a:latin typeface="Times New Roman" panose="02020603050405020304" pitchFamily="18" charset="0"/>
              </a:rPr>
              <a:t>         Электронную орбиту называют еще уровнем или слоем. Число слоев у разных атомов неодинаково. </a:t>
            </a:r>
            <a:br>
              <a:rPr lang="ru-RU" altLang="ru-RU" sz="1600" b="1" dirty="0">
                <a:solidFill>
                  <a:srgbClr val="000000"/>
                </a:solidFill>
                <a:highlight>
                  <a:srgbClr val="FFFF00"/>
                </a:highlight>
                <a:latin typeface="Times New Roman" panose="02020603050405020304" pitchFamily="18" charset="0"/>
              </a:rPr>
            </a:br>
            <a:r>
              <a:rPr lang="ru-RU" altLang="ru-RU" sz="1600" b="1" dirty="0">
                <a:solidFill>
                  <a:srgbClr val="000000"/>
                </a:solidFill>
                <a:highlight>
                  <a:srgbClr val="FFFF00"/>
                </a:highlight>
                <a:latin typeface="Times New Roman" panose="02020603050405020304" pitchFamily="18" charset="0"/>
              </a:rPr>
              <a:t>         В атомах с большой массой число орбит достигает семи. Их обозначают или цифрами, или буквами латинского алфавита: </a:t>
            </a:r>
            <a:r>
              <a:rPr lang="en-US" altLang="ru-RU" sz="1600" b="1" dirty="0">
                <a:solidFill>
                  <a:srgbClr val="000000"/>
                </a:solidFill>
                <a:highlight>
                  <a:srgbClr val="FFFF00"/>
                </a:highlight>
              </a:rPr>
              <a:t>K</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L</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M</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N</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O</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P</a:t>
            </a:r>
            <a:r>
              <a:rPr lang="ru-RU" altLang="ru-RU" sz="1600" b="1" dirty="0">
                <a:solidFill>
                  <a:srgbClr val="000000"/>
                </a:solidFill>
                <a:highlight>
                  <a:srgbClr val="FFFF00"/>
                </a:highlight>
              </a:rPr>
              <a:t>,</a:t>
            </a:r>
            <a:r>
              <a:rPr lang="en-US" altLang="ru-RU" sz="1600" b="1" dirty="0">
                <a:solidFill>
                  <a:srgbClr val="000000"/>
                </a:solidFill>
                <a:highlight>
                  <a:srgbClr val="FFFF00"/>
                </a:highlight>
              </a:rPr>
              <a:t>Q</a:t>
            </a:r>
            <a:r>
              <a:rPr lang="ru-RU" altLang="ru-RU" sz="1600" b="1" dirty="0">
                <a:solidFill>
                  <a:srgbClr val="000000"/>
                </a:solidFill>
                <a:highlight>
                  <a:srgbClr val="FFFF00"/>
                </a:highlight>
              </a:rPr>
              <a:t>; </a:t>
            </a:r>
            <a:r>
              <a:rPr lang="en-US" altLang="ru-RU" sz="1600" b="1" dirty="0">
                <a:solidFill>
                  <a:srgbClr val="000000"/>
                </a:solidFill>
                <a:highlight>
                  <a:srgbClr val="FFFF00"/>
                </a:highlight>
              </a:rPr>
              <a:t>K</a:t>
            </a:r>
            <a:r>
              <a:rPr lang="ru-RU" altLang="ru-RU" sz="1600" b="1" dirty="0">
                <a:solidFill>
                  <a:srgbClr val="000000"/>
                </a:solidFill>
                <a:highlight>
                  <a:srgbClr val="FFFF00"/>
                </a:highlight>
                <a:latin typeface="Times New Roman" panose="02020603050405020304" pitchFamily="18" charset="0"/>
              </a:rPr>
              <a:t> – ближайший к ядру слой. Число электронов в каждом слое строго определенное: </a:t>
            </a:r>
            <a:r>
              <a:rPr lang="en-US" altLang="ru-RU" sz="1600" b="1" dirty="0">
                <a:solidFill>
                  <a:srgbClr val="000000"/>
                </a:solidFill>
                <a:highlight>
                  <a:srgbClr val="FFFF00"/>
                </a:highlight>
              </a:rPr>
              <a:t>K</a:t>
            </a:r>
            <a:r>
              <a:rPr lang="ru-RU" altLang="ru-RU" sz="1600" b="1" dirty="0">
                <a:solidFill>
                  <a:srgbClr val="000000"/>
                </a:solidFill>
                <a:highlight>
                  <a:srgbClr val="FFFF00"/>
                </a:highlight>
                <a:latin typeface="Times New Roman" panose="02020603050405020304" pitchFamily="18" charset="0"/>
              </a:rPr>
              <a:t>-слой имеет не более двух электронов, </a:t>
            </a:r>
            <a:r>
              <a:rPr lang="en-US" altLang="ru-RU" sz="1600" b="1" dirty="0">
                <a:solidFill>
                  <a:srgbClr val="000000"/>
                </a:solidFill>
                <a:highlight>
                  <a:srgbClr val="FFFF00"/>
                </a:highlight>
              </a:rPr>
              <a:t>L</a:t>
            </a:r>
            <a:r>
              <a:rPr lang="ru-RU" altLang="ru-RU" sz="1600" b="1" dirty="0">
                <a:solidFill>
                  <a:srgbClr val="000000"/>
                </a:solidFill>
                <a:highlight>
                  <a:srgbClr val="FFFF00"/>
                </a:highlight>
                <a:latin typeface="Times New Roman" panose="02020603050405020304" pitchFamily="18" charset="0"/>
              </a:rPr>
              <a:t>-слой – до 8; </a:t>
            </a:r>
            <a:r>
              <a:rPr lang="en-US" altLang="ru-RU" sz="1600" b="1" dirty="0">
                <a:solidFill>
                  <a:srgbClr val="000000"/>
                </a:solidFill>
                <a:highlight>
                  <a:srgbClr val="FFFF00"/>
                </a:highlight>
              </a:rPr>
              <a:t>M</a:t>
            </a:r>
            <a:r>
              <a:rPr lang="ru-RU" altLang="ru-RU" sz="1600" b="1" dirty="0">
                <a:solidFill>
                  <a:srgbClr val="000000"/>
                </a:solidFill>
                <a:highlight>
                  <a:srgbClr val="FFFF00"/>
                </a:highlight>
                <a:latin typeface="Times New Roman" panose="02020603050405020304" pitchFamily="18" charset="0"/>
              </a:rPr>
              <a:t>-слой – 18 электронов; </a:t>
            </a:r>
            <a:r>
              <a:rPr lang="en-US" altLang="ru-RU" sz="1600" b="1" dirty="0">
                <a:solidFill>
                  <a:srgbClr val="000000"/>
                </a:solidFill>
                <a:highlight>
                  <a:srgbClr val="FFFF00"/>
                </a:highlight>
              </a:rPr>
              <a:t>N</a:t>
            </a:r>
            <a:r>
              <a:rPr lang="ru-RU" altLang="ru-RU" sz="1600" b="1" dirty="0">
                <a:solidFill>
                  <a:srgbClr val="000000"/>
                </a:solidFill>
                <a:highlight>
                  <a:srgbClr val="FFFF00"/>
                </a:highlight>
                <a:latin typeface="Times New Roman" panose="02020603050405020304" pitchFamily="18" charset="0"/>
              </a:rPr>
              <a:t>-слой – 32 электрона и т.д. Соответственно числу электронных слоев в Периодической системе химических элементов </a:t>
            </a:r>
            <a:r>
              <a:rPr lang="ru-RU" altLang="ru-RU" sz="1600" b="1" dirty="0" err="1">
                <a:solidFill>
                  <a:srgbClr val="000000"/>
                </a:solidFill>
                <a:highlight>
                  <a:srgbClr val="FFFF00"/>
                </a:highlight>
                <a:latin typeface="Times New Roman" panose="02020603050405020304" pitchFamily="18" charset="0"/>
              </a:rPr>
              <a:t>Д.И.Менделеева</a:t>
            </a:r>
            <a:r>
              <a:rPr lang="ru-RU" altLang="ru-RU" sz="1600" b="1" dirty="0">
                <a:solidFill>
                  <a:srgbClr val="000000"/>
                </a:solidFill>
                <a:highlight>
                  <a:srgbClr val="FFFF00"/>
                </a:highlight>
                <a:latin typeface="Times New Roman" panose="02020603050405020304" pitchFamily="18" charset="0"/>
              </a:rPr>
              <a:t> все элементы размещаются в семи периодах.</a:t>
            </a:r>
            <a:br>
              <a:rPr lang="ru-RU" altLang="ru-RU" sz="1600" b="1" dirty="0">
                <a:solidFill>
                  <a:srgbClr val="000000"/>
                </a:solidFill>
                <a:highlight>
                  <a:srgbClr val="FFFF00"/>
                </a:highlight>
                <a:latin typeface="Times New Roman" panose="02020603050405020304" pitchFamily="18" charset="0"/>
              </a:rPr>
            </a:br>
            <a:r>
              <a:rPr lang="ru-RU" altLang="ru-RU" sz="1600" b="1" dirty="0">
                <a:solidFill>
                  <a:srgbClr val="000000"/>
                </a:solidFill>
                <a:highlight>
                  <a:srgbClr val="FFFF00"/>
                </a:highlight>
                <a:latin typeface="Times New Roman" panose="02020603050405020304" pitchFamily="18" charset="0"/>
              </a:rPr>
              <a:t>              Ч</a:t>
            </a:r>
            <a:r>
              <a:rPr lang="ru-RU" altLang="ru-RU" sz="1600" b="1" dirty="0">
                <a:solidFill>
                  <a:schemeClr val="tx1"/>
                </a:solidFill>
                <a:highlight>
                  <a:srgbClr val="FFFF00"/>
                </a:highlight>
                <a:latin typeface="Times New Roman" panose="02020603050405020304" pitchFamily="18" charset="0"/>
              </a:rPr>
              <a:t>исло протонов в ядре строго постоянно для атомов каждого данного элемента и соответствует порядковому номеру в Периодической таблице </a:t>
            </a:r>
            <a:r>
              <a:rPr lang="ru-RU" altLang="ru-RU" sz="1600" b="1" dirty="0" err="1">
                <a:solidFill>
                  <a:schemeClr val="tx1"/>
                </a:solidFill>
                <a:highlight>
                  <a:srgbClr val="FFFF00"/>
                </a:highlight>
                <a:latin typeface="Times New Roman" panose="02020603050405020304" pitchFamily="18" charset="0"/>
              </a:rPr>
              <a:t>Д.И.Менделеева</a:t>
            </a:r>
            <a:r>
              <a:rPr lang="ru-RU" altLang="ru-RU" sz="1600" b="1" dirty="0">
                <a:solidFill>
                  <a:schemeClr val="tx1"/>
                </a:solidFill>
                <a:highlight>
                  <a:srgbClr val="FFFF00"/>
                </a:highlight>
                <a:latin typeface="Times New Roman" panose="02020603050405020304" pitchFamily="18" charset="0"/>
              </a:rPr>
              <a:t>. Число протонов в ядре определяет, к какому химическому элементу относится данный атом.</a:t>
            </a:r>
            <a:endParaRPr lang="ru-RU" altLang="ru-RU" sz="1600" dirty="0">
              <a:solidFill>
                <a:schemeClr val="tx1"/>
              </a:solidFill>
              <a:highlight>
                <a:srgbClr val="FFFF00"/>
              </a:highlight>
              <a:latin typeface="Times New Roman" panose="02020603050405020304" pitchFamily="18" charset="0"/>
            </a:endParaRPr>
          </a:p>
        </p:txBody>
      </p:sp>
      <p:pic>
        <p:nvPicPr>
          <p:cNvPr id="7171" name="Picture 4">
            <a:extLst>
              <a:ext uri="{FF2B5EF4-FFF2-40B4-BE49-F238E27FC236}">
                <a16:creationId xmlns:a16="http://schemas.microsoft.com/office/drawing/2014/main" id="{4BAD6493-E8DC-4006-84B6-562DE69380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600200"/>
            <a:ext cx="4038600" cy="4525963"/>
          </a:xfrm>
          <a:noFill/>
        </p:spPr>
      </p:pic>
      <p:graphicFrame>
        <p:nvGraphicFramePr>
          <p:cNvPr id="7173" name="Object 6">
            <a:extLst>
              <a:ext uri="{FF2B5EF4-FFF2-40B4-BE49-F238E27FC236}">
                <a16:creationId xmlns:a16="http://schemas.microsoft.com/office/drawing/2014/main" id="{D999F388-26B1-4C6F-B243-636DC8247CC5}"/>
              </a:ext>
            </a:extLst>
          </p:cNvPr>
          <p:cNvGraphicFramePr>
            <a:graphicFrameLocks noChangeAspect="1"/>
          </p:cNvGraphicFramePr>
          <p:nvPr/>
        </p:nvGraphicFramePr>
        <p:xfrm>
          <a:off x="685800" y="3787062"/>
          <a:ext cx="7391400" cy="2941476"/>
        </p:xfrm>
        <a:graphic>
          <a:graphicData uri="http://schemas.openxmlformats.org/presentationml/2006/ole">
            <mc:AlternateContent xmlns:mc="http://schemas.openxmlformats.org/markup-compatibility/2006">
              <mc:Choice xmlns:v="urn:schemas-microsoft-com:vml" Requires="v">
                <p:oleObj spid="_x0000_s32804" name="Документ" r:id="rId4" imgW="4029456" imgH="1734312" progId="Word.Document.8">
                  <p:embed/>
                </p:oleObj>
              </mc:Choice>
              <mc:Fallback>
                <p:oleObj name="Документ" r:id="rId4" imgW="4029456" imgH="1734312" progId="Word.Document.8">
                  <p:embed/>
                  <p:pic>
                    <p:nvPicPr>
                      <p:cNvPr id="7173" name="Object 6">
                        <a:extLst>
                          <a:ext uri="{FF2B5EF4-FFF2-40B4-BE49-F238E27FC236}">
                            <a16:creationId xmlns:a16="http://schemas.microsoft.com/office/drawing/2014/main" id="{D999F388-26B1-4C6F-B243-636DC8247CC5}"/>
                          </a:ext>
                        </a:extLst>
                      </p:cNvPr>
                      <p:cNvPicPr>
                        <a:picLocks noChangeAspect="1" noChangeArrowheads="1"/>
                      </p:cNvPicPr>
                      <p:nvPr/>
                    </p:nvPicPr>
                    <p:blipFill>
                      <a:blip r:embed="rId5">
                        <a:lum bright="-36000" contrast="42000"/>
                        <a:extLst>
                          <a:ext uri="{28A0092B-C50C-407E-A947-70E740481C1C}">
                            <a14:useLocalDpi xmlns:a14="http://schemas.microsoft.com/office/drawing/2010/main" val="0"/>
                          </a:ext>
                        </a:extLst>
                      </a:blip>
                      <a:srcRect t="5492" r="3922" b="4335"/>
                      <a:stretch>
                        <a:fillRect/>
                      </a:stretch>
                    </p:blipFill>
                    <p:spPr bwMode="auto">
                      <a:xfrm>
                        <a:off x="685800" y="3787062"/>
                        <a:ext cx="7391400" cy="294147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103833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1A8EBEF-47B6-4BD3-8B03-B6F76110F57C}"/>
              </a:ext>
            </a:extLst>
          </p:cNvPr>
          <p:cNvSpPr>
            <a:spLocks noGrp="1" noChangeArrowheads="1"/>
          </p:cNvSpPr>
          <p:nvPr>
            <p:ph type="title"/>
          </p:nvPr>
        </p:nvSpPr>
        <p:spPr>
          <a:xfrm>
            <a:off x="179512" y="228600"/>
            <a:ext cx="8784976" cy="3352800"/>
          </a:xfrm>
        </p:spPr>
        <p:txBody>
          <a:bodyPr>
            <a:normAutofit fontScale="90000"/>
          </a:bodyPr>
          <a:lstStyle/>
          <a:p>
            <a:pPr algn="l"/>
            <a:r>
              <a:rPr lang="ru-RU" altLang="ru-RU" sz="2400" b="1" dirty="0" err="1">
                <a:solidFill>
                  <a:schemeClr val="tx1"/>
                </a:solidFill>
                <a:latin typeface="Times New Roman" panose="02020603050405020304" pitchFamily="18" charset="0"/>
              </a:rPr>
              <a:t>Ядроның</a:t>
            </a:r>
            <a:r>
              <a:rPr lang="ru-RU" altLang="ru-RU" sz="2400" b="1" dirty="0">
                <a:solidFill>
                  <a:schemeClr val="tx1"/>
                </a:solidFill>
                <a:latin typeface="Times New Roman" panose="02020603050405020304" pitchFamily="18" charset="0"/>
              </a:rPr>
              <a:t> </a:t>
            </a:r>
            <a:r>
              <a:rPr lang="ru-RU" altLang="ru-RU" sz="2400" b="1" dirty="0" err="1">
                <a:solidFill>
                  <a:schemeClr val="tx1"/>
                </a:solidFill>
                <a:latin typeface="Times New Roman" panose="02020603050405020304" pitchFamily="18" charset="0"/>
              </a:rPr>
              <a:t>элементар</a:t>
            </a:r>
            <a:r>
              <a:rPr lang="ru-RU" altLang="ru-RU" sz="2400" b="1" dirty="0">
                <a:solidFill>
                  <a:schemeClr val="tx1"/>
                </a:solidFill>
                <a:latin typeface="Times New Roman" panose="02020603050405020304" pitchFamily="18" charset="0"/>
              </a:rPr>
              <a:t> </a:t>
            </a:r>
            <a:r>
              <a:rPr lang="ru-RU" altLang="ru-RU" sz="2400" b="1" dirty="0" err="1">
                <a:solidFill>
                  <a:schemeClr val="tx1"/>
                </a:solidFill>
                <a:latin typeface="Times New Roman" panose="02020603050405020304" pitchFamily="18" charset="0"/>
              </a:rPr>
              <a:t>бөлшектері</a:t>
            </a:r>
            <a:r>
              <a:rPr lang="ru-RU" altLang="ru-RU" sz="2400" b="1" dirty="0">
                <a:solidFill>
                  <a:schemeClr val="tx1"/>
                </a:solidFill>
                <a:latin typeface="Times New Roman" panose="02020603050405020304" pitchFamily="18" charset="0"/>
              </a:rPr>
              <a:t/>
            </a:r>
            <a:br>
              <a:rPr lang="ru-RU" altLang="ru-RU" sz="2400" b="1" dirty="0">
                <a:solidFill>
                  <a:schemeClr val="tx1"/>
                </a:solidFill>
                <a:latin typeface="Times New Roman" panose="02020603050405020304" pitchFamily="18" charset="0"/>
              </a:rPr>
            </a:br>
            <a:r>
              <a:rPr lang="ru-RU" altLang="ru-RU" sz="2800" b="1" dirty="0">
                <a:solidFill>
                  <a:schemeClr val="tx1"/>
                </a:solidFill>
                <a:latin typeface="Times New Roman" panose="02020603050405020304" pitchFamily="18" charset="0"/>
              </a:rPr>
              <a:t>   </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Әрбір</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атомның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ядроларындағы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протондар</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санымен</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электрондарының</a:t>
            </a:r>
            <a:r>
              <a:rPr lang="ru-RU" altLang="ru-RU" sz="1800" b="1" dirty="0">
                <a:solidFill>
                  <a:srgbClr val="000000"/>
                </a:solidFill>
                <a:latin typeface="Times New Roman" panose="02020603050405020304" pitchFamily="18" charset="0"/>
              </a:rPr>
              <a:t> саны </a:t>
            </a:r>
            <a:r>
              <a:rPr lang="ru-RU" altLang="ru-RU" sz="1800" b="1" dirty="0" err="1">
                <a:solidFill>
                  <a:srgbClr val="000000"/>
                </a:solidFill>
                <a:latin typeface="Times New Roman" panose="02020603050405020304" pitchFamily="18" charset="0"/>
              </a:rPr>
              <a:t>бірдей</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әрбір</a:t>
            </a:r>
            <a:r>
              <a:rPr lang="ru-RU" altLang="ru-RU" sz="1800" b="1" dirty="0">
                <a:solidFill>
                  <a:srgbClr val="000000"/>
                </a:solidFill>
                <a:latin typeface="Times New Roman" panose="02020603050405020304" pitchFamily="18" charset="0"/>
              </a:rPr>
              <a:t> электрон </a:t>
            </a:r>
            <a:r>
              <a:rPr lang="ru-RU" altLang="ru-RU" sz="1800" b="1" dirty="0" err="1">
                <a:solidFill>
                  <a:srgbClr val="000000"/>
                </a:solidFill>
                <a:latin typeface="Times New Roman" panose="02020603050405020304" pitchFamily="18" charset="0"/>
              </a:rPr>
              <a:t>шамасы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протонның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зарядына</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тең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теріс</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зарядты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алады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сондықтан</a:t>
            </a:r>
            <a:r>
              <a:rPr lang="ru-RU" altLang="ru-RU" sz="1800" b="1" dirty="0">
                <a:solidFill>
                  <a:srgbClr val="000000"/>
                </a:solidFill>
                <a:latin typeface="Times New Roman" panose="02020603050405020304" pitchFamily="18" charset="0"/>
              </a:rPr>
              <a:t> атом </a:t>
            </a:r>
            <a:r>
              <a:rPr lang="ru-RU" altLang="ru-RU" sz="1800" b="1" dirty="0" err="1">
                <a:solidFill>
                  <a:srgbClr val="000000"/>
                </a:solidFill>
                <a:latin typeface="Times New Roman" panose="02020603050405020304" pitchFamily="18" charset="0"/>
              </a:rPr>
              <a:t>жалпы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бейтарап</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болады</a:t>
            </a:r>
            <a:r>
              <a:rPr lang="ru-RU" altLang="ru-RU" sz="1800" b="1" dirty="0">
                <a:solidFill>
                  <a:srgbClr val="000000"/>
                </a:solidFill>
                <a:latin typeface="Times New Roman" panose="02020603050405020304" pitchFamily="18" charset="0"/>
              </a:rPr>
              <a:t>.</a:t>
            </a:r>
            <a:br>
              <a:rPr lang="ru-RU" altLang="ru-RU" sz="1800" b="1" dirty="0">
                <a:solidFill>
                  <a:srgbClr val="000000"/>
                </a:solidFill>
                <a:latin typeface="Times New Roman" panose="02020603050405020304" pitchFamily="18" charset="0"/>
              </a:rPr>
            </a:br>
            <a:r>
              <a:rPr lang="ru-RU" altLang="ru-RU" sz="1800" b="1" dirty="0">
                <a:solidFill>
                  <a:srgbClr val="00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Ядрода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нейтрондардың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бір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немесе</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басқа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санының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болуы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атомның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жалпы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массасында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көрінеді</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бірақ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оның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химиялық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қасиеттерінде</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емес</a:t>
            </a:r>
            <a:r>
              <a:rPr lang="ru-RU" altLang="ru-RU" sz="1800" b="1" dirty="0">
                <a:solidFill>
                  <a:srgbClr val="FF0000"/>
                </a:solidFill>
                <a:latin typeface="Times New Roman" panose="02020603050405020304" pitchFamily="18" charset="0"/>
              </a:rPr>
              <a:t>.</a:t>
            </a:r>
            <a:br>
              <a:rPr lang="ru-RU" altLang="ru-RU" sz="1800" b="1" dirty="0">
                <a:solidFill>
                  <a:srgbClr val="FF0000"/>
                </a:solidFill>
                <a:latin typeface="Times New Roman" panose="02020603050405020304" pitchFamily="18" charset="0"/>
              </a:rPr>
            </a:br>
            <a:r>
              <a:rPr lang="ru-RU" altLang="ru-RU" sz="1800" b="1" dirty="0">
                <a:solidFill>
                  <a:srgbClr val="FF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Берілген</a:t>
            </a:r>
            <a:r>
              <a:rPr lang="ru-RU" altLang="ru-RU" sz="1800" b="1" dirty="0">
                <a:solidFill>
                  <a:srgbClr val="000000"/>
                </a:solidFill>
                <a:latin typeface="Times New Roman" panose="02020603050405020304" pitchFamily="18" charset="0"/>
              </a:rPr>
              <a:t> элемент </a:t>
            </a:r>
            <a:r>
              <a:rPr lang="ru-RU" altLang="ru-RU" sz="1800" b="1" dirty="0" err="1">
                <a:solidFill>
                  <a:srgbClr val="000000"/>
                </a:solidFill>
                <a:latin typeface="Times New Roman" panose="02020603050405020304" pitchFamily="18" charset="0"/>
              </a:rPr>
              <a:t>атомының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ядросындағы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протондар</a:t>
            </a:r>
            <a:r>
              <a:rPr lang="ru-RU" altLang="ru-RU" sz="1800" b="1" dirty="0">
                <a:solidFill>
                  <a:srgbClr val="000000"/>
                </a:solidFill>
                <a:latin typeface="Times New Roman" panose="02020603050405020304" pitchFamily="18" charset="0"/>
              </a:rPr>
              <a:t> мен </a:t>
            </a:r>
            <a:r>
              <a:rPr lang="ru-RU" altLang="ru-RU" sz="1800" b="1" dirty="0" err="1">
                <a:solidFill>
                  <a:srgbClr val="000000"/>
                </a:solidFill>
                <a:latin typeface="Times New Roman" panose="02020603050405020304" pitchFamily="18" charset="0"/>
              </a:rPr>
              <a:t>нейтрондар</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санының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қосындысы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оның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массалық</a:t>
            </a:r>
            <a:r>
              <a:rPr lang="ru-RU" altLang="ru-RU" sz="1800" b="1" dirty="0">
                <a:solidFill>
                  <a:srgbClr val="000000"/>
                </a:solidFill>
                <a:latin typeface="Times New Roman" panose="02020603050405020304" pitchFamily="18" charset="0"/>
              </a:rPr>
              <a:t> саны </a:t>
            </a:r>
            <a:r>
              <a:rPr lang="ru-RU" altLang="ru-RU" sz="1800" b="1" dirty="0" err="1">
                <a:solidFill>
                  <a:srgbClr val="000000"/>
                </a:solidFill>
                <a:latin typeface="Times New Roman" panose="02020603050405020304" pitchFamily="18" charset="0"/>
              </a:rPr>
              <a:t>деп</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аталады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ол</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элементтің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атомдық</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салмағының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атомдық</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массасына</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мәніне</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жақын</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келеді</a:t>
            </a:r>
            <a:r>
              <a:rPr lang="ru-RU" altLang="ru-RU" sz="1800" b="1" dirty="0">
                <a:solidFill>
                  <a:srgbClr val="000000"/>
                </a:solidFill>
                <a:latin typeface="Times New Roman" panose="02020603050405020304" pitchFamily="18" charset="0"/>
              </a:rPr>
              <a:t>. </a:t>
            </a:r>
            <a:br>
              <a:rPr lang="ru-RU" altLang="ru-RU" sz="1800" b="1" dirty="0">
                <a:solidFill>
                  <a:srgbClr val="000000"/>
                </a:solidFill>
                <a:latin typeface="Times New Roman" panose="02020603050405020304" pitchFamily="18" charset="0"/>
              </a:rPr>
            </a:br>
            <a:r>
              <a:rPr lang="ru-RU" altLang="ru-RU" sz="1800" b="1" dirty="0">
                <a:solidFill>
                  <a:srgbClr val="00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Сонымен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атомда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элементар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бөлшектердің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үш</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түрі</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ғана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болады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олардың</a:t>
            </a:r>
            <a:r>
              <a:rPr lang="ru-RU" altLang="ru-RU" sz="1800" b="1" dirty="0">
                <a:solidFill>
                  <a:srgbClr val="FF0000"/>
                </a:solidFill>
                <a:latin typeface="Times New Roman" panose="02020603050405020304" pitchFamily="18" charset="0"/>
              </a:rPr>
              <a:t> заряды мен </a:t>
            </a:r>
            <a:r>
              <a:rPr lang="ru-RU" altLang="ru-RU" sz="1800" b="1" dirty="0" err="1">
                <a:solidFill>
                  <a:srgbClr val="FF0000"/>
                </a:solidFill>
                <a:latin typeface="Times New Roman" panose="02020603050405020304" pitchFamily="18" charset="0"/>
              </a:rPr>
              <a:t>массасы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кестеде</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келтірілген</a:t>
            </a:r>
            <a:r>
              <a:rPr lang="ru-RU" altLang="ru-RU" sz="1800" b="1" dirty="0">
                <a:solidFill>
                  <a:srgbClr val="000000"/>
                </a:solidFill>
              </a:rPr>
              <a:t/>
            </a:r>
            <a:br>
              <a:rPr lang="ru-RU" altLang="ru-RU" sz="1800" b="1" dirty="0">
                <a:solidFill>
                  <a:srgbClr val="000000"/>
                </a:solidFill>
              </a:rPr>
            </a:br>
            <a:r>
              <a:rPr lang="ru-RU" altLang="ru-RU" sz="1800" dirty="0">
                <a:solidFill>
                  <a:srgbClr val="000000"/>
                </a:solidFill>
              </a:rPr>
              <a:t>           </a:t>
            </a:r>
            <a:endParaRPr lang="ru-RU" altLang="ru-RU" dirty="0">
              <a:solidFill>
                <a:srgbClr val="FF0000"/>
              </a:solidFill>
              <a:latin typeface="Times New Roman" panose="02020603050405020304" pitchFamily="18" charset="0"/>
            </a:endParaRPr>
          </a:p>
        </p:txBody>
      </p:sp>
      <p:graphicFrame>
        <p:nvGraphicFramePr>
          <p:cNvPr id="8195" name="Object 3">
            <a:extLst>
              <a:ext uri="{FF2B5EF4-FFF2-40B4-BE49-F238E27FC236}">
                <a16:creationId xmlns:a16="http://schemas.microsoft.com/office/drawing/2014/main" id="{D49648D2-6B16-4CB6-BEB2-396F7FF96F62}"/>
              </a:ext>
            </a:extLst>
          </p:cNvPr>
          <p:cNvGraphicFramePr>
            <a:graphicFrameLocks noGrp="1" noChangeAspect="1"/>
          </p:cNvGraphicFramePr>
          <p:nvPr>
            <p:ph type="tbl" idx="1"/>
          </p:nvPr>
        </p:nvGraphicFramePr>
        <p:xfrm>
          <a:off x="381000" y="4181475"/>
          <a:ext cx="8305800" cy="1695450"/>
        </p:xfrm>
        <a:graphic>
          <a:graphicData uri="http://schemas.openxmlformats.org/presentationml/2006/ole">
            <mc:AlternateContent xmlns:mc="http://schemas.openxmlformats.org/markup-compatibility/2006">
              <mc:Choice xmlns:v="urn:schemas-microsoft-com:vml" Requires="v">
                <p:oleObj spid="_x0000_s5187" name="Документ" r:id="rId3" imgW="5629656" imgH="1149096" progId="Word.Document.8">
                  <p:embed/>
                </p:oleObj>
              </mc:Choice>
              <mc:Fallback>
                <p:oleObj name="Документ" r:id="rId3" imgW="5629656" imgH="1149096" progId="Word.Document.8">
                  <p:embed/>
                  <p:pic>
                    <p:nvPicPr>
                      <p:cNvPr id="8195" name="Object 3">
                        <a:extLst>
                          <a:ext uri="{FF2B5EF4-FFF2-40B4-BE49-F238E27FC236}">
                            <a16:creationId xmlns:a16="http://schemas.microsoft.com/office/drawing/2014/main" id="{D49648D2-6B16-4CB6-BEB2-396F7FF96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556" b="8887"/>
                      <a:stretch>
                        <a:fillRect/>
                      </a:stretch>
                    </p:blipFill>
                    <p:spPr bwMode="auto">
                      <a:xfrm>
                        <a:off x="381000" y="4181475"/>
                        <a:ext cx="8305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1A8EBEF-47B6-4BD3-8B03-B6F76110F57C}"/>
              </a:ext>
            </a:extLst>
          </p:cNvPr>
          <p:cNvSpPr>
            <a:spLocks noGrp="1" noChangeArrowheads="1"/>
          </p:cNvSpPr>
          <p:nvPr>
            <p:ph type="title"/>
          </p:nvPr>
        </p:nvSpPr>
        <p:spPr>
          <a:xfrm>
            <a:off x="381000" y="228600"/>
            <a:ext cx="8458200" cy="3352800"/>
          </a:xfrm>
        </p:spPr>
        <p:txBody>
          <a:bodyPr/>
          <a:lstStyle/>
          <a:p>
            <a:pPr algn="l" eaLnBrk="1" hangingPunct="1"/>
            <a:r>
              <a:rPr lang="ru-RU" altLang="ru-RU" sz="2400" b="1" dirty="0">
                <a:solidFill>
                  <a:schemeClr val="tx1"/>
                </a:solidFill>
                <a:highlight>
                  <a:srgbClr val="FFFF00"/>
                </a:highlight>
                <a:latin typeface="Times New Roman" panose="02020603050405020304" pitchFamily="18" charset="0"/>
              </a:rPr>
              <a:t>Элементарные частицы ядра</a:t>
            </a:r>
            <a:r>
              <a:rPr lang="ru-RU" altLang="ru-RU" sz="2800" b="1" dirty="0">
                <a:solidFill>
                  <a:schemeClr val="tx1"/>
                </a:solidFill>
                <a:highlight>
                  <a:srgbClr val="FFFF00"/>
                </a:highlight>
                <a:latin typeface="Times New Roman" panose="02020603050405020304" pitchFamily="18" charset="0"/>
              </a:rPr>
              <a:t/>
            </a:r>
            <a:br>
              <a:rPr lang="ru-RU" altLang="ru-RU" sz="2800" b="1" dirty="0">
                <a:solidFill>
                  <a:schemeClr val="tx1"/>
                </a:solidFill>
                <a:highlight>
                  <a:srgbClr val="FFFF00"/>
                </a:highlight>
                <a:latin typeface="Times New Roman" panose="02020603050405020304" pitchFamily="18" charset="0"/>
              </a:rPr>
            </a:br>
            <a:r>
              <a:rPr lang="ru-RU" altLang="ru-RU" sz="2800" b="1" dirty="0">
                <a:solidFill>
                  <a:schemeClr val="tx1"/>
                </a:solidFill>
                <a:highlight>
                  <a:srgbClr val="FFFF00"/>
                </a:highlight>
                <a:latin typeface="Times New Roman" panose="02020603050405020304" pitchFamily="18" charset="0"/>
              </a:rPr>
              <a:t>        </a:t>
            </a:r>
            <a:r>
              <a:rPr lang="ru-RU" altLang="ru-RU" sz="1800" dirty="0">
                <a:solidFill>
                  <a:srgbClr val="000000"/>
                </a:solidFill>
                <a:highlight>
                  <a:srgbClr val="FFFF00"/>
                </a:highlight>
                <a:latin typeface="Times New Roman" panose="02020603050405020304" pitchFamily="18" charset="0"/>
              </a:rPr>
              <a:t>В каждом атоме число электронов в точности равно числу протонов в ядре; каждый электрон несет отрицательный заряд, равный по абсолютной величине заряду протона, так что в целом атом нейтрален. </a:t>
            </a:r>
            <a:br>
              <a:rPr lang="ru-RU" altLang="ru-RU" sz="1800" dirty="0">
                <a:solidFill>
                  <a:srgbClr val="000000"/>
                </a:solidFill>
                <a:highlight>
                  <a:srgbClr val="FFFF00"/>
                </a:highlight>
                <a:latin typeface="Times New Roman" panose="02020603050405020304" pitchFamily="18" charset="0"/>
              </a:rPr>
            </a:br>
            <a:r>
              <a:rPr lang="ru-RU" altLang="ru-RU" sz="1800" dirty="0">
                <a:solidFill>
                  <a:srgbClr val="000000"/>
                </a:solidFill>
                <a:highlight>
                  <a:srgbClr val="FFFF00"/>
                </a:highlight>
                <a:latin typeface="Times New Roman" panose="02020603050405020304" pitchFamily="18" charset="0"/>
              </a:rPr>
              <a:t>            </a:t>
            </a:r>
            <a:r>
              <a:rPr lang="ru-RU" altLang="ru-RU" sz="1800" dirty="0">
                <a:solidFill>
                  <a:srgbClr val="FF0000"/>
                </a:solidFill>
                <a:highlight>
                  <a:srgbClr val="FFFF00"/>
                </a:highlight>
                <a:latin typeface="Times New Roman" panose="02020603050405020304" pitchFamily="18" charset="0"/>
              </a:rPr>
              <a:t>Присутствие в ядре того или иного числа нейтронов отражается на общей массе атома</a:t>
            </a:r>
            <a:r>
              <a:rPr lang="ru-RU" altLang="ru-RU" sz="1800" dirty="0">
                <a:solidFill>
                  <a:srgbClr val="FF0000"/>
                </a:solidFill>
                <a:highlight>
                  <a:srgbClr val="FFFF00"/>
                </a:highlight>
              </a:rPr>
              <a:t>,</a:t>
            </a:r>
            <a:r>
              <a:rPr lang="ru-RU" altLang="ru-RU" sz="1800" dirty="0">
                <a:solidFill>
                  <a:srgbClr val="FF0000"/>
                </a:solidFill>
                <a:highlight>
                  <a:srgbClr val="FFFF00"/>
                </a:highlight>
                <a:latin typeface="Times New Roman" panose="02020603050405020304" pitchFamily="18" charset="0"/>
              </a:rPr>
              <a:t> но не на его химических свойствах.  </a:t>
            </a:r>
            <a:r>
              <a:rPr lang="ru-RU" altLang="ru-RU" sz="1800" dirty="0">
                <a:solidFill>
                  <a:srgbClr val="000000"/>
                </a:solidFill>
                <a:highlight>
                  <a:srgbClr val="FFFF00"/>
                </a:highlight>
                <a:latin typeface="Times New Roman" panose="02020603050405020304" pitchFamily="18" charset="0"/>
              </a:rPr>
              <a:t/>
            </a:r>
            <a:br>
              <a:rPr lang="ru-RU" altLang="ru-RU" sz="1800" dirty="0">
                <a:solidFill>
                  <a:srgbClr val="000000"/>
                </a:solidFill>
                <a:highlight>
                  <a:srgbClr val="FFFF00"/>
                </a:highlight>
                <a:latin typeface="Times New Roman" panose="02020603050405020304" pitchFamily="18" charset="0"/>
              </a:rPr>
            </a:br>
            <a:r>
              <a:rPr lang="ru-RU" altLang="ru-RU" sz="1800" dirty="0">
                <a:solidFill>
                  <a:srgbClr val="000000"/>
                </a:solidFill>
                <a:highlight>
                  <a:srgbClr val="FFFF00"/>
                </a:highlight>
                <a:latin typeface="Times New Roman" panose="02020603050405020304" pitchFamily="18" charset="0"/>
              </a:rPr>
              <a:t>             Сумма числа протонов и нейтронов в ядре атома данного элемента называется его массовым числом, оно близко к значению атомного веса  (атомной массы) элемента. </a:t>
            </a:r>
            <a:r>
              <a:rPr lang="ru-RU" altLang="ru-RU" sz="1800" dirty="0">
                <a:solidFill>
                  <a:srgbClr val="000000"/>
                </a:solidFill>
                <a:highlight>
                  <a:srgbClr val="FFFF00"/>
                </a:highlight>
              </a:rPr>
              <a:t/>
            </a:r>
            <a:br>
              <a:rPr lang="ru-RU" altLang="ru-RU" sz="1800" dirty="0">
                <a:solidFill>
                  <a:srgbClr val="000000"/>
                </a:solidFill>
                <a:highlight>
                  <a:srgbClr val="FFFF00"/>
                </a:highlight>
              </a:rPr>
            </a:br>
            <a:r>
              <a:rPr lang="ru-RU" altLang="ru-RU" sz="1800" dirty="0">
                <a:solidFill>
                  <a:srgbClr val="000000"/>
                </a:solidFill>
                <a:highlight>
                  <a:srgbClr val="FFFF00"/>
                </a:highlight>
              </a:rPr>
              <a:t>           </a:t>
            </a:r>
            <a:r>
              <a:rPr lang="ru-RU" altLang="ru-RU" sz="1800" dirty="0">
                <a:solidFill>
                  <a:srgbClr val="FF0000"/>
                </a:solidFill>
                <a:highlight>
                  <a:srgbClr val="FFFF00"/>
                </a:highlight>
                <a:latin typeface="Times New Roman" panose="02020603050405020304" pitchFamily="18" charset="0"/>
              </a:rPr>
              <a:t>Таким образом, атом содержит всего три вида элементарных частиц, их заряд и масса приведены в таблице</a:t>
            </a:r>
            <a:endParaRPr lang="ru-RU" altLang="ru-RU" dirty="0">
              <a:solidFill>
                <a:srgbClr val="FF0000"/>
              </a:solidFill>
              <a:highlight>
                <a:srgbClr val="FFFF00"/>
              </a:highlight>
              <a:latin typeface="Times New Roman" panose="02020603050405020304" pitchFamily="18" charset="0"/>
            </a:endParaRPr>
          </a:p>
        </p:txBody>
      </p:sp>
      <p:graphicFrame>
        <p:nvGraphicFramePr>
          <p:cNvPr id="8195" name="Object 3">
            <a:extLst>
              <a:ext uri="{FF2B5EF4-FFF2-40B4-BE49-F238E27FC236}">
                <a16:creationId xmlns:a16="http://schemas.microsoft.com/office/drawing/2014/main" id="{D49648D2-6B16-4CB6-BEB2-396F7FF96F62}"/>
              </a:ext>
            </a:extLst>
          </p:cNvPr>
          <p:cNvGraphicFramePr>
            <a:graphicFrameLocks noGrp="1" noChangeAspect="1"/>
          </p:cNvGraphicFramePr>
          <p:nvPr>
            <p:ph type="tbl" idx="1"/>
          </p:nvPr>
        </p:nvGraphicFramePr>
        <p:xfrm>
          <a:off x="381000" y="4181475"/>
          <a:ext cx="8305800" cy="1695450"/>
        </p:xfrm>
        <a:graphic>
          <a:graphicData uri="http://schemas.openxmlformats.org/presentationml/2006/ole">
            <mc:AlternateContent xmlns:mc="http://schemas.openxmlformats.org/markup-compatibility/2006">
              <mc:Choice xmlns:v="urn:schemas-microsoft-com:vml" Requires="v">
                <p:oleObj spid="_x0000_s33826" name="Документ" r:id="rId3" imgW="5629656" imgH="1149096" progId="Word.Document.8">
                  <p:embed/>
                </p:oleObj>
              </mc:Choice>
              <mc:Fallback>
                <p:oleObj name="Документ" r:id="rId3" imgW="5629656" imgH="1149096" progId="Word.Document.8">
                  <p:embed/>
                  <p:pic>
                    <p:nvPicPr>
                      <p:cNvPr id="8195" name="Object 3">
                        <a:extLst>
                          <a:ext uri="{FF2B5EF4-FFF2-40B4-BE49-F238E27FC236}">
                            <a16:creationId xmlns:a16="http://schemas.microsoft.com/office/drawing/2014/main" id="{D49648D2-6B16-4CB6-BEB2-396F7FF96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556" b="8887"/>
                      <a:stretch>
                        <a:fillRect/>
                      </a:stretch>
                    </p:blipFill>
                    <p:spPr bwMode="auto">
                      <a:xfrm>
                        <a:off x="381000" y="4181475"/>
                        <a:ext cx="8305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26081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69037EF-17F6-444D-B5AC-C9B08F970293}"/>
              </a:ext>
            </a:extLst>
          </p:cNvPr>
          <p:cNvPicPr>
            <a:picLocks noChangeAspect="1"/>
          </p:cNvPicPr>
          <p:nvPr/>
        </p:nvPicPr>
        <p:blipFill>
          <a:blip r:embed="rId2"/>
          <a:stretch>
            <a:fillRect/>
          </a:stretch>
        </p:blipFill>
        <p:spPr>
          <a:xfrm>
            <a:off x="467544" y="127434"/>
            <a:ext cx="8064896" cy="2822713"/>
          </a:xfrm>
          <a:prstGeom prst="rect">
            <a:avLst/>
          </a:prstGeom>
        </p:spPr>
      </p:pic>
      <p:sp>
        <p:nvSpPr>
          <p:cNvPr id="4" name="TextBox 3">
            <a:extLst>
              <a:ext uri="{FF2B5EF4-FFF2-40B4-BE49-F238E27FC236}">
                <a16:creationId xmlns:a16="http://schemas.microsoft.com/office/drawing/2014/main" id="{60F9B4DA-B2F8-48C5-87EC-47378448F866}"/>
              </a:ext>
            </a:extLst>
          </p:cNvPr>
          <p:cNvSpPr txBox="1"/>
          <p:nvPr/>
        </p:nvSpPr>
        <p:spPr>
          <a:xfrm>
            <a:off x="180680" y="2852936"/>
            <a:ext cx="8964488" cy="3508653"/>
          </a:xfrm>
          <a:prstGeom prst="rect">
            <a:avLst/>
          </a:prstGeom>
          <a:noFill/>
        </p:spPr>
        <p:txBody>
          <a:bodyPr wrap="square">
            <a:spAutoFit/>
          </a:bodyPr>
          <a:lstStyle/>
          <a:p>
            <a:r>
              <a:rPr lang="ru-RU" sz="1700" dirty="0"/>
              <a:t>            </a:t>
            </a:r>
            <a:r>
              <a:rPr lang="ru-RU" sz="1700" dirty="0" err="1"/>
              <a:t>Ядроларды</a:t>
            </a:r>
            <a:r>
              <a:rPr lang="ru-RU" sz="1700" dirty="0"/>
              <a:t> </a:t>
            </a:r>
            <a:r>
              <a:rPr lang="ru-RU" sz="1700" dirty="0" err="1"/>
              <a:t>белгілеу</a:t>
            </a:r>
            <a:r>
              <a:rPr lang="ru-RU" sz="1700" dirty="0"/>
              <a:t> </a:t>
            </a:r>
            <a:r>
              <a:rPr lang="ru-RU" sz="1700" dirty="0" err="1"/>
              <a:t>үшін</a:t>
            </a:r>
            <a:r>
              <a:rPr lang="ru-RU" sz="1700" dirty="0"/>
              <a:t> </a:t>
            </a:r>
            <a:r>
              <a:rPr lang="ru-RU" sz="1700" dirty="0" err="1"/>
              <a:t>келесі</a:t>
            </a:r>
            <a:r>
              <a:rPr lang="ru-RU" sz="1700" dirty="0"/>
              <a:t> </a:t>
            </a:r>
            <a:r>
              <a:rPr lang="ru-RU" sz="1700" dirty="0" err="1"/>
              <a:t>белгі</a:t>
            </a:r>
            <a:r>
              <a:rPr lang="ru-RU" sz="1700" dirty="0"/>
              <a:t> </a:t>
            </a:r>
            <a:r>
              <a:rPr lang="ru-RU" sz="1700" dirty="0" err="1"/>
              <a:t>қолданылады</a:t>
            </a:r>
            <a:r>
              <a:rPr lang="ru-RU" sz="1700" dirty="0"/>
              <a:t>:   </a:t>
            </a:r>
          </a:p>
          <a:p>
            <a:pPr algn="just"/>
            <a:r>
              <a:rPr lang="ru-RU" sz="1700" dirty="0" err="1"/>
              <a:t>мұндағы</a:t>
            </a:r>
            <a:r>
              <a:rPr lang="ru-RU" sz="1700" dirty="0"/>
              <a:t> Х </a:t>
            </a:r>
            <a:r>
              <a:rPr lang="ru-RU" sz="1700" dirty="0" err="1"/>
              <a:t>химиялық</a:t>
            </a:r>
            <a:r>
              <a:rPr lang="ru-RU" sz="1700" dirty="0"/>
              <a:t> элемент.</a:t>
            </a:r>
          </a:p>
          <a:p>
            <a:pPr algn="just"/>
            <a:r>
              <a:rPr lang="ru-RU" sz="1700" dirty="0"/>
              <a:t>         </a:t>
            </a:r>
            <a:r>
              <a:rPr lang="ru-RU" sz="1700" dirty="0" smtClean="0"/>
              <a:t>             </a:t>
            </a:r>
            <a:r>
              <a:rPr lang="ru-RU" sz="1700" dirty="0" err="1"/>
              <a:t>элементтің</a:t>
            </a:r>
            <a:r>
              <a:rPr lang="ru-RU" sz="1700" dirty="0"/>
              <a:t> </a:t>
            </a:r>
            <a:r>
              <a:rPr lang="ru-RU" sz="1700" dirty="0" err="1"/>
              <a:t>реттік</a:t>
            </a:r>
            <a:r>
              <a:rPr lang="ru-RU" sz="1700" dirty="0"/>
              <a:t> саны </a:t>
            </a:r>
            <a:r>
              <a:rPr lang="en-US" sz="1700" dirty="0"/>
              <a:t>Z </a:t>
            </a:r>
            <a:r>
              <a:rPr lang="ru-RU" sz="1700" dirty="0" smtClean="0"/>
              <a:t>   </a:t>
            </a:r>
            <a:r>
              <a:rPr lang="ru-RU" sz="1700" dirty="0" err="1" smtClean="0"/>
              <a:t>және</a:t>
            </a:r>
            <a:r>
              <a:rPr lang="ru-RU" sz="1700" dirty="0" smtClean="0"/>
              <a:t> </a:t>
            </a:r>
            <a:r>
              <a:rPr lang="ru-RU" dirty="0" err="1" smtClean="0"/>
              <a:t>ядродағы</a:t>
            </a:r>
            <a:r>
              <a:rPr lang="ru-RU" dirty="0" smtClean="0"/>
              <a:t> </a:t>
            </a:r>
            <a:r>
              <a:rPr lang="ru-RU" dirty="0" err="1"/>
              <a:t>нуклондардың</a:t>
            </a:r>
            <a:r>
              <a:rPr lang="ru-RU" b="1" dirty="0"/>
              <a:t> </a:t>
            </a:r>
            <a:r>
              <a:rPr lang="ru-RU" dirty="0" err="1"/>
              <a:t>жалпы</a:t>
            </a:r>
            <a:r>
              <a:rPr lang="ru-RU" dirty="0"/>
              <a:t> саны </a:t>
            </a:r>
            <a:r>
              <a:rPr lang="ru-RU" b="1" dirty="0"/>
              <a:t>А</a:t>
            </a:r>
            <a:r>
              <a:rPr lang="ru-RU" dirty="0"/>
              <a:t> </a:t>
            </a:r>
            <a:endParaRPr lang="ru-RU" sz="1700" dirty="0" smtClean="0"/>
          </a:p>
          <a:p>
            <a:pPr indent="357188" algn="just"/>
            <a:r>
              <a:rPr lang="ru-RU" sz="1700" dirty="0" err="1" smtClean="0"/>
              <a:t>Протондар</a:t>
            </a:r>
            <a:r>
              <a:rPr lang="ru-RU" sz="1700" dirty="0" smtClean="0"/>
              <a:t> </a:t>
            </a:r>
            <a:r>
              <a:rPr lang="ru-RU" sz="1700" dirty="0"/>
              <a:t>мен </a:t>
            </a:r>
            <a:r>
              <a:rPr lang="ru-RU" sz="1700" dirty="0" err="1"/>
              <a:t>нейтрондардың</a:t>
            </a:r>
            <a:r>
              <a:rPr lang="ru-RU" sz="1700" dirty="0"/>
              <a:t> </a:t>
            </a:r>
            <a:r>
              <a:rPr lang="ru-RU" sz="1700" dirty="0" err="1"/>
              <a:t>белгілі</a:t>
            </a:r>
            <a:r>
              <a:rPr lang="ru-RU" sz="1700" dirty="0"/>
              <a:t> </a:t>
            </a:r>
            <a:r>
              <a:rPr lang="ru-RU" sz="1700" dirty="0" err="1"/>
              <a:t>бір</a:t>
            </a:r>
            <a:r>
              <a:rPr lang="ru-RU" sz="1700" dirty="0"/>
              <a:t> саны бар </a:t>
            </a:r>
            <a:r>
              <a:rPr lang="ru-RU" sz="1700" dirty="0" err="1"/>
              <a:t>атомдарды</a:t>
            </a:r>
            <a:r>
              <a:rPr lang="ru-RU" sz="1700" dirty="0"/>
              <a:t> </a:t>
            </a:r>
            <a:r>
              <a:rPr lang="ru-RU" sz="1700" b="1" dirty="0" err="1"/>
              <a:t>нуклидтер</a:t>
            </a:r>
            <a:r>
              <a:rPr lang="ru-RU" sz="1700" dirty="0"/>
              <a:t> </a:t>
            </a:r>
            <a:r>
              <a:rPr lang="ru-RU" sz="1700" dirty="0" err="1"/>
              <a:t>деп</a:t>
            </a:r>
            <a:r>
              <a:rPr lang="ru-RU" sz="1700" dirty="0"/>
              <a:t> </a:t>
            </a:r>
            <a:r>
              <a:rPr lang="ru-RU" sz="1700" dirty="0" err="1"/>
              <a:t>атайды</a:t>
            </a:r>
            <a:r>
              <a:rPr lang="ru-RU" sz="1700" dirty="0"/>
              <a:t>. </a:t>
            </a:r>
            <a:r>
              <a:rPr lang="ru-RU" sz="1700" dirty="0" err="1"/>
              <a:t>Бір</a:t>
            </a:r>
            <a:r>
              <a:rPr lang="ru-RU" sz="1700" dirty="0"/>
              <a:t> </a:t>
            </a:r>
            <a:r>
              <a:rPr lang="ru-RU" sz="1700" dirty="0" err="1"/>
              <a:t>химиялық</a:t>
            </a:r>
            <a:r>
              <a:rPr lang="ru-RU" sz="1700" dirty="0"/>
              <a:t> </a:t>
            </a:r>
            <a:r>
              <a:rPr lang="ru-RU" sz="1700" dirty="0" err="1"/>
              <a:t>элементтің</a:t>
            </a:r>
            <a:r>
              <a:rPr lang="ru-RU" sz="1700" dirty="0"/>
              <a:t> </a:t>
            </a:r>
            <a:r>
              <a:rPr lang="ru-RU" sz="1700" dirty="0" err="1"/>
              <a:t>нуклидтері</a:t>
            </a:r>
            <a:r>
              <a:rPr lang="ru-RU" sz="1700" dirty="0"/>
              <a:t> </a:t>
            </a:r>
            <a:r>
              <a:rPr lang="ru-RU" sz="1700" b="1" dirty="0" err="1"/>
              <a:t>изотоптар</a:t>
            </a:r>
            <a:r>
              <a:rPr lang="ru-RU" sz="1700" b="1" dirty="0"/>
              <a:t> </a:t>
            </a:r>
            <a:r>
              <a:rPr lang="ru-RU" sz="1700" dirty="0" err="1"/>
              <a:t>деп</a:t>
            </a:r>
            <a:r>
              <a:rPr lang="ru-RU" sz="1700" dirty="0"/>
              <a:t> </a:t>
            </a:r>
            <a:r>
              <a:rPr lang="ru-RU" sz="1700" dirty="0" err="1"/>
              <a:t>аталады</a:t>
            </a:r>
            <a:r>
              <a:rPr lang="ru-RU" sz="1700" dirty="0"/>
              <a:t>.</a:t>
            </a:r>
          </a:p>
          <a:p>
            <a:pPr indent="357188" algn="just"/>
            <a:r>
              <a:rPr lang="ru-RU" sz="1700" dirty="0" err="1" smtClean="0"/>
              <a:t>Көптеген</a:t>
            </a:r>
            <a:r>
              <a:rPr lang="ru-RU" sz="1700" dirty="0" smtClean="0"/>
              <a:t> </a:t>
            </a:r>
            <a:r>
              <a:rPr lang="ru-RU" sz="1700" dirty="0" err="1"/>
              <a:t>химиялық</a:t>
            </a:r>
            <a:r>
              <a:rPr lang="ru-RU" sz="1700" dirty="0"/>
              <a:t> </a:t>
            </a:r>
            <a:r>
              <a:rPr lang="ru-RU" sz="1700" dirty="0" err="1"/>
              <a:t>элементтердің</a:t>
            </a:r>
            <a:r>
              <a:rPr lang="ru-RU" sz="1700" dirty="0"/>
              <a:t> </a:t>
            </a:r>
            <a:r>
              <a:rPr lang="ru-RU" sz="1700" dirty="0" err="1"/>
              <a:t>массалық</a:t>
            </a:r>
            <a:r>
              <a:rPr lang="ru-RU" sz="1700" dirty="0"/>
              <a:t> </a:t>
            </a:r>
            <a:r>
              <a:rPr lang="ru-RU" sz="1700" dirty="0" err="1"/>
              <a:t>сандары</a:t>
            </a:r>
            <a:r>
              <a:rPr lang="ru-RU" sz="1700" dirty="0"/>
              <a:t> </a:t>
            </a:r>
            <a:r>
              <a:rPr lang="ru-RU" sz="1700" dirty="0" err="1"/>
              <a:t>бүтін</a:t>
            </a:r>
            <a:r>
              <a:rPr lang="ru-RU" sz="1700" dirty="0"/>
              <a:t> </a:t>
            </a:r>
            <a:r>
              <a:rPr lang="ru-RU" sz="1700" dirty="0" err="1"/>
              <a:t>сандармен</a:t>
            </a:r>
            <a:r>
              <a:rPr lang="ru-RU" sz="1700" dirty="0"/>
              <a:t> </a:t>
            </a:r>
            <a:r>
              <a:rPr lang="ru-RU" sz="1700" dirty="0" err="1"/>
              <a:t>өрнектелмейді</a:t>
            </a:r>
            <a:r>
              <a:rPr lang="ru-RU" sz="1700" dirty="0"/>
              <a:t>. </a:t>
            </a:r>
          </a:p>
          <a:p>
            <a:pPr indent="357188" algn="just"/>
            <a:r>
              <a:rPr lang="ru-RU" sz="1700" dirty="0"/>
              <a:t> </a:t>
            </a:r>
            <a:r>
              <a:rPr lang="ru-RU" sz="1700" dirty="0" err="1" smtClean="0"/>
              <a:t>Мысалы</a:t>
            </a:r>
            <a:r>
              <a:rPr lang="ru-RU" sz="1700" dirty="0"/>
              <a:t>, </a:t>
            </a:r>
            <a:r>
              <a:rPr lang="ru-RU" sz="1700" dirty="0" err="1"/>
              <a:t>хлордың</a:t>
            </a:r>
            <a:r>
              <a:rPr lang="ru-RU" sz="1700" dirty="0"/>
              <a:t> </a:t>
            </a:r>
            <a:r>
              <a:rPr lang="ru-RU" sz="1700" dirty="0" err="1"/>
              <a:t>массалық</a:t>
            </a:r>
            <a:r>
              <a:rPr lang="ru-RU" sz="1700" dirty="0"/>
              <a:t> саны - 35,5. </a:t>
            </a:r>
            <a:r>
              <a:rPr lang="ru-RU" sz="1700" dirty="0" err="1"/>
              <a:t>Мұның</a:t>
            </a:r>
            <a:r>
              <a:rPr lang="ru-RU" sz="1700" dirty="0"/>
              <a:t> </a:t>
            </a:r>
            <a:r>
              <a:rPr lang="ru-RU" sz="1700" dirty="0" err="1"/>
              <a:t>себебі</a:t>
            </a:r>
            <a:r>
              <a:rPr lang="ru-RU" sz="1700" dirty="0"/>
              <a:t> </a:t>
            </a:r>
            <a:r>
              <a:rPr lang="ru-RU" sz="1700" dirty="0" err="1"/>
              <a:t>табиғи</a:t>
            </a:r>
            <a:r>
              <a:rPr lang="ru-RU" sz="1700" dirty="0"/>
              <a:t> хлор </a:t>
            </a:r>
            <a:r>
              <a:rPr lang="ru-RU" sz="1700" dirty="0" err="1"/>
              <a:t>атомдардың</a:t>
            </a:r>
            <a:r>
              <a:rPr lang="ru-RU" sz="1700" dirty="0"/>
              <a:t> </a:t>
            </a:r>
            <a:r>
              <a:rPr lang="ru-RU" sz="1700" dirty="0" err="1"/>
              <a:t>екі</a:t>
            </a:r>
            <a:r>
              <a:rPr lang="ru-RU" sz="1700" dirty="0"/>
              <a:t> </a:t>
            </a:r>
            <a:r>
              <a:rPr lang="ru-RU" sz="1700" dirty="0" err="1"/>
              <a:t>түрінен</a:t>
            </a:r>
            <a:r>
              <a:rPr lang="ru-RU" sz="1700" dirty="0"/>
              <a:t> </a:t>
            </a:r>
            <a:r>
              <a:rPr lang="ru-RU" sz="1700" dirty="0" err="1"/>
              <a:t>тұрады</a:t>
            </a:r>
            <a:r>
              <a:rPr lang="ru-RU" sz="1700" dirty="0"/>
              <a:t>, </a:t>
            </a:r>
            <a:r>
              <a:rPr lang="ru-RU" sz="1700" dirty="0" err="1"/>
              <a:t>олардың</a:t>
            </a:r>
            <a:r>
              <a:rPr lang="ru-RU" sz="1700" dirty="0"/>
              <a:t> </a:t>
            </a:r>
            <a:r>
              <a:rPr lang="ru-RU" sz="1700" dirty="0" err="1"/>
              <a:t>ядролары</a:t>
            </a:r>
            <a:r>
              <a:rPr lang="ru-RU" sz="1700" dirty="0"/>
              <a:t> 18 </a:t>
            </a:r>
            <a:r>
              <a:rPr lang="ru-RU" sz="1700" dirty="0" err="1"/>
              <a:t>немесе</a:t>
            </a:r>
            <a:r>
              <a:rPr lang="ru-RU" sz="1700" dirty="0"/>
              <a:t> 20 </a:t>
            </a:r>
            <a:r>
              <a:rPr lang="ru-RU" sz="1700" dirty="0" err="1"/>
              <a:t>нейтроннан</a:t>
            </a:r>
            <a:r>
              <a:rPr lang="ru-RU" sz="1700" dirty="0"/>
              <a:t> </a:t>
            </a:r>
            <a:r>
              <a:rPr lang="ru-RU" sz="1700" dirty="0" err="1"/>
              <a:t>тұрады</a:t>
            </a:r>
            <a:r>
              <a:rPr lang="ru-RU" sz="1700" dirty="0"/>
              <a:t> (</a:t>
            </a:r>
            <a:r>
              <a:rPr lang="ru-RU" sz="1700" dirty="0" err="1"/>
              <a:t>сәйкесінше</a:t>
            </a:r>
            <a:r>
              <a:rPr lang="ru-RU" sz="1700" dirty="0"/>
              <a:t> 75,4% </a:t>
            </a:r>
            <a:r>
              <a:rPr lang="ru-RU" sz="1700" dirty="0" err="1"/>
              <a:t>және</a:t>
            </a:r>
            <a:r>
              <a:rPr lang="ru-RU" sz="1700" dirty="0"/>
              <a:t> 74,6%). </a:t>
            </a:r>
            <a:r>
              <a:rPr lang="ru-RU" sz="1700" dirty="0" err="1"/>
              <a:t>Бұл</a:t>
            </a:r>
            <a:r>
              <a:rPr lang="ru-RU" sz="1700" dirty="0"/>
              <a:t> </a:t>
            </a:r>
            <a:r>
              <a:rPr lang="ru-RU" sz="1700" dirty="0" err="1"/>
              <a:t>жағдайда</a:t>
            </a:r>
            <a:r>
              <a:rPr lang="ru-RU" sz="1700" dirty="0"/>
              <a:t> </a:t>
            </a:r>
            <a:r>
              <a:rPr lang="ru-RU" sz="1700" dirty="0" err="1"/>
              <a:t>протондар</a:t>
            </a:r>
            <a:r>
              <a:rPr lang="ru-RU" sz="1700" dirty="0"/>
              <a:t> саны </a:t>
            </a:r>
            <a:r>
              <a:rPr lang="ru-RU" sz="1700" dirty="0" err="1"/>
              <a:t>тұрақты</a:t>
            </a:r>
            <a:r>
              <a:rPr lang="ru-RU" sz="1700" dirty="0"/>
              <a:t> </a:t>
            </a:r>
            <a:r>
              <a:rPr lang="ru-RU" sz="1700" dirty="0" err="1"/>
              <a:t>болып</a:t>
            </a:r>
            <a:r>
              <a:rPr lang="ru-RU" sz="1700" dirty="0"/>
              <a:t> </a:t>
            </a:r>
            <a:r>
              <a:rPr lang="ru-RU" sz="1700" dirty="0" err="1"/>
              <a:t>қалады</a:t>
            </a:r>
            <a:r>
              <a:rPr lang="ru-RU" sz="1700" dirty="0"/>
              <a:t> (17). Заряды </a:t>
            </a:r>
            <a:r>
              <a:rPr lang="ru-RU" sz="1700" dirty="0" err="1"/>
              <a:t>бірдей</a:t>
            </a:r>
            <a:r>
              <a:rPr lang="ru-RU" sz="1700" dirty="0"/>
              <a:t> </a:t>
            </a:r>
            <a:r>
              <a:rPr lang="ru-RU" sz="1700" dirty="0" err="1"/>
              <a:t>және</a:t>
            </a:r>
            <a:r>
              <a:rPr lang="ru-RU" sz="1700" dirty="0"/>
              <a:t> </a:t>
            </a:r>
            <a:r>
              <a:rPr lang="ru-RU" sz="1700" dirty="0" err="1"/>
              <a:t>массалық</a:t>
            </a:r>
            <a:r>
              <a:rPr lang="ru-RU" sz="1700" dirty="0"/>
              <a:t> </a:t>
            </a:r>
            <a:r>
              <a:rPr lang="ru-RU" sz="1700" dirty="0" err="1"/>
              <a:t>сандары</a:t>
            </a:r>
            <a:r>
              <a:rPr lang="ru-RU" sz="1700" dirty="0"/>
              <a:t> </a:t>
            </a:r>
            <a:r>
              <a:rPr lang="ru-RU" sz="1700" dirty="0" err="1"/>
              <a:t>әртүрлі</a:t>
            </a:r>
            <a:r>
              <a:rPr lang="ru-RU" sz="1700" dirty="0"/>
              <a:t> </a:t>
            </a:r>
            <a:r>
              <a:rPr lang="ru-RU" sz="1700" dirty="0" err="1"/>
              <a:t>ядроларды</a:t>
            </a:r>
            <a:r>
              <a:rPr lang="ru-RU" sz="1700" dirty="0"/>
              <a:t> </a:t>
            </a:r>
            <a:r>
              <a:rPr lang="ru-RU" sz="1700" dirty="0" err="1"/>
              <a:t>изотоптар</a:t>
            </a:r>
            <a:r>
              <a:rPr lang="ru-RU" sz="1700" dirty="0"/>
              <a:t> </a:t>
            </a:r>
            <a:r>
              <a:rPr lang="ru-RU" sz="1700" dirty="0" err="1"/>
              <a:t>деп</a:t>
            </a:r>
            <a:r>
              <a:rPr lang="ru-RU" sz="1700" dirty="0"/>
              <a:t> </a:t>
            </a:r>
            <a:r>
              <a:rPr lang="ru-RU" sz="1700" dirty="0" err="1"/>
              <a:t>атайды</a:t>
            </a:r>
            <a:r>
              <a:rPr lang="ru-RU" sz="1700" dirty="0"/>
              <a:t>. </a:t>
            </a:r>
            <a:r>
              <a:rPr lang="ru-RU" sz="1700" dirty="0" err="1"/>
              <a:t>Осылайша</a:t>
            </a:r>
            <a:r>
              <a:rPr lang="ru-RU" sz="1700" dirty="0"/>
              <a:t>, хлор </a:t>
            </a:r>
            <a:r>
              <a:rPr lang="ru-RU" sz="1700" dirty="0" err="1"/>
              <a:t>изотоптары</a:t>
            </a:r>
            <a:r>
              <a:rPr lang="ru-RU" sz="1700" dirty="0"/>
              <a:t> </a:t>
            </a:r>
            <a:r>
              <a:rPr lang="ru-RU" sz="1700" dirty="0" err="1"/>
              <a:t>тағайындалады</a:t>
            </a:r>
            <a:r>
              <a:rPr lang="ru-RU" sz="1700" dirty="0"/>
              <a:t>:                 </a:t>
            </a:r>
            <a:r>
              <a:rPr lang="ru-RU" sz="1700" dirty="0" err="1"/>
              <a:t>және</a:t>
            </a:r>
            <a:r>
              <a:rPr lang="ru-RU" sz="1700" dirty="0"/>
              <a:t> </a:t>
            </a:r>
            <a:r>
              <a:rPr lang="ru-RU" sz="1700" dirty="0" smtClean="0"/>
              <a:t>        </a:t>
            </a:r>
            <a:r>
              <a:rPr lang="en-US" sz="1700" dirty="0"/>
              <a:t>CI.</a:t>
            </a:r>
          </a:p>
          <a:p>
            <a:pPr indent="357188" algn="just"/>
            <a:r>
              <a:rPr lang="ru-RU" sz="1700" dirty="0"/>
              <a:t>  </a:t>
            </a:r>
            <a:r>
              <a:rPr lang="ru-RU" sz="1700" dirty="0" err="1" smtClean="0"/>
              <a:t>Изотоптар</a:t>
            </a:r>
            <a:r>
              <a:rPr lang="ru-RU" sz="1700" dirty="0" smtClean="0"/>
              <a:t> </a:t>
            </a:r>
            <a:r>
              <a:rPr lang="ru-RU" sz="1700" dirty="0" err="1"/>
              <a:t>периодтық</a:t>
            </a:r>
            <a:r>
              <a:rPr lang="ru-RU" sz="1700" dirty="0"/>
              <a:t> </a:t>
            </a:r>
            <a:r>
              <a:rPr lang="ru-RU" sz="1700" dirty="0" err="1"/>
              <a:t>жүйеде</a:t>
            </a:r>
            <a:r>
              <a:rPr lang="ru-RU" sz="1700" dirty="0"/>
              <a:t> </a:t>
            </a:r>
            <a:r>
              <a:rPr lang="ru-RU" sz="1700" dirty="0" err="1"/>
              <a:t>бірдей</a:t>
            </a:r>
            <a:r>
              <a:rPr lang="ru-RU" sz="1700" dirty="0"/>
              <a:t> </a:t>
            </a:r>
            <a:r>
              <a:rPr lang="ru-RU" sz="1700" dirty="0" err="1"/>
              <a:t>орынды</a:t>
            </a:r>
            <a:r>
              <a:rPr lang="ru-RU" sz="1700" dirty="0"/>
              <a:t> </a:t>
            </a:r>
            <a:r>
              <a:rPr lang="ru-RU" sz="1700" dirty="0" err="1"/>
              <a:t>алады</a:t>
            </a:r>
            <a:r>
              <a:rPr lang="ru-RU" sz="1700" dirty="0"/>
              <a:t>. </a:t>
            </a:r>
            <a:r>
              <a:rPr lang="ru-RU" sz="1700" dirty="0" err="1"/>
              <a:t>Олар</a:t>
            </a:r>
            <a:r>
              <a:rPr lang="ru-RU" sz="1700" dirty="0"/>
              <a:t> тек </a:t>
            </a:r>
            <a:r>
              <a:rPr lang="ru-RU" sz="1700" dirty="0" err="1"/>
              <a:t>массасы</a:t>
            </a:r>
            <a:r>
              <a:rPr lang="ru-RU" sz="1700" dirty="0"/>
              <a:t> </a:t>
            </a:r>
            <a:r>
              <a:rPr lang="ru-RU" sz="1700" dirty="0" err="1"/>
              <a:t>бойынша</a:t>
            </a:r>
            <a:r>
              <a:rPr lang="ru-RU" sz="1700" dirty="0"/>
              <a:t> </a:t>
            </a:r>
            <a:r>
              <a:rPr lang="ru-RU" sz="1700" dirty="0" err="1"/>
              <a:t>ерекшеленеді</a:t>
            </a:r>
            <a:r>
              <a:rPr lang="ru-RU" sz="1700" dirty="0"/>
              <a:t>, ал </a:t>
            </a:r>
            <a:r>
              <a:rPr lang="ru-RU" sz="1700" dirty="0" err="1"/>
              <a:t>химиялық</a:t>
            </a:r>
            <a:r>
              <a:rPr lang="ru-RU" sz="1700" dirty="0"/>
              <a:t> </a:t>
            </a:r>
            <a:r>
              <a:rPr lang="ru-RU" sz="1700" dirty="0" err="1"/>
              <a:t>қасиеттері</a:t>
            </a:r>
            <a:r>
              <a:rPr lang="ru-RU" sz="1700" dirty="0"/>
              <a:t> </a:t>
            </a:r>
            <a:r>
              <a:rPr lang="ru-RU" sz="1700" dirty="0" err="1"/>
              <a:t>бірдей</a:t>
            </a:r>
            <a:r>
              <a:rPr lang="ru-RU" sz="1700" dirty="0"/>
              <a:t>.</a:t>
            </a:r>
          </a:p>
        </p:txBody>
      </p:sp>
      <p:pic>
        <p:nvPicPr>
          <p:cNvPr id="5" name="Рисунок 4">
            <a:extLst>
              <a:ext uri="{FF2B5EF4-FFF2-40B4-BE49-F238E27FC236}">
                <a16:creationId xmlns:a16="http://schemas.microsoft.com/office/drawing/2014/main" id="{23804AF5-3C4D-469A-973D-C97455E661CB}"/>
              </a:ext>
            </a:extLst>
          </p:cNvPr>
          <p:cNvPicPr>
            <a:picLocks noChangeAspect="1"/>
          </p:cNvPicPr>
          <p:nvPr/>
        </p:nvPicPr>
        <p:blipFill>
          <a:blip r:embed="rId3"/>
          <a:stretch>
            <a:fillRect/>
          </a:stretch>
        </p:blipFill>
        <p:spPr>
          <a:xfrm>
            <a:off x="6300192" y="2852936"/>
            <a:ext cx="576064" cy="549879"/>
          </a:xfrm>
          <a:prstGeom prst="rect">
            <a:avLst/>
          </a:prstGeom>
        </p:spPr>
      </p:pic>
      <p:pic>
        <p:nvPicPr>
          <p:cNvPr id="6" name="Рисунок 5">
            <a:extLst>
              <a:ext uri="{FF2B5EF4-FFF2-40B4-BE49-F238E27FC236}">
                <a16:creationId xmlns:a16="http://schemas.microsoft.com/office/drawing/2014/main" id="{8B08E023-EEE5-4BCD-B61B-F88183F8C4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5470" y="5522416"/>
            <a:ext cx="471170" cy="374650"/>
          </a:xfrm>
          <a:prstGeom prst="rect">
            <a:avLst/>
          </a:prstGeom>
          <a:noFill/>
          <a:ln>
            <a:noFill/>
          </a:ln>
        </p:spPr>
      </p:pic>
      <p:pic>
        <p:nvPicPr>
          <p:cNvPr id="7" name="Рисунок 6">
            <a:extLst>
              <a:ext uri="{FF2B5EF4-FFF2-40B4-BE49-F238E27FC236}">
                <a16:creationId xmlns:a16="http://schemas.microsoft.com/office/drawing/2014/main" id="{8F4EE0AA-CB9D-4EAF-A76B-43CA9910B75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488324"/>
            <a:ext cx="288032" cy="374649"/>
          </a:xfrm>
          <a:prstGeom prst="rect">
            <a:avLst/>
          </a:prstGeom>
          <a:noFill/>
          <a:ln>
            <a:noFill/>
          </a:ln>
        </p:spPr>
      </p:pic>
    </p:spTree>
    <p:extLst>
      <p:ext uri="{BB962C8B-B14F-4D97-AF65-F5344CB8AC3E}">
        <p14:creationId xmlns:p14="http://schemas.microsoft.com/office/powerpoint/2010/main" val="255335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Биологиялық жүйелердің жарықты жұтуы</a:t>
            </a:r>
            <a:endParaRPr lang="ru-RU" dirty="0"/>
          </a:p>
        </p:txBody>
      </p:sp>
      <p:sp>
        <p:nvSpPr>
          <p:cNvPr id="3" name="Объект 2"/>
          <p:cNvSpPr>
            <a:spLocks noGrp="1"/>
          </p:cNvSpPr>
          <p:nvPr>
            <p:ph idx="1"/>
          </p:nvPr>
        </p:nvSpPr>
        <p:spPr>
          <a:xfrm>
            <a:off x="872067" y="1500174"/>
            <a:ext cx="7408333" cy="4625989"/>
          </a:xfrm>
        </p:spPr>
        <p:txBody>
          <a:bodyPr>
            <a:normAutofit/>
          </a:bodyPr>
          <a:lstStyle/>
          <a:p>
            <a:pPr marL="0" indent="0">
              <a:buNone/>
            </a:pPr>
            <a:r>
              <a:rPr lang="ru-RU" sz="2000" dirty="0" err="1"/>
              <a:t>Жарық</a:t>
            </a:r>
            <a:r>
              <a:rPr lang="ru-RU" sz="2000" dirty="0"/>
              <a:t> – </a:t>
            </a:r>
            <a:r>
              <a:rPr lang="ru-RU" sz="2000" dirty="0" err="1"/>
              <a:t>бұл</a:t>
            </a:r>
            <a:r>
              <a:rPr lang="ru-RU" sz="2000" dirty="0"/>
              <a:t> </a:t>
            </a:r>
            <a:r>
              <a:rPr lang="ru-RU" sz="2000" dirty="0" err="1"/>
              <a:t>толқын</a:t>
            </a:r>
            <a:r>
              <a:rPr lang="ru-RU" sz="2000" dirty="0"/>
              <a:t> </a:t>
            </a:r>
            <a:r>
              <a:rPr lang="ru-RU" sz="2000" dirty="0" err="1"/>
              <a:t>ұзындықтары</a:t>
            </a:r>
            <a:r>
              <a:rPr lang="ru-RU" sz="2000" dirty="0"/>
              <a:t> ( λ )=</a:t>
            </a:r>
            <a:r>
              <a:rPr lang="ru-RU" sz="2000" dirty="0">
                <a:latin typeface="Times New Roman"/>
                <a:ea typeface="Calibri"/>
              </a:rPr>
              <a:t>4∙ 10</a:t>
            </a:r>
            <a:r>
              <a:rPr lang="ru-RU" sz="2000" baseline="30000" dirty="0">
                <a:latin typeface="Times New Roman"/>
                <a:ea typeface="Calibri"/>
              </a:rPr>
              <a:t>-7</a:t>
            </a:r>
            <a:r>
              <a:rPr lang="ru-RU" sz="2000" dirty="0">
                <a:latin typeface="Times New Roman"/>
                <a:ea typeface="Calibri"/>
              </a:rPr>
              <a:t>м - 8∙10</a:t>
            </a:r>
            <a:r>
              <a:rPr lang="ru-RU" sz="2000" baseline="30000" dirty="0">
                <a:latin typeface="Times New Roman"/>
                <a:ea typeface="Calibri"/>
              </a:rPr>
              <a:t>-7</a:t>
            </a:r>
            <a:r>
              <a:rPr lang="ru-RU" sz="2000" dirty="0">
                <a:latin typeface="Times New Roman"/>
                <a:ea typeface="Calibri"/>
              </a:rPr>
              <a:t> м </a:t>
            </a:r>
            <a:r>
              <a:rPr lang="ru-RU" sz="2000" dirty="0" err="1">
                <a:latin typeface="Times New Roman"/>
                <a:ea typeface="Calibri"/>
              </a:rPr>
              <a:t>болатын</a:t>
            </a:r>
            <a:r>
              <a:rPr lang="ru-RU" sz="2000" dirty="0">
                <a:latin typeface="Times New Roman"/>
                <a:ea typeface="Calibri"/>
              </a:rPr>
              <a:t> </a:t>
            </a:r>
            <a:r>
              <a:rPr lang="ru-RU" sz="2000" dirty="0" err="1">
                <a:latin typeface="Times New Roman"/>
                <a:ea typeface="Calibri"/>
              </a:rPr>
              <a:t>элоктромагниттік</a:t>
            </a:r>
            <a:r>
              <a:rPr lang="ru-RU" sz="2000" dirty="0">
                <a:latin typeface="Times New Roman"/>
                <a:ea typeface="Calibri"/>
              </a:rPr>
              <a:t> </a:t>
            </a:r>
            <a:r>
              <a:rPr lang="ru-RU" sz="2000" dirty="0" err="1">
                <a:latin typeface="Times New Roman"/>
                <a:ea typeface="Calibri"/>
              </a:rPr>
              <a:t>толқындар</a:t>
            </a:r>
            <a:r>
              <a:rPr lang="ru-RU" sz="2000" dirty="0">
                <a:latin typeface="Times New Roman"/>
                <a:ea typeface="Calibri"/>
              </a:rPr>
              <a:t>. </a:t>
            </a:r>
            <a:endParaRPr lang="ru-RU" sz="2000" dirty="0"/>
          </a:p>
        </p:txBody>
      </p:sp>
      <p:pic>
        <p:nvPicPr>
          <p:cNvPr id="1026"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2643182"/>
            <a:ext cx="8282136" cy="348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98681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BEBFCFA-5CDC-4E59-8AA6-893F7A1D1324}"/>
              </a:ext>
            </a:extLst>
          </p:cNvPr>
          <p:cNvSpPr>
            <a:spLocks noGrp="1" noChangeArrowheads="1"/>
          </p:cNvSpPr>
          <p:nvPr>
            <p:ph type="body" idx="1"/>
          </p:nvPr>
        </p:nvSpPr>
        <p:spPr>
          <a:xfrm>
            <a:off x="304800" y="188640"/>
            <a:ext cx="8610600" cy="6440760"/>
          </a:xfrm>
          <a:ln>
            <a:solidFill>
              <a:srgbClr val="FF3300"/>
            </a:solidFill>
            <a:miter lim="800000"/>
            <a:headEnd/>
            <a:tailEnd/>
          </a:ln>
        </p:spPr>
        <p:txBody>
          <a:bodyPr>
            <a:normAutofit lnSpcReduction="10000"/>
          </a:bodyPr>
          <a:lstStyle/>
          <a:p>
            <a:pPr marL="0" indent="0" algn="ctr" eaLnBrk="1" hangingPunct="1">
              <a:buNone/>
            </a:pPr>
            <a:r>
              <a:rPr lang="ru-RU" altLang="ru-RU" sz="1800" b="1" dirty="0" err="1">
                <a:solidFill>
                  <a:srgbClr val="FF0000"/>
                </a:solidFill>
                <a:latin typeface="Times New Roman" panose="02020603050405020304" pitchFamily="18" charset="0"/>
              </a:rPr>
              <a:t>Ядроның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элементар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бөлшектері</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жалғасы</a:t>
            </a:r>
            <a:r>
              <a:rPr lang="ru-RU" altLang="ru-RU" sz="1800" b="1" dirty="0">
                <a:solidFill>
                  <a:srgbClr val="FF0000"/>
                </a:solidFill>
                <a:latin typeface="Times New Roman" panose="02020603050405020304" pitchFamily="18" charset="0"/>
              </a:rPr>
              <a:t>)</a:t>
            </a:r>
          </a:p>
          <a:p>
            <a:pPr eaLnBrk="1" hangingPunct="1"/>
            <a:r>
              <a:rPr lang="ru-RU" altLang="ru-RU" sz="1800" b="1" dirty="0" err="1">
                <a:latin typeface="Times New Roman" panose="02020603050405020304" pitchFamily="18" charset="0"/>
              </a:rPr>
              <a:t>Электронның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протонның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нейтронның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массасынан</a:t>
            </a:r>
            <a:r>
              <a:rPr lang="ru-RU" altLang="ru-RU" sz="1800" b="1" dirty="0">
                <a:latin typeface="Times New Roman" panose="02020603050405020304" pitchFamily="18" charset="0"/>
              </a:rPr>
              <a:t> 1840 </a:t>
            </a:r>
            <a:r>
              <a:rPr lang="ru-RU" altLang="ru-RU" sz="1800" b="1" dirty="0" err="1">
                <a:latin typeface="Times New Roman" panose="02020603050405020304" pitchFamily="18" charset="0"/>
              </a:rPr>
              <a:t>есе</a:t>
            </a:r>
            <a:r>
              <a:rPr lang="ru-RU" altLang="ru-RU" sz="1800" b="1" dirty="0">
                <a:latin typeface="Times New Roman" panose="02020603050405020304" pitchFamily="18" charset="0"/>
              </a:rPr>
              <a:t> аз.</a:t>
            </a:r>
          </a:p>
          <a:p>
            <a:pPr eaLnBrk="1" hangingPunct="1"/>
            <a:r>
              <a:rPr lang="ru-RU" altLang="ru-RU" sz="1800" b="1" dirty="0" err="1">
                <a:solidFill>
                  <a:srgbClr val="FF0000"/>
                </a:solidFill>
                <a:latin typeface="Times New Roman" panose="02020603050405020304" pitchFamily="18" charset="0"/>
              </a:rPr>
              <a:t>Атомның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жалпы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массасы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толығымен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дерлік</a:t>
            </a:r>
            <a:r>
              <a:rPr lang="ru-RU" altLang="ru-RU" sz="1800" b="1" dirty="0">
                <a:solidFill>
                  <a:srgbClr val="FF0000"/>
                </a:solidFill>
                <a:latin typeface="Times New Roman" panose="02020603050405020304" pitchFamily="18" charset="0"/>
              </a:rPr>
              <a:t> (99,97 - 99,98%) </a:t>
            </a:r>
            <a:r>
              <a:rPr lang="ru-RU" altLang="ru-RU" sz="1800" b="1" dirty="0" err="1">
                <a:solidFill>
                  <a:srgbClr val="FF0000"/>
                </a:solidFill>
                <a:latin typeface="Times New Roman" panose="02020603050405020304" pitchFamily="18" charset="0"/>
              </a:rPr>
              <a:t>ядрода</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шоғырланған</a:t>
            </a:r>
            <a:r>
              <a:rPr lang="ru-RU" altLang="ru-RU" sz="1800" b="1" dirty="0">
                <a:solidFill>
                  <a:srgbClr val="FF0000"/>
                </a:solidFill>
                <a:latin typeface="Times New Roman" panose="02020603050405020304" pitchFamily="18" charset="0"/>
              </a:rPr>
              <a:t>, ал </a:t>
            </a:r>
            <a:r>
              <a:rPr lang="ru-RU" altLang="ru-RU" sz="1800" b="1" dirty="0" err="1">
                <a:solidFill>
                  <a:srgbClr val="FF0000"/>
                </a:solidFill>
                <a:latin typeface="Times New Roman" panose="02020603050405020304" pitchFamily="18" charset="0"/>
              </a:rPr>
              <a:t>барлық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орбитальды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электрондар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атомның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жалпы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массасының</a:t>
            </a:r>
            <a:r>
              <a:rPr lang="ru-RU" altLang="ru-RU" sz="1800" b="1" dirty="0">
                <a:solidFill>
                  <a:srgbClr val="FF0000"/>
                </a:solidFill>
                <a:latin typeface="Times New Roman" panose="02020603050405020304" pitchFamily="18" charset="0"/>
              </a:rPr>
              <a:t> 0,02% -</a:t>
            </a:r>
            <a:r>
              <a:rPr lang="ru-RU" altLang="ru-RU" sz="1800" b="1" dirty="0" err="1">
                <a:solidFill>
                  <a:srgbClr val="FF0000"/>
                </a:solidFill>
                <a:latin typeface="Times New Roman" panose="02020603050405020304" pitchFamily="18" charset="0"/>
              </a:rPr>
              <a:t>нан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сәл</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артық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құрайды</a:t>
            </a:r>
            <a:r>
              <a:rPr lang="ru-RU" altLang="ru-RU" sz="1800" b="1" dirty="0">
                <a:solidFill>
                  <a:srgbClr val="FF0000"/>
                </a:solidFill>
                <a:latin typeface="Times New Roman" panose="02020603050405020304" pitchFamily="18" charset="0"/>
              </a:rPr>
              <a:t>. </a:t>
            </a:r>
          </a:p>
          <a:p>
            <a:pPr eaLnBrk="1" hangingPunct="1"/>
            <a:r>
              <a:rPr lang="ru-RU" altLang="ru-RU" sz="1800" b="1" dirty="0" err="1">
                <a:latin typeface="Times New Roman" panose="02020603050405020304" pitchFamily="18" charset="0"/>
              </a:rPr>
              <a:t>Атомдағы</a:t>
            </a:r>
            <a:r>
              <a:rPr lang="ru-RU" altLang="ru-RU" sz="1800" b="1" dirty="0">
                <a:latin typeface="Times New Roman" panose="02020603050405020304" pitchFamily="18" charset="0"/>
              </a:rPr>
              <a:t> ядро ​​</a:t>
            </a:r>
            <a:r>
              <a:rPr lang="ru-RU" altLang="ru-RU" sz="1800" b="1" dirty="0" err="1">
                <a:latin typeface="Times New Roman" panose="02020603050405020304" pitchFamily="18" charset="0"/>
              </a:rPr>
              <a:t>өте</a:t>
            </a:r>
            <a:r>
              <a:rPr lang="ru-RU" altLang="ru-RU" sz="1800" b="1" dirty="0">
                <a:latin typeface="Times New Roman" panose="02020603050405020304" pitchFamily="18" charset="0"/>
              </a:rPr>
              <a:t> аз </a:t>
            </a:r>
            <a:r>
              <a:rPr lang="ru-RU" altLang="ru-RU" sz="1800" b="1" dirty="0" err="1">
                <a:latin typeface="Times New Roman" panose="02020603050405020304" pitchFamily="18" charset="0"/>
              </a:rPr>
              <a:t>көлемді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Атомның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сызықтық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өлшемдері</a:t>
            </a:r>
            <a:r>
              <a:rPr lang="ru-RU" altLang="ru-RU" sz="1800" b="1" dirty="0">
                <a:latin typeface="Times New Roman" panose="02020603050405020304" pitchFamily="18" charset="0"/>
              </a:rPr>
              <a:t> 10</a:t>
            </a:r>
            <a:r>
              <a:rPr lang="ru-RU" altLang="ru-RU" sz="1800" b="1" baseline="30000" dirty="0"/>
              <a:t>-10</a:t>
            </a:r>
            <a:r>
              <a:rPr lang="ru-RU" altLang="ru-RU" sz="1800" b="1" dirty="0">
                <a:latin typeface="Times New Roman" panose="02020603050405020304" pitchFamily="18" charset="0"/>
              </a:rPr>
              <a:t> м, ал ядро ​​- 10</a:t>
            </a:r>
            <a:r>
              <a:rPr lang="ru-RU" altLang="ru-RU" sz="1800" b="1" baseline="30000" dirty="0"/>
              <a:t>-15 </a:t>
            </a:r>
            <a:r>
              <a:rPr lang="ru-RU" altLang="ru-RU" sz="1800" b="1" dirty="0">
                <a:latin typeface="Times New Roman" panose="02020603050405020304" pitchFamily="18" charset="0"/>
              </a:rPr>
              <a:t> м, </a:t>
            </a:r>
            <a:r>
              <a:rPr lang="ru-RU" altLang="ru-RU" sz="1800" b="1" dirty="0" err="1">
                <a:latin typeface="Times New Roman" panose="02020603050405020304" pitchFamily="18" charset="0"/>
              </a:rPr>
              <a:t>яғни</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жүздеген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кіші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келеді</a:t>
            </a:r>
            <a:r>
              <a:rPr lang="ru-RU" altLang="ru-RU" sz="1800" b="1" dirty="0">
                <a:latin typeface="Times New Roman" panose="02020603050405020304" pitchFamily="18" charset="0"/>
              </a:rPr>
              <a:t>. </a:t>
            </a:r>
          </a:p>
          <a:p>
            <a:r>
              <a:rPr lang="ru-RU" altLang="ru-RU" sz="1800" b="1" dirty="0" err="1">
                <a:solidFill>
                  <a:srgbClr val="FF0000"/>
                </a:solidFill>
                <a:latin typeface="Times New Roman" panose="02020603050405020304" pitchFamily="18" charset="0"/>
              </a:rPr>
              <a:t>Тиісінше</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ядродағы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заттың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тығыздығы</a:t>
            </a:r>
            <a:r>
              <a:rPr lang="ru-RU" altLang="ru-RU" sz="1800" b="1" dirty="0">
                <a:solidFill>
                  <a:srgbClr val="FF0000"/>
                </a:solidFill>
                <a:latin typeface="Times New Roman" panose="02020603050405020304" pitchFamily="18" charset="0"/>
              </a:rPr>
              <a:t> - 10</a:t>
            </a:r>
            <a:r>
              <a:rPr lang="ru-RU" altLang="ru-RU" sz="1800" b="1" baseline="30000" dirty="0">
                <a:solidFill>
                  <a:srgbClr val="FF0000"/>
                </a:solidFill>
              </a:rPr>
              <a:t>17</a:t>
            </a:r>
            <a:r>
              <a:rPr lang="ru-RU" altLang="ru-RU" sz="1800" b="1" dirty="0">
                <a:solidFill>
                  <a:srgbClr val="FF0000"/>
                </a:solidFill>
                <a:latin typeface="Times New Roman" panose="02020603050405020304" pitchFamily="18" charset="0"/>
              </a:rPr>
              <a:t>кг/м</a:t>
            </a:r>
            <a:r>
              <a:rPr lang="ru-RU" altLang="ru-RU" sz="1800" b="1" baseline="30000" dirty="0">
                <a:solidFill>
                  <a:srgbClr val="FF0000"/>
                </a:solidFill>
              </a:rPr>
              <a:t>3</a:t>
            </a:r>
            <a:r>
              <a:rPr lang="ru-RU" altLang="ru-RU" sz="1800" b="1" dirty="0">
                <a:solidFill>
                  <a:srgbClr val="FF0000"/>
                </a:solidFill>
              </a:rPr>
              <a:t> (10</a:t>
            </a:r>
            <a:r>
              <a:rPr lang="ru-RU" altLang="ru-RU" sz="1800" b="1" baseline="30000" dirty="0">
                <a:solidFill>
                  <a:srgbClr val="FF0000"/>
                </a:solidFill>
              </a:rPr>
              <a:t>5</a:t>
            </a:r>
            <a:r>
              <a:rPr lang="ru-RU" altLang="ru-RU" sz="1800" b="1" dirty="0">
                <a:solidFill>
                  <a:srgbClr val="FF0000"/>
                </a:solidFill>
                <a:latin typeface="Times New Roman" panose="02020603050405020304" pitchFamily="18" charset="0"/>
              </a:rPr>
              <a:t>т/мм</a:t>
            </a:r>
            <a:r>
              <a:rPr lang="ru-RU" altLang="ru-RU" sz="1800" b="1" baseline="30000" dirty="0">
                <a:solidFill>
                  <a:srgbClr val="FF0000"/>
                </a:solidFill>
              </a:rPr>
              <a:t>3</a:t>
            </a:r>
            <a:r>
              <a:rPr lang="ru-RU" altLang="ru-RU" sz="1800" b="1" dirty="0">
                <a:solidFill>
                  <a:srgbClr val="FF0000"/>
                </a:solidFill>
                <a:latin typeface="Times New Roman" panose="02020603050405020304" pitchFamily="18" charset="0"/>
              </a:rPr>
              <a:t>). </a:t>
            </a:r>
          </a:p>
          <a:p>
            <a:r>
              <a:rPr lang="ru-RU" altLang="ru-RU" sz="1800" b="1" u="sng" dirty="0" err="1">
                <a:latin typeface="Times New Roman" panose="02020603050405020304" pitchFamily="18" charset="0"/>
              </a:rPr>
              <a:t>Атомдағы</a:t>
            </a:r>
            <a:r>
              <a:rPr lang="ru-RU" altLang="ru-RU" sz="1800" b="1" u="sng" dirty="0">
                <a:latin typeface="Times New Roman" panose="02020603050405020304" pitchFamily="18" charset="0"/>
              </a:rPr>
              <a:t> </a:t>
            </a:r>
            <a:r>
              <a:rPr lang="ru-RU" altLang="ru-RU" sz="1800" b="1" u="sng" dirty="0" err="1">
                <a:latin typeface="Times New Roman" panose="02020603050405020304" pitchFamily="18" charset="0"/>
              </a:rPr>
              <a:t>кеңістіктің</a:t>
            </a:r>
            <a:r>
              <a:rPr lang="ru-RU" altLang="ru-RU" sz="1800" b="1" u="sng" dirty="0">
                <a:latin typeface="Times New Roman" panose="02020603050405020304" pitchFamily="18" charset="0"/>
              </a:rPr>
              <a:t> </a:t>
            </a:r>
            <a:r>
              <a:rPr lang="ru-RU" altLang="ru-RU" sz="1800" b="1" u="sng" dirty="0" err="1">
                <a:latin typeface="Times New Roman" panose="02020603050405020304" pitchFamily="18" charset="0"/>
              </a:rPr>
              <a:t>қалған</a:t>
            </a:r>
            <a:r>
              <a:rPr lang="ru-RU" altLang="ru-RU" sz="1800" b="1" u="sng" dirty="0">
                <a:latin typeface="Times New Roman" panose="02020603050405020304" pitchFamily="18" charset="0"/>
              </a:rPr>
              <a:t> </a:t>
            </a:r>
            <a:r>
              <a:rPr lang="ru-RU" altLang="ru-RU" sz="1800" b="1" u="sng" dirty="0" err="1">
                <a:latin typeface="Times New Roman" panose="02020603050405020304" pitchFamily="18" charset="0"/>
              </a:rPr>
              <a:t>бөлігі</a:t>
            </a:r>
            <a:r>
              <a:rPr lang="ru-RU" altLang="ru-RU" sz="1800" b="1" u="sng" dirty="0">
                <a:latin typeface="Times New Roman" panose="02020603050405020304" pitchFamily="18" charset="0"/>
              </a:rPr>
              <a:t> (ядро мен </a:t>
            </a:r>
            <a:r>
              <a:rPr lang="ru-RU" altLang="ru-RU" sz="1800" b="1" u="sng" dirty="0" err="1">
                <a:latin typeface="Times New Roman" panose="02020603050405020304" pitchFamily="18" charset="0"/>
              </a:rPr>
              <a:t>электрондарды</a:t>
            </a:r>
            <a:r>
              <a:rPr lang="ru-RU" altLang="ru-RU" sz="1800" b="1" u="sng" dirty="0">
                <a:latin typeface="Times New Roman" panose="02020603050405020304" pitchFamily="18" charset="0"/>
              </a:rPr>
              <a:t> </a:t>
            </a:r>
            <a:r>
              <a:rPr lang="ru-RU" altLang="ru-RU" sz="1800" b="1" u="sng" dirty="0" err="1">
                <a:latin typeface="Times New Roman" panose="02020603050405020304" pitchFamily="18" charset="0"/>
              </a:rPr>
              <a:t>қоспағанда</a:t>
            </a:r>
            <a:r>
              <a:rPr lang="ru-RU" altLang="ru-RU" sz="1800" b="1" u="sng" dirty="0">
                <a:latin typeface="Times New Roman" panose="02020603050405020304" pitchFamily="18" charset="0"/>
              </a:rPr>
              <a:t>) бос </a:t>
            </a:r>
            <a:r>
              <a:rPr lang="ru-RU" altLang="ru-RU" sz="1800" b="1" u="sng" dirty="0" err="1">
                <a:latin typeface="Times New Roman" panose="02020603050405020304" pitchFamily="18" charset="0"/>
              </a:rPr>
              <a:t>келеді</a:t>
            </a:r>
            <a:r>
              <a:rPr lang="ru-RU" altLang="ru-RU" sz="1800" b="1" u="sng" dirty="0">
                <a:latin typeface="Times New Roman" panose="02020603050405020304" pitchFamily="18" charset="0"/>
              </a:rPr>
              <a:t>. </a:t>
            </a:r>
            <a:r>
              <a:rPr lang="ru-RU" altLang="ru-RU" sz="1800" b="1" dirty="0" err="1">
                <a:latin typeface="Times New Roman" panose="02020603050405020304" pitchFamily="18" charset="0"/>
              </a:rPr>
              <a:t>Заттардағы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өзара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әрекеттесуі</a:t>
            </a:r>
            <a:r>
              <a:rPr lang="ru-RU" altLang="ru-RU" sz="1800" b="1" dirty="0">
                <a:latin typeface="Times New Roman" panose="02020603050405020304" pitchFamily="18" charset="0"/>
              </a:rPr>
              <a:t> мен </a:t>
            </a:r>
            <a:r>
              <a:rPr lang="ru-RU" altLang="ru-RU" sz="1800" b="1" dirty="0" err="1">
                <a:latin typeface="Times New Roman" panose="02020603050405020304" pitchFamily="18" charset="0"/>
              </a:rPr>
              <a:t>жұтылу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мәселелерін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қарастырғанда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осыны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ескерген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жөн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яғни</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ортадағы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атомдар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арқылы</a:t>
            </a:r>
            <a:r>
              <a:rPr lang="ru-RU" altLang="ru-RU" sz="1800" b="1" dirty="0">
                <a:latin typeface="Times New Roman" panose="02020603050405020304" pitchFamily="18" charset="0"/>
              </a:rPr>
              <a:t> </a:t>
            </a:r>
            <a:r>
              <a:rPr lang="ru-RU" altLang="ru-RU" sz="1800" b="1" dirty="0" err="1"/>
              <a:t>бөлшектердің</a:t>
            </a:r>
            <a:r>
              <a:rPr lang="ru-RU" altLang="ru-RU" sz="1800" b="1" dirty="0"/>
              <a:t> </a:t>
            </a:r>
            <a:r>
              <a:rPr lang="ru-RU" altLang="ru-RU" sz="1800" b="1" dirty="0" err="1">
                <a:latin typeface="Times New Roman" panose="02020603050405020304" pitchFamily="18" charset="0"/>
              </a:rPr>
              <a:t>ұшуы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t> </a:t>
            </a:r>
            <a:r>
              <a:rPr lang="ru-RU" altLang="ru-RU" sz="1800" b="1" dirty="0" err="1"/>
              <a:t>соқтығысу</a:t>
            </a:r>
            <a:r>
              <a:rPr lang="ru-RU" altLang="ru-RU" sz="1800" b="1" dirty="0"/>
              <a:t> </a:t>
            </a:r>
            <a:r>
              <a:rPr lang="ru-RU" altLang="ru-RU" sz="1800" b="1" dirty="0">
                <a:latin typeface="Times New Roman" panose="02020603050405020304" pitchFamily="18" charset="0"/>
              </a:rPr>
              <a:t>(</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электрлік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өзара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әрекеттесу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ықтималдығын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бағалау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үшін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маңызды</a:t>
            </a:r>
            <a:r>
              <a:rPr lang="ru-RU" altLang="ru-RU" sz="1800" b="1" dirty="0">
                <a:latin typeface="Times New Roman" panose="02020603050405020304" pitchFamily="18" charset="0"/>
              </a:rPr>
              <a:t>.</a:t>
            </a:r>
          </a:p>
          <a:p>
            <a:pPr eaLnBrk="1" hangingPunct="1"/>
            <a:r>
              <a:rPr lang="ru-RU" altLang="ru-RU" sz="1800" b="1" dirty="0" err="1">
                <a:solidFill>
                  <a:srgbClr val="FF0000"/>
                </a:solidFill>
                <a:latin typeface="Times New Roman" panose="02020603050405020304" pitchFamily="18" charset="0"/>
              </a:rPr>
              <a:t>Белгілі</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бір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ядроның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құрамы</a:t>
            </a:r>
            <a:r>
              <a:rPr lang="ru-RU" altLang="ru-RU" sz="1800" b="1" dirty="0">
                <a:solidFill>
                  <a:srgbClr val="FF0000"/>
                </a:solidFill>
                <a:latin typeface="Times New Roman" panose="02020603050405020304" pitchFamily="18" charset="0"/>
              </a:rPr>
              <a:t> мен </a:t>
            </a:r>
            <a:r>
              <a:rPr lang="ru-RU" altLang="ru-RU" sz="1800" b="1" dirty="0" err="1">
                <a:solidFill>
                  <a:srgbClr val="FF0000"/>
                </a:solidFill>
                <a:latin typeface="Times New Roman" panose="02020603050405020304" pitchFamily="18" charset="0"/>
              </a:rPr>
              <a:t>құрылымы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болатын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атомдарды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нуклидтер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деп</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атайды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Нуклидтің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даралығы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ерекшелігі</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ядролық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зарядпен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анықталады</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протондар</a:t>
            </a:r>
            <a:r>
              <a:rPr lang="ru-RU" altLang="ru-RU" sz="1800" b="1" dirty="0">
                <a:solidFill>
                  <a:srgbClr val="FF0000"/>
                </a:solidFill>
                <a:latin typeface="Times New Roman" panose="02020603050405020304" pitchFamily="18" charset="0"/>
              </a:rPr>
              <a:t> саны).</a:t>
            </a:r>
          </a:p>
          <a:p>
            <a:r>
              <a:rPr lang="ru-RU" altLang="ru-RU" sz="1800" b="1" dirty="0" err="1">
                <a:solidFill>
                  <a:srgbClr val="000000"/>
                </a:solidFill>
                <a:latin typeface="Times New Roman" panose="02020603050405020304" pitchFamily="18" charset="0"/>
              </a:rPr>
              <a:t>Протонның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сандары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бірдей</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болатын</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ядролары</a:t>
            </a:r>
            <a:r>
              <a:rPr lang="ru-RU" altLang="ru-RU" sz="1800" b="1" dirty="0">
                <a:solidFill>
                  <a:srgbClr val="000000"/>
                </a:solidFill>
                <a:latin typeface="Times New Roman" panose="02020603050405020304" pitchFamily="18" charset="0"/>
              </a:rPr>
              <a:t> бар </a:t>
            </a:r>
            <a:r>
              <a:rPr lang="ru-RU" altLang="ru-RU" sz="1800" b="1" dirty="0" err="1">
                <a:solidFill>
                  <a:srgbClr val="000000"/>
                </a:solidFill>
                <a:latin typeface="Times New Roman" panose="02020603050405020304" pitchFamily="18" charset="0"/>
              </a:rPr>
              <a:t>атомдар</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бірақ</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нейтрондардың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санымен</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ерекшеленсе</a:t>
            </a:r>
            <a:r>
              <a:rPr lang="ru-RU" altLang="ru-RU" sz="1800" b="1" dirty="0">
                <a:solidFill>
                  <a:srgbClr val="000000"/>
                </a:solidFill>
              </a:rPr>
              <a:t>, </a:t>
            </a:r>
            <a:r>
              <a:rPr lang="ru-RU" altLang="ru-RU" sz="1800" b="1" dirty="0" err="1">
                <a:solidFill>
                  <a:srgbClr val="000000"/>
                </a:solidFill>
              </a:rPr>
              <a:t>сол</a:t>
            </a:r>
            <a:r>
              <a:rPr lang="ru-RU" altLang="ru-RU" sz="1800" b="1" dirty="0">
                <a:solidFill>
                  <a:srgbClr val="000000"/>
                </a:solidFill>
              </a:rPr>
              <a:t> </a:t>
            </a:r>
            <a:r>
              <a:rPr lang="ru-RU" altLang="ru-RU" sz="1800" b="1" dirty="0" err="1">
                <a:solidFill>
                  <a:srgbClr val="000000"/>
                </a:solidFill>
              </a:rPr>
              <a:t>химиялық</a:t>
            </a:r>
            <a:r>
              <a:rPr lang="ru-RU" altLang="ru-RU" sz="1800" b="1" dirty="0">
                <a:solidFill>
                  <a:srgbClr val="000000"/>
                </a:solidFill>
              </a:rPr>
              <a:t> </a:t>
            </a:r>
            <a:r>
              <a:rPr lang="ru-RU" altLang="ru-RU" sz="1800" b="1" dirty="0" err="1">
                <a:solidFill>
                  <a:srgbClr val="000000"/>
                </a:solidFill>
              </a:rPr>
              <a:t>элементтің</a:t>
            </a:r>
            <a:r>
              <a:rPr lang="ru-RU" altLang="ru-RU" sz="1800" b="1" dirty="0">
                <a:solidFill>
                  <a:srgbClr val="000000"/>
                </a:solidFill>
              </a:rPr>
              <a:t>  </a:t>
            </a:r>
            <a:r>
              <a:rPr lang="ru-RU" altLang="ru-RU" sz="1800" b="1" dirty="0" err="1">
                <a:solidFill>
                  <a:srgbClr val="000000"/>
                </a:solidFill>
              </a:rPr>
              <a:t>бір</a:t>
            </a:r>
            <a:r>
              <a:rPr lang="ru-RU" altLang="ru-RU" sz="1800" b="1" dirty="0">
                <a:solidFill>
                  <a:srgbClr val="000000"/>
                </a:solidFill>
              </a:rPr>
              <a:t> </a:t>
            </a:r>
            <a:r>
              <a:rPr lang="ru-RU" altLang="ru-RU" sz="1800" b="1" dirty="0" err="1">
                <a:solidFill>
                  <a:srgbClr val="000000"/>
                </a:solidFill>
              </a:rPr>
              <a:t>түріне</a:t>
            </a:r>
            <a:r>
              <a:rPr lang="ru-RU" altLang="ru-RU" sz="1800" b="1" dirty="0">
                <a:solidFill>
                  <a:srgbClr val="000000"/>
                </a:solidFill>
              </a:rPr>
              <a:t> </a:t>
            </a:r>
            <a:r>
              <a:rPr lang="ru-RU" altLang="ru-RU" sz="1800" b="1" dirty="0" err="1">
                <a:solidFill>
                  <a:srgbClr val="000000"/>
                </a:solidFill>
              </a:rPr>
              <a:t>жататын</a:t>
            </a:r>
            <a:r>
              <a:rPr lang="ru-RU" altLang="ru-RU" sz="1800" b="1" dirty="0">
                <a:solidFill>
                  <a:srgbClr val="000000"/>
                </a:solidFill>
              </a:rPr>
              <a:t> </a:t>
            </a:r>
            <a:r>
              <a:rPr lang="ru-RU" altLang="ru-RU" sz="1800" b="1" dirty="0" err="1">
                <a:solidFill>
                  <a:srgbClr val="000000"/>
                </a:solidFill>
              </a:rPr>
              <a:t>болса</a:t>
            </a:r>
            <a:r>
              <a:rPr lang="ru-RU" altLang="ru-RU" sz="1800" b="1" dirty="0">
                <a:solidFill>
                  <a:srgbClr val="000000"/>
                </a:solidFill>
              </a:rPr>
              <a:t>, </a:t>
            </a:r>
            <a:r>
              <a:rPr lang="ru-RU" altLang="ru-RU" sz="1800" b="1" dirty="0" err="1">
                <a:solidFill>
                  <a:srgbClr val="000000"/>
                </a:solidFill>
              </a:rPr>
              <a:t>оларды</a:t>
            </a:r>
            <a:r>
              <a:rPr lang="ru-RU" altLang="ru-RU" sz="1800" b="1" dirty="0">
                <a:solidFill>
                  <a:srgbClr val="000000"/>
                </a:solidFill>
              </a:rPr>
              <a:t> </a:t>
            </a:r>
            <a:r>
              <a:rPr lang="ru-RU" altLang="ru-RU" sz="1800" b="1" dirty="0" err="1">
                <a:solidFill>
                  <a:srgbClr val="000000"/>
                </a:solidFill>
              </a:rPr>
              <a:t>сол</a:t>
            </a:r>
            <a:r>
              <a:rPr lang="ru-RU" altLang="ru-RU" sz="1800" b="1" dirty="0">
                <a:solidFill>
                  <a:srgbClr val="000000"/>
                </a:solidFill>
              </a:rPr>
              <a:t> </a:t>
            </a:r>
            <a:r>
              <a:rPr lang="ru-RU" altLang="ru-RU" sz="1800" b="1" dirty="0" err="1">
                <a:solidFill>
                  <a:srgbClr val="000000"/>
                </a:solidFill>
              </a:rPr>
              <a:t>элементтің</a:t>
            </a:r>
            <a:r>
              <a:rPr lang="ru-RU" altLang="ru-RU" sz="1800" b="1" dirty="0">
                <a:solidFill>
                  <a:srgbClr val="000000"/>
                </a:solidFill>
              </a:rPr>
              <a:t> </a:t>
            </a:r>
            <a:r>
              <a:rPr lang="ru-RU" altLang="ru-RU" sz="1800" b="1" dirty="0" err="1">
                <a:solidFill>
                  <a:srgbClr val="000000"/>
                </a:solidFill>
                <a:latin typeface="Times New Roman" panose="02020603050405020304" pitchFamily="18" charset="0"/>
              </a:rPr>
              <a:t>изотоптары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деп</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атайды</a:t>
            </a:r>
            <a:r>
              <a:rPr lang="ru-RU" altLang="ru-RU" sz="1800" b="1" dirty="0">
                <a:solidFill>
                  <a:srgbClr val="000000"/>
                </a:solidFill>
                <a:latin typeface="Times New Roman" panose="02020603050405020304" pitchFamily="18" charset="0"/>
              </a:rPr>
              <a:t>. Менделеев </a:t>
            </a:r>
            <a:r>
              <a:rPr lang="ru-RU" altLang="ru-RU" sz="1800" b="1" dirty="0" err="1">
                <a:solidFill>
                  <a:srgbClr val="000000"/>
                </a:solidFill>
                <a:latin typeface="Times New Roman" panose="02020603050405020304" pitchFamily="18" charset="0"/>
              </a:rPr>
              <a:t>кестесінде</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мұндай</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элементтердің</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номері</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бірдей</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бірақ</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массалық</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сандары</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әр</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түрлі</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болады</a:t>
            </a:r>
            <a:r>
              <a:rPr lang="ru-RU" altLang="ru-RU" sz="1800" b="1" dirty="0">
                <a:solidFill>
                  <a:srgbClr val="000000"/>
                </a:solidFill>
                <a:latin typeface="Times New Roman" panose="02020603050405020304" pitchFamily="18" charset="0"/>
              </a:rPr>
              <a:t>.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AA3362E-70D7-41EF-A637-735BDD051BA1}"/>
              </a:ext>
            </a:extLst>
          </p:cNvPr>
          <p:cNvSpPr>
            <a:spLocks noGrp="1" noChangeArrowheads="1"/>
          </p:cNvSpPr>
          <p:nvPr>
            <p:ph type="title"/>
          </p:nvPr>
        </p:nvSpPr>
        <p:spPr>
          <a:xfrm>
            <a:off x="457200" y="152400"/>
            <a:ext cx="8229600" cy="457199"/>
          </a:xfrm>
        </p:spPr>
        <p:txBody>
          <a:bodyPr>
            <a:normAutofit fontScale="90000"/>
          </a:bodyPr>
          <a:lstStyle/>
          <a:p>
            <a:pPr eaLnBrk="1" hangingPunct="1"/>
            <a:r>
              <a:rPr lang="ru-RU" altLang="ru-RU" sz="2800" b="1" dirty="0">
                <a:solidFill>
                  <a:schemeClr val="tx1"/>
                </a:solidFill>
                <a:latin typeface="Times New Roman" panose="02020603050405020304" pitchFamily="18" charset="0"/>
              </a:rPr>
              <a:t>Элементарные частицы ядра (продолжение)</a:t>
            </a:r>
          </a:p>
        </p:txBody>
      </p:sp>
      <p:sp>
        <p:nvSpPr>
          <p:cNvPr id="9219" name="Rectangle 3">
            <a:extLst>
              <a:ext uri="{FF2B5EF4-FFF2-40B4-BE49-F238E27FC236}">
                <a16:creationId xmlns:a16="http://schemas.microsoft.com/office/drawing/2014/main" id="{8BEBFCFA-5CDC-4E59-8AA6-893F7A1D1324}"/>
              </a:ext>
            </a:extLst>
          </p:cNvPr>
          <p:cNvSpPr>
            <a:spLocks noGrp="1" noChangeArrowheads="1"/>
          </p:cNvSpPr>
          <p:nvPr>
            <p:ph type="body" idx="1"/>
          </p:nvPr>
        </p:nvSpPr>
        <p:spPr>
          <a:xfrm>
            <a:off x="304800" y="685800"/>
            <a:ext cx="8610600" cy="5943600"/>
          </a:xfrm>
          <a:ln>
            <a:solidFill>
              <a:srgbClr val="FF3300"/>
            </a:solidFill>
            <a:miter lim="800000"/>
            <a:headEnd/>
            <a:tailEnd/>
          </a:ln>
        </p:spPr>
        <p:txBody>
          <a:bodyPr/>
          <a:lstStyle/>
          <a:p>
            <a:pPr eaLnBrk="1" hangingPunct="1"/>
            <a:r>
              <a:rPr lang="ru-RU" altLang="ru-RU" sz="1800" b="1" dirty="0">
                <a:highlight>
                  <a:srgbClr val="FFFF00"/>
                </a:highlight>
                <a:latin typeface="Times New Roman" panose="02020603050405020304" pitchFamily="18" charset="0"/>
              </a:rPr>
              <a:t>Масса электрона в 1840 раз меньше массы протона или нейтрона. </a:t>
            </a:r>
          </a:p>
          <a:p>
            <a:pPr eaLnBrk="1" hangingPunct="1"/>
            <a:r>
              <a:rPr lang="ru-RU" altLang="ru-RU" sz="1800" b="1" dirty="0">
                <a:solidFill>
                  <a:srgbClr val="FF0000"/>
                </a:solidFill>
                <a:highlight>
                  <a:srgbClr val="FFFF00"/>
                </a:highlight>
                <a:latin typeface="Times New Roman" panose="02020603050405020304" pitchFamily="18" charset="0"/>
              </a:rPr>
              <a:t>Суммарная масса атома почти целиком (на 99,97 - 99,98%) сосредоточена в ядре, тогда как на все орбитальные электроны приходится чуть больше 0,02% общей массы атома</a:t>
            </a:r>
            <a:r>
              <a:rPr lang="ru-RU" altLang="ru-RU" sz="1800" b="1" dirty="0">
                <a:highlight>
                  <a:srgbClr val="FFFF00"/>
                </a:highlight>
                <a:latin typeface="Times New Roman" panose="02020603050405020304" pitchFamily="18" charset="0"/>
              </a:rPr>
              <a:t>.</a:t>
            </a:r>
          </a:p>
          <a:p>
            <a:pPr eaLnBrk="1" hangingPunct="1"/>
            <a:r>
              <a:rPr lang="ru-RU" altLang="ru-RU" sz="1800" b="1" dirty="0">
                <a:highlight>
                  <a:srgbClr val="FFFF00"/>
                </a:highlight>
                <a:latin typeface="Times New Roman" panose="02020603050405020304" pitchFamily="18" charset="0"/>
              </a:rPr>
              <a:t>Ядро в атоме занимает чрезвычайно малый объем. Линейные размеры атома имеют порядок 10</a:t>
            </a:r>
            <a:r>
              <a:rPr lang="ru-RU" altLang="ru-RU" sz="1800" b="1" baseline="30000" dirty="0">
                <a:highlight>
                  <a:srgbClr val="FFFF00"/>
                </a:highlight>
              </a:rPr>
              <a:t>-10</a:t>
            </a:r>
            <a:r>
              <a:rPr lang="ru-RU" altLang="ru-RU" sz="1800" b="1" dirty="0">
                <a:highlight>
                  <a:srgbClr val="FFFF00"/>
                </a:highlight>
                <a:latin typeface="Times New Roman" panose="02020603050405020304" pitchFamily="18" charset="0"/>
              </a:rPr>
              <a:t>м, а ядра –  10</a:t>
            </a:r>
            <a:r>
              <a:rPr lang="ru-RU" altLang="ru-RU" sz="1800" b="1" baseline="30000" dirty="0">
                <a:highlight>
                  <a:srgbClr val="FFFF00"/>
                </a:highlight>
              </a:rPr>
              <a:t>-15</a:t>
            </a:r>
            <a:r>
              <a:rPr lang="ru-RU" altLang="ru-RU" sz="1800" b="1" dirty="0">
                <a:highlight>
                  <a:srgbClr val="FFFF00"/>
                </a:highlight>
                <a:latin typeface="Times New Roman" panose="02020603050405020304" pitchFamily="18" charset="0"/>
              </a:rPr>
              <a:t> м, т. е. в сотни тысяч раз меньше.</a:t>
            </a:r>
          </a:p>
          <a:p>
            <a:pPr eaLnBrk="1" hangingPunct="1"/>
            <a:r>
              <a:rPr lang="ru-RU" altLang="ru-RU" sz="1800" b="1" dirty="0">
                <a:solidFill>
                  <a:srgbClr val="FF0000"/>
                </a:solidFill>
                <a:highlight>
                  <a:srgbClr val="FFFF00"/>
                </a:highlight>
                <a:latin typeface="Times New Roman" panose="02020603050405020304" pitchFamily="18" charset="0"/>
              </a:rPr>
              <a:t>Соответственно плотность материи в ядре – 10</a:t>
            </a:r>
            <a:r>
              <a:rPr lang="ru-RU" altLang="ru-RU" sz="1800" b="1" baseline="30000" dirty="0">
                <a:solidFill>
                  <a:srgbClr val="FF0000"/>
                </a:solidFill>
                <a:highlight>
                  <a:srgbClr val="FFFF00"/>
                </a:highlight>
              </a:rPr>
              <a:t>17</a:t>
            </a:r>
            <a:r>
              <a:rPr lang="ru-RU" altLang="ru-RU" sz="1800" b="1" dirty="0">
                <a:solidFill>
                  <a:srgbClr val="FF0000"/>
                </a:solidFill>
                <a:highlight>
                  <a:srgbClr val="FFFF00"/>
                </a:highlight>
                <a:latin typeface="Times New Roman" panose="02020603050405020304" pitchFamily="18" charset="0"/>
              </a:rPr>
              <a:t>кг/м</a:t>
            </a:r>
            <a:r>
              <a:rPr lang="ru-RU" altLang="ru-RU" sz="1800" b="1" baseline="30000" dirty="0">
                <a:solidFill>
                  <a:srgbClr val="FF0000"/>
                </a:solidFill>
                <a:highlight>
                  <a:srgbClr val="FFFF00"/>
                </a:highlight>
              </a:rPr>
              <a:t>3</a:t>
            </a:r>
            <a:r>
              <a:rPr lang="ru-RU" altLang="ru-RU" sz="1800" b="1" dirty="0">
                <a:solidFill>
                  <a:srgbClr val="FF0000"/>
                </a:solidFill>
                <a:highlight>
                  <a:srgbClr val="FFFF00"/>
                </a:highlight>
              </a:rPr>
              <a:t> (10</a:t>
            </a:r>
            <a:r>
              <a:rPr lang="ru-RU" altLang="ru-RU" sz="1800" b="1" baseline="30000" dirty="0">
                <a:solidFill>
                  <a:srgbClr val="FF0000"/>
                </a:solidFill>
                <a:highlight>
                  <a:srgbClr val="FFFF00"/>
                </a:highlight>
              </a:rPr>
              <a:t>5</a:t>
            </a:r>
            <a:r>
              <a:rPr lang="ru-RU" altLang="ru-RU" sz="1800" b="1" dirty="0">
                <a:solidFill>
                  <a:srgbClr val="FF0000"/>
                </a:solidFill>
                <a:highlight>
                  <a:srgbClr val="FFFF00"/>
                </a:highlight>
                <a:latin typeface="Times New Roman" panose="02020603050405020304" pitchFamily="18" charset="0"/>
              </a:rPr>
              <a:t>т/мм</a:t>
            </a:r>
            <a:r>
              <a:rPr lang="ru-RU" altLang="ru-RU" sz="1800" b="1" baseline="30000" dirty="0">
                <a:solidFill>
                  <a:srgbClr val="FF0000"/>
                </a:solidFill>
                <a:highlight>
                  <a:srgbClr val="FFFF00"/>
                </a:highlight>
              </a:rPr>
              <a:t>3</a:t>
            </a:r>
            <a:r>
              <a:rPr lang="ru-RU" altLang="ru-RU" sz="1800" b="1" dirty="0">
                <a:solidFill>
                  <a:srgbClr val="FF0000"/>
                </a:solidFill>
                <a:highlight>
                  <a:srgbClr val="FFFF00"/>
                </a:highlight>
                <a:latin typeface="Times New Roman" panose="02020603050405020304" pitchFamily="18" charset="0"/>
              </a:rPr>
              <a:t>). </a:t>
            </a:r>
          </a:p>
          <a:p>
            <a:pPr eaLnBrk="1" hangingPunct="1"/>
            <a:r>
              <a:rPr lang="ru-RU" altLang="ru-RU" sz="1800" b="1" u="sng" dirty="0">
                <a:highlight>
                  <a:srgbClr val="FFFF00"/>
                </a:highlight>
                <a:latin typeface="Times New Roman" panose="02020603050405020304" pitchFamily="18" charset="0"/>
              </a:rPr>
              <a:t>Всё остальное пространство в атоме (кроме ядра и электронов) представляет собой пустоту.</a:t>
            </a:r>
            <a:r>
              <a:rPr lang="ru-RU" altLang="ru-RU" sz="1800" b="1" dirty="0">
                <a:highlight>
                  <a:srgbClr val="FFFF00"/>
                </a:highlight>
                <a:latin typeface="Times New Roman" panose="02020603050405020304" pitchFamily="18" charset="0"/>
              </a:rPr>
              <a:t> Это важно иметь в виду при рассмотрении вопросов взаимодействия и поглощения излучений в веществе, т.е. для оценки вероятности столкновения (и электрического взаимодействия) при пролете частиц через атомы среды.</a:t>
            </a:r>
          </a:p>
          <a:p>
            <a:pPr eaLnBrk="1" hangingPunct="1"/>
            <a:r>
              <a:rPr lang="ru-RU" altLang="ru-RU" sz="1800" b="1" dirty="0">
                <a:solidFill>
                  <a:srgbClr val="FF0000"/>
                </a:solidFill>
                <a:highlight>
                  <a:srgbClr val="FFFF00"/>
                </a:highlight>
                <a:latin typeface="Times New Roman" panose="02020603050405020304" pitchFamily="18" charset="0"/>
              </a:rPr>
              <a:t>Атомы,  имеющие определенный состав и структуру ядра, называются нуклидами. Индивидуальность нуклида определяется зарядом ядра (числом протонов).</a:t>
            </a:r>
          </a:p>
          <a:p>
            <a:pPr eaLnBrk="1" hangingPunct="1"/>
            <a:r>
              <a:rPr lang="ru-RU" altLang="ru-RU" sz="1800" b="1" dirty="0">
                <a:solidFill>
                  <a:srgbClr val="000000"/>
                </a:solidFill>
                <a:highlight>
                  <a:srgbClr val="FFFF00"/>
                </a:highlight>
                <a:latin typeface="Times New Roman" panose="02020603050405020304" pitchFamily="18" charset="0"/>
              </a:rPr>
              <a:t>Атомы, имеющие ядра с одинаковым числом протонов, но различающиеся по числу нейтронов, относящиеся к разновидностям одного и того же химического элемента, называемым изотопами данного элемента. Такие элементы имеют одинаковый номер в таблице Менделеева, но разное массовое число. </a:t>
            </a:r>
            <a:endParaRPr lang="ru-RU" altLang="ru-RU" sz="1800" b="1" dirty="0">
              <a:highlight>
                <a:srgbClr val="FFFF00"/>
              </a:highlight>
              <a:latin typeface="Times New Roman" panose="02020603050405020304" pitchFamily="18" charset="0"/>
            </a:endParaRPr>
          </a:p>
        </p:txBody>
      </p:sp>
    </p:spTree>
    <p:extLst>
      <p:ext uri="{BB962C8B-B14F-4D97-AF65-F5344CB8AC3E}">
        <p14:creationId xmlns:p14="http://schemas.microsoft.com/office/powerpoint/2010/main" val="28128129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44164CD-AE1D-48C3-80A1-DE9D5D0CA582}"/>
              </a:ext>
            </a:extLst>
          </p:cNvPr>
          <p:cNvSpPr>
            <a:spLocks noGrp="1" noChangeArrowheads="1"/>
          </p:cNvSpPr>
          <p:nvPr>
            <p:ph type="body" idx="1"/>
          </p:nvPr>
        </p:nvSpPr>
        <p:spPr>
          <a:xfrm>
            <a:off x="179512" y="116632"/>
            <a:ext cx="8712968" cy="6558488"/>
          </a:xfrm>
          <a:ln>
            <a:solidFill>
              <a:srgbClr val="FF3300"/>
            </a:solidFill>
            <a:miter lim="800000"/>
            <a:headEnd/>
            <a:tailEnd/>
          </a:ln>
        </p:spPr>
        <p:txBody>
          <a:bodyPr>
            <a:normAutofit/>
          </a:bodyPr>
          <a:lstStyle/>
          <a:p>
            <a:pPr marL="0" indent="0" algn="just" eaLnBrk="1" hangingPunct="1">
              <a:buNone/>
            </a:pPr>
            <a:r>
              <a:rPr lang="ru-RU" altLang="ru-RU" sz="1600" b="1" dirty="0" err="1">
                <a:solidFill>
                  <a:srgbClr val="FF0000"/>
                </a:solidFill>
                <a:latin typeface="Times New Roman" panose="02020603050405020304" pitchFamily="18" charset="0"/>
              </a:rPr>
              <a:t>Ядроның</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элементар</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бөлшектері</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жалғасы</a:t>
            </a:r>
            <a:r>
              <a:rPr lang="ru-RU" altLang="ru-RU" sz="1600" b="1" dirty="0">
                <a:solidFill>
                  <a:srgbClr val="FF0000"/>
                </a:solidFill>
                <a:latin typeface="Times New Roman" panose="02020603050405020304" pitchFamily="18" charset="0"/>
              </a:rPr>
              <a:t>)</a:t>
            </a:r>
          </a:p>
          <a:p>
            <a:pPr algn="just" eaLnBrk="1" hangingPunct="1"/>
            <a:r>
              <a:rPr lang="ru-RU" altLang="ru-RU" sz="1600" b="1" dirty="0" err="1">
                <a:solidFill>
                  <a:srgbClr val="000000"/>
                </a:solidFill>
                <a:latin typeface="Times New Roman" panose="02020603050405020304" pitchFamily="18" charset="0"/>
              </a:rPr>
              <a:t>Изотоптарды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бір-бірінен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ажырату</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үшін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элементтің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белгісіне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символына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берілген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изотоптың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ядросындағы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барлық</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бөлшектердің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қосындысына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тең</a:t>
            </a:r>
            <a:r>
              <a:rPr lang="ru-RU" altLang="ru-RU" sz="1600" b="1" dirty="0">
                <a:solidFill>
                  <a:srgbClr val="000000"/>
                </a:solidFill>
                <a:latin typeface="Times New Roman" panose="02020603050405020304" pitchFamily="18" charset="0"/>
              </a:rPr>
              <a:t> сан </a:t>
            </a:r>
            <a:r>
              <a:rPr lang="ru-RU" altLang="ru-RU" sz="1600" b="1" dirty="0" err="1">
                <a:solidFill>
                  <a:srgbClr val="000000"/>
                </a:solidFill>
                <a:latin typeface="Times New Roman" panose="02020603050405020304" pitchFamily="18" charset="0"/>
              </a:rPr>
              <a:t>беріледі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Мысалы</a:t>
            </a:r>
            <a:r>
              <a:rPr lang="ru-RU" altLang="ru-RU" sz="1600" b="1" dirty="0">
                <a:solidFill>
                  <a:srgbClr val="000000"/>
                </a:solidFill>
                <a:latin typeface="Times New Roman" panose="02020603050405020304" pitchFamily="18" charset="0"/>
              </a:rPr>
              <a:t>, </a:t>
            </a:r>
            <a:r>
              <a:rPr lang="ru-RU" altLang="ru-RU" sz="1600" b="1" dirty="0">
                <a:solidFill>
                  <a:srgbClr val="FF3300"/>
                </a:solidFill>
                <a:latin typeface="Times New Roman" panose="02020603050405020304" pitchFamily="18" charset="0"/>
              </a:rPr>
              <a:t>уран-238 (</a:t>
            </a:r>
            <a:r>
              <a:rPr lang="ru-RU" altLang="ru-RU" sz="1600" b="1" baseline="30000" dirty="0">
                <a:solidFill>
                  <a:srgbClr val="FF3300"/>
                </a:solidFill>
              </a:rPr>
              <a:t>238</a:t>
            </a:r>
            <a:r>
              <a:rPr lang="en-US" altLang="ru-RU" sz="1600" b="1" dirty="0">
                <a:solidFill>
                  <a:srgbClr val="FF3300"/>
                </a:solidFill>
              </a:rPr>
              <a:t>U</a:t>
            </a:r>
            <a:r>
              <a:rPr lang="ru-RU" altLang="ru-RU" sz="1600" b="1" dirty="0">
                <a:solidFill>
                  <a:srgbClr val="FF3300"/>
                </a:solidFill>
                <a:latin typeface="Times New Roman" panose="02020603050405020304" pitchFamily="18" charset="0"/>
              </a:rPr>
              <a:t>)  - </a:t>
            </a:r>
            <a:r>
              <a:rPr lang="ru-RU" altLang="ru-RU" sz="1600" b="1" dirty="0" err="1">
                <a:solidFill>
                  <a:srgbClr val="FF3300"/>
                </a:solidFill>
                <a:latin typeface="Times New Roman" panose="02020603050405020304" pitchFamily="18" charset="0"/>
              </a:rPr>
              <a:t>құрамында</a:t>
            </a:r>
            <a:r>
              <a:rPr lang="ru-RU" altLang="ru-RU" sz="1600" b="1" dirty="0">
                <a:solidFill>
                  <a:srgbClr val="FF3300"/>
                </a:solidFill>
                <a:latin typeface="Times New Roman" panose="02020603050405020304" pitchFamily="18" charset="0"/>
              </a:rPr>
              <a:t> 92 протон мен 146 нейтрон бар, уран-235 (</a:t>
            </a:r>
            <a:r>
              <a:rPr lang="ru-RU" altLang="ru-RU" sz="1600" b="1" baseline="30000" dirty="0">
                <a:solidFill>
                  <a:srgbClr val="FF3300"/>
                </a:solidFill>
              </a:rPr>
              <a:t>235</a:t>
            </a:r>
            <a:r>
              <a:rPr lang="en-US" altLang="ru-RU" sz="1600" b="1" dirty="0">
                <a:solidFill>
                  <a:srgbClr val="FF3300"/>
                </a:solidFill>
              </a:rPr>
              <a:t>U</a:t>
            </a:r>
            <a:r>
              <a:rPr lang="ru-RU" altLang="ru-RU" sz="1600" b="1" dirty="0">
                <a:solidFill>
                  <a:srgbClr val="FF3300"/>
                </a:solidFill>
                <a:latin typeface="Times New Roman" panose="02020603050405020304" pitchFamily="18" charset="0"/>
              </a:rPr>
              <a:t>) – </a:t>
            </a:r>
            <a:r>
              <a:rPr lang="ru-RU" altLang="ru-RU" sz="1600" b="1" dirty="0" err="1">
                <a:solidFill>
                  <a:srgbClr val="FF3300"/>
                </a:solidFill>
                <a:latin typeface="Times New Roman" panose="02020603050405020304" pitchFamily="18" charset="0"/>
              </a:rPr>
              <a:t>құрамында</a:t>
            </a:r>
            <a:r>
              <a:rPr lang="ru-RU" altLang="ru-RU" sz="1600" b="1" dirty="0">
                <a:solidFill>
                  <a:srgbClr val="FF3300"/>
                </a:solidFill>
                <a:latin typeface="Times New Roman" panose="02020603050405020304" pitchFamily="18" charset="0"/>
              </a:rPr>
              <a:t> 92 протон, </a:t>
            </a:r>
            <a:r>
              <a:rPr lang="ru-RU" altLang="ru-RU" sz="1600" b="1" dirty="0" err="1">
                <a:solidFill>
                  <a:srgbClr val="FF3300"/>
                </a:solidFill>
                <a:latin typeface="Times New Roman" panose="02020603050405020304" pitchFamily="18" charset="0"/>
              </a:rPr>
              <a:t>бірақ</a:t>
            </a:r>
            <a:r>
              <a:rPr lang="ru-RU" altLang="ru-RU" sz="1600" b="1" dirty="0">
                <a:solidFill>
                  <a:srgbClr val="FF3300"/>
                </a:solidFill>
                <a:latin typeface="Times New Roman" panose="02020603050405020304" pitchFamily="18" charset="0"/>
              </a:rPr>
              <a:t> 143 нейтрон бар.</a:t>
            </a:r>
          </a:p>
          <a:p>
            <a:pPr algn="just"/>
            <a:r>
              <a:rPr lang="ru-RU" altLang="ru-RU" sz="1600" b="1" dirty="0" err="1">
                <a:latin typeface="Times New Roman" panose="02020603050405020304" pitchFamily="18" charset="0"/>
              </a:rPr>
              <a:t>Әрбір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жеке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химиялық</a:t>
            </a:r>
            <a:r>
              <a:rPr lang="ru-RU" altLang="ru-RU" sz="1600" b="1" dirty="0">
                <a:latin typeface="Times New Roman" panose="02020603050405020304" pitchFamily="18" charset="0"/>
              </a:rPr>
              <a:t> элемент </a:t>
            </a:r>
            <a:r>
              <a:rPr lang="ru-RU" altLang="ru-RU" sz="1600" b="1" dirty="0" err="1">
                <a:latin typeface="Times New Roman" panose="02020603050405020304" pitchFamily="18" charset="0"/>
              </a:rPr>
              <a:t>салыстырмалы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түрде</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тұрақты</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ядролық</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құрылымдар</a:t>
            </a:r>
            <a:r>
              <a:rPr lang="ru-RU" altLang="ru-RU" sz="1600" b="1" dirty="0">
                <a:solidFill>
                  <a:srgbClr val="FF0000"/>
                </a:solidFill>
                <a:latin typeface="Times New Roman" panose="02020603050405020304" pitchFamily="18" charset="0"/>
              </a:rPr>
              <a:t> </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тұрақты</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изотоптар</a:t>
            </a:r>
            <a:r>
              <a:rPr lang="ru-RU" altLang="ru-RU" sz="1600" b="1" dirty="0">
                <a:latin typeface="Times New Roman" panose="02020603050405020304" pitchFamily="18" charset="0"/>
              </a:rPr>
              <a:t>, ал </a:t>
            </a:r>
            <a:r>
              <a:rPr lang="ru-RU" altLang="ru-RU" sz="1600" b="1" dirty="0" err="1">
                <a:solidFill>
                  <a:srgbClr val="FF0000"/>
                </a:solidFill>
                <a:latin typeface="Times New Roman" panose="02020603050405020304" pitchFamily="18" charset="0"/>
              </a:rPr>
              <a:t>тұрақсыз</a:t>
            </a:r>
            <a:r>
              <a:rPr lang="ru-RU" altLang="ru-RU" sz="1600" b="1" dirty="0">
                <a:solidFill>
                  <a:srgbClr val="FF0000"/>
                </a:solidFill>
                <a:latin typeface="Times New Roman" panose="02020603050405020304" pitchFamily="18" charset="0"/>
              </a:rPr>
              <a:t> - </a:t>
            </a:r>
            <a:r>
              <a:rPr lang="ru-RU" altLang="ru-RU" sz="1600" b="1" dirty="0" err="1">
                <a:solidFill>
                  <a:srgbClr val="FF0000"/>
                </a:solidFill>
                <a:latin typeface="Times New Roman" panose="02020603050405020304" pitchFamily="18" charset="0"/>
              </a:rPr>
              <a:t>радиоактивті</a:t>
            </a:r>
            <a:r>
              <a:rPr lang="ru-RU" altLang="ru-RU" sz="1600" b="1" dirty="0">
                <a:solidFill>
                  <a:srgbClr val="FF0000"/>
                </a:solidFill>
              </a:rPr>
              <a:t> </a:t>
            </a:r>
            <a:r>
              <a:rPr lang="ru-RU" altLang="ru-RU" sz="1600" b="1" dirty="0" err="1">
                <a:solidFill>
                  <a:srgbClr val="FF0000"/>
                </a:solidFill>
              </a:rPr>
              <a:t>изотоптар</a:t>
            </a:r>
            <a:r>
              <a:rPr lang="ru-RU" altLang="ru-RU" sz="1600" b="1" dirty="0">
                <a:solidFill>
                  <a:srgbClr val="FF0000"/>
                </a:solidFill>
              </a:rPr>
              <a:t> </a:t>
            </a:r>
            <a:r>
              <a:rPr lang="ru-RU" altLang="ru-RU" sz="1600" b="1" dirty="0" err="1"/>
              <a:t>түрінде</a:t>
            </a:r>
            <a:r>
              <a:rPr lang="ru-RU" altLang="ru-RU" sz="1600" b="1" dirty="0"/>
              <a:t> </a:t>
            </a:r>
            <a:r>
              <a:rPr lang="ru-RU" altLang="ru-RU" sz="1600" b="1" dirty="0" err="1"/>
              <a:t>болуы</a:t>
            </a:r>
            <a:r>
              <a:rPr lang="ru-RU" altLang="ru-RU" sz="1600" b="1" dirty="0"/>
              <a:t> </a:t>
            </a:r>
            <a:r>
              <a:rPr lang="ru-RU" altLang="ru-RU" sz="1600" b="1" dirty="0" err="1"/>
              <a:t>мүмкін</a:t>
            </a:r>
            <a:r>
              <a:rPr lang="ru-RU" altLang="ru-RU" sz="1600" b="1" dirty="0"/>
              <a:t>.</a:t>
            </a:r>
            <a:endParaRPr lang="ru-RU" altLang="ru-RU" sz="1600" b="1" dirty="0">
              <a:latin typeface="Times New Roman" panose="02020603050405020304" pitchFamily="18" charset="0"/>
            </a:endParaRPr>
          </a:p>
          <a:p>
            <a:pPr algn="just" eaLnBrk="1" hangingPunct="1"/>
            <a:r>
              <a:rPr lang="ru-RU" altLang="ru-RU" sz="1600" b="1" dirty="0" err="1">
                <a:solidFill>
                  <a:srgbClr val="000000"/>
                </a:solidFill>
                <a:latin typeface="Times New Roman" panose="02020603050405020304" pitchFamily="18" charset="0"/>
              </a:rPr>
              <a:t>Ядроның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тұрақтылығы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протондар</a:t>
            </a:r>
            <a:r>
              <a:rPr lang="ru-RU" altLang="ru-RU" sz="1600" b="1" dirty="0">
                <a:solidFill>
                  <a:srgbClr val="000000"/>
                </a:solidFill>
                <a:latin typeface="Times New Roman" panose="02020603050405020304" pitchFamily="18" charset="0"/>
              </a:rPr>
              <a:t> мен </a:t>
            </a:r>
            <a:r>
              <a:rPr lang="ru-RU" altLang="ru-RU" sz="1600" b="1" dirty="0" err="1">
                <a:solidFill>
                  <a:srgbClr val="000000"/>
                </a:solidFill>
                <a:latin typeface="Times New Roman" panose="02020603050405020304" pitchFamily="18" charset="0"/>
              </a:rPr>
              <a:t>нейтрондар</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санының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арақатынасымен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анықталады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жеңіл</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элементтердің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тұрақты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изотоптарының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көпшілігі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үшін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ол</a:t>
            </a:r>
            <a:r>
              <a:rPr lang="ru-RU" altLang="ru-RU" sz="1600" b="1" dirty="0">
                <a:solidFill>
                  <a:srgbClr val="000000"/>
                </a:solidFill>
                <a:latin typeface="Times New Roman" panose="02020603050405020304" pitchFamily="18" charset="0"/>
              </a:rPr>
              <a:t> 1:1 </a:t>
            </a:r>
            <a:r>
              <a:rPr lang="ru-RU" altLang="ru-RU" sz="1600" b="1" dirty="0" err="1">
                <a:solidFill>
                  <a:srgbClr val="000000"/>
                </a:solidFill>
                <a:latin typeface="Times New Roman" panose="02020603050405020304" pitchFamily="18" charset="0"/>
              </a:rPr>
              <a:t>немесе</a:t>
            </a:r>
            <a:r>
              <a:rPr lang="ru-RU" altLang="ru-RU" sz="1600" b="1" dirty="0">
                <a:solidFill>
                  <a:srgbClr val="000000"/>
                </a:solidFill>
                <a:latin typeface="Times New Roman" panose="02020603050405020304" pitchFamily="18" charset="0"/>
              </a:rPr>
              <a:t> осы </a:t>
            </a:r>
            <a:r>
              <a:rPr lang="ru-RU" altLang="ru-RU" sz="1600" b="1" dirty="0" err="1">
                <a:solidFill>
                  <a:srgbClr val="000000"/>
                </a:solidFill>
                <a:latin typeface="Times New Roman" panose="02020603050405020304" pitchFamily="18" charset="0"/>
              </a:rPr>
              <a:t>мәнге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жақын</a:t>
            </a:r>
            <a:r>
              <a:rPr lang="ru-RU" altLang="ru-RU" sz="1600" b="1" dirty="0">
                <a:solidFill>
                  <a:srgbClr val="000000"/>
                </a:solidFill>
                <a:latin typeface="Times New Roman" panose="02020603050405020304" pitchFamily="18" charset="0"/>
              </a:rPr>
              <a:t>.</a:t>
            </a:r>
          </a:p>
          <a:p>
            <a:pPr algn="just" eaLnBrk="1" hangingPunct="1"/>
            <a:r>
              <a:rPr lang="ru-RU" altLang="ru-RU" sz="1600" b="1" dirty="0" err="1">
                <a:solidFill>
                  <a:srgbClr val="000000"/>
                </a:solidFill>
                <a:latin typeface="Times New Roman" panose="02020603050405020304" pitchFamily="18" charset="0"/>
              </a:rPr>
              <a:t>Периодтық</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жүйенің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соңында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бұл</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қатынас</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біртіндеп</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азаяды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және</a:t>
            </a:r>
            <a:r>
              <a:rPr lang="ru-RU" altLang="ru-RU" sz="1600" b="1" dirty="0">
                <a:solidFill>
                  <a:srgbClr val="000000"/>
                </a:solidFill>
                <a:latin typeface="Times New Roman" panose="02020603050405020304" pitchFamily="18" charset="0"/>
              </a:rPr>
              <a:t> 1:1,6 (уран) </a:t>
            </a:r>
            <a:r>
              <a:rPr lang="ru-RU" altLang="ru-RU" sz="1600" b="1" dirty="0" err="1">
                <a:solidFill>
                  <a:srgbClr val="000000"/>
                </a:solidFill>
                <a:latin typeface="Times New Roman" panose="02020603050405020304" pitchFamily="18" charset="0"/>
              </a:rPr>
              <a:t>жетеді</a:t>
            </a:r>
            <a:r>
              <a:rPr lang="ru-RU" altLang="ru-RU" sz="1600" b="1" dirty="0">
                <a:solidFill>
                  <a:srgbClr val="000000"/>
                </a:solidFill>
                <a:latin typeface="Times New Roman" panose="02020603050405020304" pitchFamily="18" charset="0"/>
              </a:rPr>
              <a:t>, ал </a:t>
            </a:r>
            <a:r>
              <a:rPr lang="ru-RU" altLang="ru-RU" sz="1600" b="1" dirty="0" err="1">
                <a:solidFill>
                  <a:srgbClr val="000000"/>
                </a:solidFill>
                <a:latin typeface="Times New Roman" panose="02020603050405020304" pitchFamily="18" charset="0"/>
              </a:rPr>
              <a:t>ядролардың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тұрақтылығы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күрт</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төмендейді</a:t>
            </a:r>
            <a:r>
              <a:rPr lang="ru-RU" altLang="ru-RU" sz="1600" b="1" dirty="0">
                <a:solidFill>
                  <a:srgbClr val="000000"/>
                </a:solidFill>
                <a:latin typeface="Times New Roman" panose="02020603050405020304" pitchFamily="18" charset="0"/>
              </a:rPr>
              <a:t>.</a:t>
            </a:r>
          </a:p>
          <a:p>
            <a:pPr algn="just"/>
            <a:r>
              <a:rPr lang="ru-RU" altLang="ru-RU" sz="1600" b="1" dirty="0" err="1">
                <a:solidFill>
                  <a:srgbClr val="FF3300"/>
                </a:solidFill>
                <a:latin typeface="Times New Roman" panose="02020603050405020304" pitchFamily="18" charset="0"/>
              </a:rPr>
              <a:t>Нейтрондардың</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жетіспеушілігімен</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немесе</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артық</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болуымен</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белгілі</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бір</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элементтің</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қандай</a:t>
            </a:r>
            <a:r>
              <a:rPr lang="ru-RU" altLang="ru-RU" sz="1600" b="1" dirty="0">
                <a:solidFill>
                  <a:srgbClr val="FF3300"/>
                </a:solidFill>
                <a:latin typeface="Times New Roman" panose="02020603050405020304" pitchFamily="18" charset="0"/>
              </a:rPr>
              <a:t> да </a:t>
            </a:r>
            <a:r>
              <a:rPr lang="ru-RU" altLang="ru-RU" sz="1600" b="1" dirty="0" err="1">
                <a:solidFill>
                  <a:srgbClr val="FF3300"/>
                </a:solidFill>
                <a:latin typeface="Times New Roman" panose="02020603050405020304" pitchFamily="18" charset="0"/>
              </a:rPr>
              <a:t>бір</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оңтайлы</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оптимальды</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қатынасына</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қатысты</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ядролық</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құрылымдар</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тұрақсыз</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болады</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бұл</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радиоактивті</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ыдыраудың</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пайда</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болуына</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әкеледі</a:t>
            </a:r>
            <a:r>
              <a:rPr lang="ru-RU" altLang="ru-RU" sz="1600" b="1" dirty="0">
                <a:solidFill>
                  <a:srgbClr val="FF3300"/>
                </a:solidFill>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a:t>
            </a:r>
            <a:r>
              <a:rPr lang="ru-RU" altLang="ru-RU" sz="1600" b="1" dirty="0">
                <a:solidFill>
                  <a:srgbClr val="000000"/>
                </a:solidFill>
                <a:latin typeface="Times New Roman" panose="02020603050405020304" pitchFamily="18" charset="0"/>
              </a:rPr>
              <a:t>Менделеев </a:t>
            </a:r>
            <a:r>
              <a:rPr lang="ru-RU" altLang="ru-RU" sz="1600" b="1" dirty="0" err="1">
                <a:solidFill>
                  <a:srgbClr val="000000"/>
                </a:solidFill>
                <a:latin typeface="Times New Roman" panose="02020603050405020304" pitchFamily="18" charset="0"/>
              </a:rPr>
              <a:t>кестесінің</a:t>
            </a:r>
            <a:r>
              <a:rPr lang="ru-RU" altLang="ru-RU" sz="1600" b="1" dirty="0">
                <a:solidFill>
                  <a:srgbClr val="000000"/>
                </a:solidFill>
                <a:latin typeface="Times New Roman" panose="02020603050405020304" pitchFamily="18" charset="0"/>
              </a:rPr>
              <a:t> </a:t>
            </a:r>
            <a:r>
              <a:rPr lang="ru-RU" altLang="ru-RU" sz="1600" b="1" dirty="0" err="1">
                <a:latin typeface="Times New Roman" panose="02020603050405020304" pitchFamily="18" charset="0"/>
              </a:rPr>
              <a:t>периодтық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жүйенің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соңында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орналасқан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радиоактивті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туыстар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құратын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радиоактивті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элементтерге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тән</a:t>
            </a:r>
            <a:r>
              <a:rPr lang="ru-RU" altLang="ru-RU" sz="1600" b="1" dirty="0">
                <a:latin typeface="Times New Roman" panose="02020603050405020304" pitchFamily="18" charset="0"/>
              </a:rPr>
              <a:t>, </a:t>
            </a:r>
            <a:r>
              <a:rPr lang="ru-RU" altLang="ru-RU" sz="1600" b="1" dirty="0" err="1">
                <a:solidFill>
                  <a:srgbClr val="000000"/>
                </a:solidFill>
                <a:latin typeface="Times New Roman" panose="02020603050405020304" pitchFamily="18" charset="0"/>
              </a:rPr>
              <a:t>мысалы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туыстық</a:t>
            </a:r>
            <a:r>
              <a:rPr lang="ru-RU" altLang="ru-RU" sz="1600" b="1" dirty="0">
                <a:solidFill>
                  <a:srgbClr val="000000"/>
                </a:solidFill>
                <a:latin typeface="Times New Roman" panose="02020603050405020304" pitchFamily="18" charset="0"/>
              </a:rPr>
              <a:t> </a:t>
            </a:r>
            <a:r>
              <a:rPr lang="ru-RU" altLang="ru-RU" sz="1600" b="1" baseline="30000" dirty="0">
                <a:solidFill>
                  <a:srgbClr val="000000"/>
                </a:solidFill>
              </a:rPr>
              <a:t>238</a:t>
            </a:r>
            <a:r>
              <a:rPr lang="en-US" altLang="ru-RU" sz="1600" b="1" dirty="0">
                <a:solidFill>
                  <a:srgbClr val="000000"/>
                </a:solidFill>
              </a:rPr>
              <a:t>U</a:t>
            </a:r>
            <a:r>
              <a:rPr lang="kk-KZ" altLang="ru-RU" sz="1600" b="1" dirty="0">
                <a:solidFill>
                  <a:srgbClr val="000000"/>
                </a:solidFill>
              </a:rPr>
              <a:t> (уран)</a:t>
            </a:r>
            <a:r>
              <a:rPr lang="ru-RU" altLang="ru-RU" sz="1600" b="1" dirty="0">
                <a:solidFill>
                  <a:srgbClr val="000000"/>
                </a:solidFill>
              </a:rPr>
              <a:t>, </a:t>
            </a:r>
            <a:r>
              <a:rPr lang="ru-RU" altLang="ru-RU" sz="1600" b="1" baseline="30000" dirty="0">
                <a:solidFill>
                  <a:srgbClr val="000000"/>
                </a:solidFill>
              </a:rPr>
              <a:t>232</a:t>
            </a:r>
            <a:r>
              <a:rPr lang="en-US" altLang="ru-RU" sz="1600" b="1" dirty="0">
                <a:solidFill>
                  <a:srgbClr val="000000"/>
                </a:solidFill>
              </a:rPr>
              <a:t>Th</a:t>
            </a:r>
            <a:r>
              <a:rPr lang="kk-KZ" altLang="ru-RU" sz="1600" b="1" dirty="0">
                <a:solidFill>
                  <a:srgbClr val="000000"/>
                </a:solidFill>
              </a:rPr>
              <a:t> (торий)</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т.б</a:t>
            </a:r>
            <a:r>
              <a:rPr lang="ru-RU" altLang="ru-RU" sz="1600" b="1" dirty="0">
                <a:solidFill>
                  <a:srgbClr val="000000"/>
                </a:solidFill>
                <a:latin typeface="Times New Roman" panose="02020603050405020304" pitchFamily="18" charset="0"/>
              </a:rPr>
              <a:t>.).</a:t>
            </a:r>
          </a:p>
          <a:p>
            <a:pPr algn="just" eaLnBrk="1" hangingPunct="1"/>
            <a:r>
              <a:rPr lang="ru-RU" altLang="ru-RU" sz="1600" b="1" dirty="0" err="1">
                <a:latin typeface="Times New Roman" panose="02020603050405020304" pitchFamily="18" charset="0"/>
              </a:rPr>
              <a:t>Радиоактивті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ыдырау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өздігінен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пайда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болады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ядроішіндегі</a:t>
            </a:r>
            <a:r>
              <a:rPr lang="ru-RU" altLang="ru-RU" sz="1600" b="1" dirty="0">
                <a:latin typeface="Times New Roman" panose="02020603050405020304" pitchFamily="18" charset="0"/>
              </a:rPr>
              <a:t> процесс, </a:t>
            </a:r>
            <a:r>
              <a:rPr lang="ru-RU" altLang="ru-RU" sz="1600" b="1" dirty="0" err="1">
                <a:latin typeface="Times New Roman" panose="02020603050405020304" pitchFamily="18" charset="0"/>
              </a:rPr>
              <a:t>қарапайым</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физикалық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немесе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химиялық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факторлар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әсер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ете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алмайтын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яғни</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радиоактивті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түрлендірулерді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кешіктіре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немесе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жеделдете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алмайды</a:t>
            </a:r>
            <a:r>
              <a:rPr lang="ru-RU" altLang="ru-RU" sz="1600" b="1" dirty="0">
                <a:latin typeface="Times New Roman" panose="02020603050405020304" pitchFamily="18" charset="0"/>
              </a:rPr>
              <a:t>.</a:t>
            </a:r>
          </a:p>
          <a:p>
            <a:pPr algn="just" eaLnBrk="1" hangingPunct="1"/>
            <a:r>
              <a:rPr lang="ru-RU" altLang="ru-RU" sz="1600" b="1" dirty="0" err="1">
                <a:solidFill>
                  <a:srgbClr val="000000"/>
                </a:solidFill>
                <a:latin typeface="Times New Roman" panose="02020603050405020304" pitchFamily="18" charset="0"/>
              </a:rPr>
              <a:t>Бір-бірінен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массалық</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санымен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ғана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емес</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химиялық</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қасиеттерімен</a:t>
            </a:r>
            <a:r>
              <a:rPr lang="ru-RU" altLang="ru-RU" sz="1600" b="1" dirty="0">
                <a:solidFill>
                  <a:srgbClr val="000000"/>
                </a:solidFill>
                <a:latin typeface="Times New Roman" panose="02020603050405020304" pitchFamily="18" charset="0"/>
              </a:rPr>
              <a:t> де </a:t>
            </a:r>
            <a:r>
              <a:rPr lang="ru-RU" altLang="ru-RU" sz="1600" b="1" dirty="0" err="1">
                <a:solidFill>
                  <a:srgbClr val="000000"/>
                </a:solidFill>
                <a:latin typeface="Times New Roman" panose="02020603050405020304" pitchFamily="18" charset="0"/>
              </a:rPr>
              <a:t>ерекшеленетін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атомдарды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нуклидтер</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деп</a:t>
            </a:r>
            <a:r>
              <a:rPr lang="ru-RU" altLang="ru-RU" sz="1600" b="1" dirty="0">
                <a:solidFill>
                  <a:srgbClr val="000000"/>
                </a:solidFill>
                <a:latin typeface="Times New Roman" panose="02020603050405020304" pitchFamily="18" charset="0"/>
              </a:rPr>
              <a:t>, ал </a:t>
            </a:r>
            <a:r>
              <a:rPr lang="ru-RU" altLang="ru-RU" sz="1600" b="1" dirty="0" err="1">
                <a:solidFill>
                  <a:srgbClr val="000000"/>
                </a:solidFill>
                <a:latin typeface="Times New Roman" panose="02020603050405020304" pitchFamily="18" charset="0"/>
              </a:rPr>
              <a:t>егер</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радиоактивтілік</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қасиеттеріне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ие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болса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оларды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радионуклидтер</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деп</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атайды</a:t>
            </a:r>
            <a:r>
              <a:rPr lang="ru-RU" altLang="ru-RU" sz="1600" b="1" dirty="0">
                <a:solidFill>
                  <a:srgbClr val="000000"/>
                </a:solidFill>
                <a:latin typeface="Times New Roman" panose="02020603050405020304" pitchFamily="18" charset="0"/>
              </a:rPr>
              <a:t>.</a:t>
            </a:r>
            <a:endParaRPr lang="ru-RU" altLang="ru-RU" sz="1600"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B8E1983-0FEE-40B4-8EF9-52EA14B98B14}"/>
              </a:ext>
            </a:extLst>
          </p:cNvPr>
          <p:cNvSpPr>
            <a:spLocks noGrp="1" noChangeArrowheads="1"/>
          </p:cNvSpPr>
          <p:nvPr>
            <p:ph type="title"/>
          </p:nvPr>
        </p:nvSpPr>
        <p:spPr>
          <a:xfrm>
            <a:off x="457200" y="182880"/>
            <a:ext cx="8229600" cy="487362"/>
          </a:xfrm>
        </p:spPr>
        <p:txBody>
          <a:bodyPr>
            <a:normAutofit fontScale="90000"/>
          </a:bodyPr>
          <a:lstStyle/>
          <a:p>
            <a:pPr eaLnBrk="1" hangingPunct="1"/>
            <a:r>
              <a:rPr lang="ru-RU" altLang="ru-RU" sz="2800" b="1" dirty="0">
                <a:solidFill>
                  <a:schemeClr val="tx1"/>
                </a:solidFill>
                <a:latin typeface="Times New Roman" panose="02020603050405020304" pitchFamily="18" charset="0"/>
              </a:rPr>
              <a:t>Элементарные частицы ядра (продолжение)</a:t>
            </a:r>
          </a:p>
        </p:txBody>
      </p:sp>
      <p:sp>
        <p:nvSpPr>
          <p:cNvPr id="10243" name="Rectangle 3">
            <a:extLst>
              <a:ext uri="{FF2B5EF4-FFF2-40B4-BE49-F238E27FC236}">
                <a16:creationId xmlns:a16="http://schemas.microsoft.com/office/drawing/2014/main" id="{044164CD-AE1D-48C3-80A1-DE9D5D0CA582}"/>
              </a:ext>
            </a:extLst>
          </p:cNvPr>
          <p:cNvSpPr>
            <a:spLocks noGrp="1" noChangeArrowheads="1"/>
          </p:cNvSpPr>
          <p:nvPr>
            <p:ph type="body" idx="1"/>
          </p:nvPr>
        </p:nvSpPr>
        <p:spPr>
          <a:xfrm>
            <a:off x="457200" y="838200"/>
            <a:ext cx="8305800" cy="5836920"/>
          </a:xfrm>
          <a:ln>
            <a:solidFill>
              <a:srgbClr val="FF3300"/>
            </a:solidFill>
            <a:miter lim="800000"/>
            <a:headEnd/>
            <a:tailEnd/>
          </a:ln>
        </p:spPr>
        <p:txBody>
          <a:bodyPr/>
          <a:lstStyle/>
          <a:p>
            <a:pPr algn="just" eaLnBrk="1" hangingPunct="1"/>
            <a:r>
              <a:rPr lang="ru-RU" altLang="ru-RU" sz="1600" b="1" dirty="0">
                <a:solidFill>
                  <a:srgbClr val="000000"/>
                </a:solidFill>
                <a:highlight>
                  <a:srgbClr val="FFFF00"/>
                </a:highlight>
                <a:latin typeface="Times New Roman" panose="02020603050405020304" pitchFamily="18" charset="0"/>
              </a:rPr>
              <a:t>Чтобы отличить изотопы друг от друга, к символу элемента приписывают число, равное сумме всех частиц в ядре данного изотопа. </a:t>
            </a:r>
            <a:r>
              <a:rPr lang="ru-RU" altLang="ru-RU" sz="1600" b="1" dirty="0">
                <a:solidFill>
                  <a:srgbClr val="FF3300"/>
                </a:solidFill>
                <a:highlight>
                  <a:srgbClr val="FFFF00"/>
                </a:highlight>
                <a:latin typeface="Times New Roman" panose="02020603050405020304" pitchFamily="18" charset="0"/>
              </a:rPr>
              <a:t>Так уран-238 (</a:t>
            </a:r>
            <a:r>
              <a:rPr lang="ru-RU" altLang="ru-RU" sz="1600" b="1" baseline="30000" dirty="0">
                <a:solidFill>
                  <a:srgbClr val="FF3300"/>
                </a:solidFill>
                <a:highlight>
                  <a:srgbClr val="FFFF00"/>
                </a:highlight>
              </a:rPr>
              <a:t>238</a:t>
            </a:r>
            <a:r>
              <a:rPr lang="en-US" altLang="ru-RU" sz="1600" b="1" dirty="0">
                <a:solidFill>
                  <a:srgbClr val="FF3300"/>
                </a:solidFill>
                <a:highlight>
                  <a:srgbClr val="FFFF00"/>
                </a:highlight>
              </a:rPr>
              <a:t>U</a:t>
            </a:r>
            <a:r>
              <a:rPr lang="ru-RU" altLang="ru-RU" sz="1600" b="1" dirty="0">
                <a:solidFill>
                  <a:srgbClr val="FF3300"/>
                </a:solidFill>
                <a:highlight>
                  <a:srgbClr val="FFFF00"/>
                </a:highlight>
                <a:latin typeface="Times New Roman" panose="02020603050405020304" pitchFamily="18" charset="0"/>
              </a:rPr>
              <a:t>) содержит 92 протона и 146 нейтронов, в уране-235 (</a:t>
            </a:r>
            <a:r>
              <a:rPr lang="ru-RU" altLang="ru-RU" sz="1600" b="1" baseline="30000" dirty="0">
                <a:solidFill>
                  <a:srgbClr val="FF3300"/>
                </a:solidFill>
                <a:highlight>
                  <a:srgbClr val="FFFF00"/>
                </a:highlight>
              </a:rPr>
              <a:t>235</a:t>
            </a:r>
            <a:r>
              <a:rPr lang="en-US" altLang="ru-RU" sz="1600" b="1" dirty="0">
                <a:solidFill>
                  <a:srgbClr val="FF3300"/>
                </a:solidFill>
                <a:highlight>
                  <a:srgbClr val="FFFF00"/>
                </a:highlight>
              </a:rPr>
              <a:t>U</a:t>
            </a:r>
            <a:r>
              <a:rPr lang="ru-RU" altLang="ru-RU" sz="1600" b="1" dirty="0">
                <a:solidFill>
                  <a:srgbClr val="FF3300"/>
                </a:solidFill>
                <a:highlight>
                  <a:srgbClr val="FFFF00"/>
                </a:highlight>
                <a:latin typeface="Times New Roman" panose="02020603050405020304" pitchFamily="18" charset="0"/>
              </a:rPr>
              <a:t>) тоже 92 протона, но  143 нейтрона.</a:t>
            </a:r>
          </a:p>
          <a:p>
            <a:pPr algn="just" eaLnBrk="1" hangingPunct="1"/>
            <a:r>
              <a:rPr lang="ru-RU" altLang="ru-RU" sz="1600" b="1" dirty="0">
                <a:solidFill>
                  <a:srgbClr val="000000"/>
                </a:solidFill>
                <a:highlight>
                  <a:srgbClr val="FFFF00"/>
                </a:highlight>
                <a:latin typeface="Times New Roman" panose="02020603050405020304" pitchFamily="18" charset="0"/>
              </a:rPr>
              <a:t>Каждый отдельный химический элемент может существовать в виде относительно устойчивых ядерных структур – стабильных изотопов, и неустойчивых – радиоактивных изотопов. </a:t>
            </a:r>
            <a:r>
              <a:rPr lang="ru-RU" altLang="ru-RU" sz="1600" b="1" dirty="0">
                <a:solidFill>
                  <a:srgbClr val="FF3300"/>
                </a:solidFill>
                <a:highlight>
                  <a:srgbClr val="FFFF00"/>
                </a:highlight>
                <a:latin typeface="Times New Roman" panose="02020603050405020304" pitchFamily="18" charset="0"/>
              </a:rPr>
              <a:t> </a:t>
            </a:r>
          </a:p>
          <a:p>
            <a:pPr algn="just" eaLnBrk="1" hangingPunct="1"/>
            <a:r>
              <a:rPr lang="ru-RU" altLang="ru-RU" sz="1600" b="1" dirty="0">
                <a:solidFill>
                  <a:srgbClr val="000000"/>
                </a:solidFill>
                <a:highlight>
                  <a:srgbClr val="FFFF00"/>
                </a:highlight>
                <a:latin typeface="Times New Roman" panose="02020603050405020304" pitchFamily="18" charset="0"/>
              </a:rPr>
              <a:t>Стабильность ядра определяется соотношением числа протонов и нейтронов: у большей части стабильных изотопов легких элементов оно составляет 1:1 или близко к этой величине. </a:t>
            </a:r>
          </a:p>
          <a:p>
            <a:pPr algn="just" eaLnBrk="1" hangingPunct="1"/>
            <a:r>
              <a:rPr lang="ru-RU" altLang="ru-RU" sz="1600" b="1" dirty="0">
                <a:solidFill>
                  <a:srgbClr val="000000"/>
                </a:solidFill>
                <a:highlight>
                  <a:srgbClr val="FFFF00"/>
                </a:highlight>
                <a:latin typeface="Times New Roman" panose="02020603050405020304" pitchFamily="18" charset="0"/>
              </a:rPr>
              <a:t>К концу периодической таблицы это соотношение постепенно уменьшается и достигает 1:1,6 (уран), при этом стабильность ядер резко снижается. </a:t>
            </a:r>
          </a:p>
          <a:p>
            <a:pPr algn="just" eaLnBrk="1" hangingPunct="1"/>
            <a:r>
              <a:rPr lang="ru-RU" altLang="ru-RU" sz="1600" b="1" dirty="0">
                <a:solidFill>
                  <a:srgbClr val="FF3300"/>
                </a:solidFill>
                <a:highlight>
                  <a:srgbClr val="FFFF00"/>
                </a:highlight>
                <a:latin typeface="Times New Roman" panose="02020603050405020304" pitchFamily="18" charset="0"/>
              </a:rPr>
              <a:t>При недостатке или избытке нейтронов (относительно некоего оптимального для данного элемента соотношения) ядерные структуры оказываются неустойчивыми, что приводит к возникновению радиоактивного распада.</a:t>
            </a:r>
            <a:r>
              <a:rPr lang="ru-RU" altLang="ru-RU" sz="1600" b="1" dirty="0">
                <a:solidFill>
                  <a:srgbClr val="000000"/>
                </a:solidFill>
                <a:highlight>
                  <a:srgbClr val="FFFF00"/>
                </a:highlight>
                <a:latin typeface="Times New Roman" panose="02020603050405020304" pitchFamily="18" charset="0"/>
              </a:rPr>
              <a:t> Это характерно для радиоактивных элементов, расположенных в конце таблицы Менделеева, образующих радиоактивные семейства (например, семейство </a:t>
            </a:r>
            <a:r>
              <a:rPr lang="ru-RU" altLang="ru-RU" sz="1600" b="1" baseline="30000" dirty="0">
                <a:solidFill>
                  <a:srgbClr val="000000"/>
                </a:solidFill>
                <a:highlight>
                  <a:srgbClr val="FFFF00"/>
                </a:highlight>
              </a:rPr>
              <a:t>238</a:t>
            </a:r>
            <a:r>
              <a:rPr lang="en-US" altLang="ru-RU" sz="1600" b="1" dirty="0">
                <a:solidFill>
                  <a:srgbClr val="000000"/>
                </a:solidFill>
                <a:highlight>
                  <a:srgbClr val="FFFF00"/>
                </a:highlight>
              </a:rPr>
              <a:t>U</a:t>
            </a:r>
            <a:r>
              <a:rPr lang="ru-RU" altLang="ru-RU" sz="1600" b="1" dirty="0">
                <a:solidFill>
                  <a:srgbClr val="000000"/>
                </a:solidFill>
                <a:highlight>
                  <a:srgbClr val="FFFF00"/>
                </a:highlight>
              </a:rPr>
              <a:t>, </a:t>
            </a:r>
            <a:r>
              <a:rPr lang="ru-RU" altLang="ru-RU" sz="1600" b="1" baseline="30000" dirty="0">
                <a:solidFill>
                  <a:srgbClr val="000000"/>
                </a:solidFill>
                <a:highlight>
                  <a:srgbClr val="FFFF00"/>
                </a:highlight>
              </a:rPr>
              <a:t>232</a:t>
            </a:r>
            <a:r>
              <a:rPr lang="en-US" altLang="ru-RU" sz="1600" b="1" dirty="0">
                <a:solidFill>
                  <a:srgbClr val="000000"/>
                </a:solidFill>
                <a:highlight>
                  <a:srgbClr val="FFFF00"/>
                </a:highlight>
              </a:rPr>
              <a:t>Th</a:t>
            </a:r>
            <a:r>
              <a:rPr lang="ru-RU" altLang="ru-RU" sz="1600" b="1" dirty="0">
                <a:solidFill>
                  <a:srgbClr val="000000"/>
                </a:solidFill>
                <a:highlight>
                  <a:srgbClr val="FFFF00"/>
                </a:highlight>
                <a:latin typeface="Times New Roman" panose="02020603050405020304" pitchFamily="18" charset="0"/>
              </a:rPr>
              <a:t>  и др.).</a:t>
            </a:r>
          </a:p>
          <a:p>
            <a:pPr algn="just" eaLnBrk="1" hangingPunct="1"/>
            <a:r>
              <a:rPr lang="ru-RU" altLang="ru-RU" sz="1600" b="1" dirty="0">
                <a:solidFill>
                  <a:srgbClr val="000000"/>
                </a:solidFill>
                <a:highlight>
                  <a:srgbClr val="FFFF00"/>
                </a:highlight>
                <a:latin typeface="Times New Roman" panose="02020603050405020304" pitchFamily="18" charset="0"/>
              </a:rPr>
              <a:t>Радиоактивный распад происходит самопроизвольно: это внутриядерный процесс, на который обычные физические или химические факторы воздействовать не могут, т.е. не могут задержать или ускорить ход радиоактивных превращений.</a:t>
            </a:r>
          </a:p>
          <a:p>
            <a:pPr algn="just" eaLnBrk="1" hangingPunct="1"/>
            <a:r>
              <a:rPr lang="ru-RU" altLang="ru-RU" sz="1600" b="1" dirty="0">
                <a:solidFill>
                  <a:srgbClr val="000000"/>
                </a:solidFill>
                <a:highlight>
                  <a:srgbClr val="FFFF00"/>
                </a:highlight>
                <a:latin typeface="Times New Roman" panose="02020603050405020304" pitchFamily="18" charset="0"/>
              </a:rPr>
              <a:t>Атомы отличающиеся друг от друга не только массовым числом, но и химическими свойствами, называются нуклидами, </a:t>
            </a:r>
            <a:r>
              <a:rPr lang="ru-RU" altLang="ru-RU" sz="1600" b="1" dirty="0">
                <a:solidFill>
                  <a:srgbClr val="FF3300"/>
                </a:solidFill>
                <a:highlight>
                  <a:srgbClr val="FFFF00"/>
                </a:highlight>
                <a:latin typeface="Times New Roman" panose="02020603050405020304" pitchFamily="18" charset="0"/>
              </a:rPr>
              <a:t>а в том случае, если они обладают свойствами радиоактивности - радионуклидами.</a:t>
            </a:r>
            <a:endParaRPr lang="ru-RU" altLang="ru-RU" dirty="0">
              <a:solidFill>
                <a:srgbClr val="FF3300"/>
              </a:solidFill>
              <a:highlight>
                <a:srgbClr val="FFFF00"/>
              </a:highlight>
              <a:latin typeface="Times New Roman" panose="02020603050405020304" pitchFamily="18" charset="0"/>
            </a:endParaRPr>
          </a:p>
          <a:p>
            <a:pPr algn="just" eaLnBrk="1" hangingPunct="1"/>
            <a:endParaRPr lang="ru-RU" altLang="ru-RU" sz="1600" dirty="0">
              <a:solidFill>
                <a:srgbClr val="FF3300"/>
              </a:solidFill>
              <a:latin typeface="Times New Roman" panose="02020603050405020304" pitchFamily="18" charset="0"/>
            </a:endParaRPr>
          </a:p>
          <a:p>
            <a:pPr eaLnBrk="1" hangingPunct="1"/>
            <a:endParaRPr lang="ru-RU" altLang="ru-RU" sz="1600" dirty="0"/>
          </a:p>
        </p:txBody>
      </p:sp>
    </p:spTree>
    <p:extLst>
      <p:ext uri="{BB962C8B-B14F-4D97-AF65-F5344CB8AC3E}">
        <p14:creationId xmlns:p14="http://schemas.microsoft.com/office/powerpoint/2010/main" val="17079099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9B7557-E01D-489B-B312-7DB9A434FA07}"/>
              </a:ext>
            </a:extLst>
          </p:cNvPr>
          <p:cNvSpPr txBox="1"/>
          <p:nvPr/>
        </p:nvSpPr>
        <p:spPr>
          <a:xfrm>
            <a:off x="179512" y="151179"/>
            <a:ext cx="8784976" cy="6555641"/>
          </a:xfrm>
          <a:prstGeom prst="rect">
            <a:avLst/>
          </a:prstGeom>
          <a:noFill/>
        </p:spPr>
        <p:txBody>
          <a:bodyPr wrap="square">
            <a:spAutoFit/>
          </a:bodyPr>
          <a:lstStyle/>
          <a:p>
            <a:pPr algn="just"/>
            <a:r>
              <a:rPr lang="ru-RU" sz="2000" dirty="0"/>
              <a:t>             </a:t>
            </a:r>
            <a:r>
              <a:rPr lang="ru-RU" sz="2000" dirty="0" err="1"/>
              <a:t>Біздің</a:t>
            </a:r>
            <a:r>
              <a:rPr lang="ru-RU" sz="2000" dirty="0"/>
              <a:t> </a:t>
            </a:r>
            <a:r>
              <a:rPr lang="ru-RU" sz="2000" dirty="0" err="1"/>
              <a:t>айналамыздағы</a:t>
            </a:r>
            <a:r>
              <a:rPr lang="ru-RU" sz="2000" dirty="0"/>
              <a:t> </a:t>
            </a:r>
            <a:r>
              <a:rPr lang="ru-RU" sz="2000" dirty="0" err="1"/>
              <a:t>кез-келген</a:t>
            </a:r>
            <a:r>
              <a:rPr lang="ru-RU" sz="2000" dirty="0"/>
              <a:t> </a:t>
            </a:r>
            <a:r>
              <a:rPr lang="ru-RU" sz="2000" dirty="0" err="1"/>
              <a:t>материалдық</a:t>
            </a:r>
            <a:r>
              <a:rPr lang="ru-RU" sz="2000" dirty="0"/>
              <a:t> </a:t>
            </a:r>
            <a:r>
              <a:rPr lang="ru-RU" sz="2000" dirty="0" err="1"/>
              <a:t>заттар</a:t>
            </a:r>
            <a:r>
              <a:rPr lang="ru-RU" sz="2000" dirty="0"/>
              <a:t> </a:t>
            </a:r>
            <a:r>
              <a:rPr lang="ru-RU" sz="2000" dirty="0" err="1"/>
              <a:t>және</a:t>
            </a:r>
            <a:r>
              <a:rPr lang="ru-RU" sz="2000" dirty="0"/>
              <a:t> </a:t>
            </a:r>
            <a:r>
              <a:rPr lang="ru-RU" sz="2000" dirty="0" err="1"/>
              <a:t>біздер</a:t>
            </a:r>
            <a:r>
              <a:rPr lang="ru-RU" sz="2000" dirty="0"/>
              <a:t> де </a:t>
            </a:r>
            <a:r>
              <a:rPr lang="ru-RU" sz="2000" dirty="0" err="1"/>
              <a:t>өз</a:t>
            </a:r>
            <a:r>
              <a:rPr lang="ru-RU" sz="2000" dirty="0"/>
              <a:t> </a:t>
            </a:r>
            <a:r>
              <a:rPr lang="ru-RU" sz="2000" dirty="0" err="1"/>
              <a:t>табиғаты</a:t>
            </a:r>
            <a:r>
              <a:rPr lang="ru-RU" sz="2000" dirty="0"/>
              <a:t> </a:t>
            </a:r>
            <a:r>
              <a:rPr lang="ru-RU" sz="2000" dirty="0" err="1"/>
              <a:t>бойынша</a:t>
            </a:r>
            <a:r>
              <a:rPr lang="ru-RU" sz="2000" dirty="0"/>
              <a:t> </a:t>
            </a:r>
            <a:r>
              <a:rPr lang="ru-RU" sz="2000" dirty="0" err="1"/>
              <a:t>тұрақты</a:t>
            </a:r>
            <a:r>
              <a:rPr lang="ru-RU" sz="2000" dirty="0"/>
              <a:t> </a:t>
            </a:r>
            <a:r>
              <a:rPr lang="ru-RU" sz="2000" dirty="0" err="1"/>
              <a:t>немесе</a:t>
            </a:r>
            <a:r>
              <a:rPr lang="ru-RU" sz="2000" dirty="0"/>
              <a:t> </a:t>
            </a:r>
            <a:r>
              <a:rPr lang="ru-RU" sz="2000" dirty="0" err="1"/>
              <a:t>тұрақсыз</a:t>
            </a:r>
            <a:r>
              <a:rPr lang="ru-RU" sz="2000" dirty="0"/>
              <a:t> </a:t>
            </a:r>
            <a:r>
              <a:rPr lang="ru-RU" sz="2000" dirty="0" err="1"/>
              <a:t>болуы</a:t>
            </a:r>
            <a:r>
              <a:rPr lang="ru-RU" sz="2000" dirty="0"/>
              <a:t> </a:t>
            </a:r>
            <a:r>
              <a:rPr lang="ru-RU" sz="2000" dirty="0" err="1"/>
              <a:t>мүмкін</a:t>
            </a:r>
            <a:r>
              <a:rPr lang="ru-RU" sz="2000" dirty="0"/>
              <a:t> </a:t>
            </a:r>
            <a:r>
              <a:rPr lang="ru-RU" sz="2000" b="1" dirty="0" err="1"/>
              <a:t>нуклидтерден</a:t>
            </a:r>
            <a:r>
              <a:rPr lang="ru-RU" sz="2000" b="1" dirty="0"/>
              <a:t> </a:t>
            </a:r>
            <a:r>
              <a:rPr lang="ru-RU" sz="2000" dirty="0" err="1"/>
              <a:t>тұрамыз</a:t>
            </a:r>
            <a:r>
              <a:rPr lang="ru-RU" sz="2000" dirty="0"/>
              <a:t>.</a:t>
            </a:r>
          </a:p>
          <a:p>
            <a:pPr algn="just"/>
            <a:r>
              <a:rPr lang="ru-RU" sz="2000" dirty="0"/>
              <a:t>           </a:t>
            </a:r>
            <a:r>
              <a:rPr lang="ru-RU" sz="2000" dirty="0" err="1"/>
              <a:t>Тұрақты</a:t>
            </a:r>
            <a:r>
              <a:rPr lang="ru-RU" sz="2000" dirty="0"/>
              <a:t> </a:t>
            </a:r>
            <a:r>
              <a:rPr lang="ru-RU" sz="2000" dirty="0" err="1"/>
              <a:t>нуклидтер</a:t>
            </a:r>
            <a:r>
              <a:rPr lang="ru-RU" sz="2000" dirty="0"/>
              <a:t> </a:t>
            </a:r>
            <a:r>
              <a:rPr lang="ru-RU" sz="2000" dirty="0" err="1"/>
              <a:t>оларға</a:t>
            </a:r>
            <a:r>
              <a:rPr lang="ru-RU" sz="2000" dirty="0"/>
              <a:t> </a:t>
            </a:r>
            <a:r>
              <a:rPr lang="ru-RU" sz="2000" dirty="0" err="1"/>
              <a:t>ерекше</a:t>
            </a:r>
            <a:r>
              <a:rPr lang="ru-RU" sz="2000" dirty="0"/>
              <a:t> </a:t>
            </a:r>
            <a:r>
              <a:rPr lang="ru-RU" sz="2000" dirty="0" err="1"/>
              <a:t>әсер</a:t>
            </a:r>
            <a:r>
              <a:rPr lang="ru-RU" sz="2000" dirty="0"/>
              <a:t> </a:t>
            </a:r>
            <a:r>
              <a:rPr lang="ru-RU" sz="2000" dirty="0" err="1"/>
              <a:t>етпесе</a:t>
            </a:r>
            <a:r>
              <a:rPr lang="ru-RU" sz="2000" dirty="0"/>
              <a:t>, </a:t>
            </a:r>
            <a:r>
              <a:rPr lang="ru-RU" sz="2000" dirty="0" err="1"/>
              <a:t>ерікті</a:t>
            </a:r>
            <a:r>
              <a:rPr lang="ru-RU" sz="2000" dirty="0"/>
              <a:t> </a:t>
            </a:r>
            <a:r>
              <a:rPr lang="ru-RU" sz="2000" dirty="0" err="1"/>
              <a:t>түрде</a:t>
            </a:r>
            <a:r>
              <a:rPr lang="ru-RU" sz="2000" dirty="0"/>
              <a:t> </a:t>
            </a:r>
            <a:r>
              <a:rPr lang="ru-RU" sz="2000" dirty="0" err="1"/>
              <a:t>ұзақ</a:t>
            </a:r>
            <a:r>
              <a:rPr lang="ru-RU" sz="2000" dirty="0"/>
              <a:t> </a:t>
            </a:r>
            <a:r>
              <a:rPr lang="ru-RU" sz="2000" dirty="0" err="1"/>
              <a:t>уақыт</a:t>
            </a:r>
            <a:r>
              <a:rPr lang="ru-RU" sz="2000" dirty="0"/>
              <a:t> </a:t>
            </a:r>
            <a:r>
              <a:rPr lang="ru-RU" sz="2000" dirty="0" err="1"/>
              <a:t>өмір</a:t>
            </a:r>
            <a:r>
              <a:rPr lang="ru-RU" sz="2000" dirty="0"/>
              <a:t> </a:t>
            </a:r>
            <a:r>
              <a:rPr lang="ru-RU" sz="2000" dirty="0" err="1"/>
              <a:t>сүруі</a:t>
            </a:r>
            <a:r>
              <a:rPr lang="ru-RU" sz="2000" dirty="0"/>
              <a:t> </a:t>
            </a:r>
            <a:r>
              <a:rPr lang="ru-RU" sz="2000" dirty="0" err="1"/>
              <a:t>мүмкін</a:t>
            </a:r>
            <a:r>
              <a:rPr lang="ru-RU" sz="2000" dirty="0"/>
              <a:t>.</a:t>
            </a:r>
          </a:p>
          <a:p>
            <a:pPr algn="just"/>
            <a:r>
              <a:rPr lang="ru-RU" sz="2000" dirty="0"/>
              <a:t>           </a:t>
            </a:r>
            <a:r>
              <a:rPr lang="ru-RU" sz="2000" dirty="0" err="1"/>
              <a:t>Тұрақсыз</a:t>
            </a:r>
            <a:r>
              <a:rPr lang="ru-RU" sz="2000" dirty="0"/>
              <a:t> </a:t>
            </a:r>
            <a:r>
              <a:rPr lang="ru-RU" sz="2000" dirty="0" err="1"/>
              <a:t>нуклидтер</a:t>
            </a:r>
            <a:r>
              <a:rPr lang="ru-RU" sz="2000" dirty="0"/>
              <a:t> (</a:t>
            </a:r>
            <a:r>
              <a:rPr lang="ru-RU" sz="2000" dirty="0" err="1"/>
              <a:t>атап</a:t>
            </a:r>
            <a:r>
              <a:rPr lang="ru-RU" sz="2000" dirty="0"/>
              <a:t> </a:t>
            </a:r>
            <a:r>
              <a:rPr lang="ru-RU" sz="2000" dirty="0" err="1"/>
              <a:t>айтқанда</a:t>
            </a:r>
            <a:r>
              <a:rPr lang="ru-RU" sz="2000" dirty="0"/>
              <a:t>, </a:t>
            </a:r>
            <a:r>
              <a:rPr lang="ru-RU" sz="2000" dirty="0" err="1"/>
              <a:t>олардың</a:t>
            </a:r>
            <a:r>
              <a:rPr lang="ru-RU" sz="2000" dirty="0"/>
              <a:t> </a:t>
            </a:r>
            <a:r>
              <a:rPr lang="ru-RU" sz="2000" dirty="0" err="1"/>
              <a:t>ядролары</a:t>
            </a:r>
            <a:r>
              <a:rPr lang="ru-RU" sz="2000" dirty="0"/>
              <a:t>) </a:t>
            </a:r>
            <a:r>
              <a:rPr lang="ru-RU" sz="2000" dirty="0" err="1"/>
              <a:t>ерте</a:t>
            </a:r>
            <a:r>
              <a:rPr lang="ru-RU" sz="2000" dirty="0"/>
              <a:t> ме, </a:t>
            </a:r>
            <a:r>
              <a:rPr lang="ru-RU" sz="2000" dirty="0" err="1"/>
              <a:t>кеш</a:t>
            </a:r>
            <a:r>
              <a:rPr lang="ru-RU" sz="2000" dirty="0"/>
              <a:t> </a:t>
            </a:r>
            <a:r>
              <a:rPr lang="ru-RU" sz="2000" dirty="0" err="1"/>
              <a:t>пе</a:t>
            </a:r>
            <a:r>
              <a:rPr lang="ru-RU" sz="2000" dirty="0"/>
              <a:t> </a:t>
            </a:r>
            <a:r>
              <a:rPr lang="ru-RU" sz="2000" dirty="0" err="1"/>
              <a:t>өздігінен</a:t>
            </a:r>
            <a:r>
              <a:rPr lang="ru-RU" sz="2000" dirty="0"/>
              <a:t> (</a:t>
            </a:r>
            <a:r>
              <a:rPr lang="ru-RU" sz="2000" dirty="0" err="1"/>
              <a:t>яғни</a:t>
            </a:r>
            <a:r>
              <a:rPr lang="ru-RU" sz="2000" dirty="0"/>
              <a:t> </a:t>
            </a:r>
            <a:r>
              <a:rPr lang="ru-RU" sz="2000" dirty="0" err="1"/>
              <a:t>сыртқы</a:t>
            </a:r>
            <a:r>
              <a:rPr lang="ru-RU" sz="2000" dirty="0"/>
              <a:t> </a:t>
            </a:r>
            <a:r>
              <a:rPr lang="ru-RU" sz="2000" dirty="0" err="1"/>
              <a:t>әсерлерсіз</a:t>
            </a:r>
            <a:r>
              <a:rPr lang="ru-RU" sz="2000" dirty="0"/>
              <a:t>) </a:t>
            </a:r>
            <a:r>
              <a:rPr lang="ru-RU" sz="2000" dirty="0" err="1"/>
              <a:t>өзгеріске</a:t>
            </a:r>
            <a:r>
              <a:rPr lang="ru-RU" sz="2000" dirty="0"/>
              <a:t> </a:t>
            </a:r>
            <a:r>
              <a:rPr lang="ru-RU" sz="2000" dirty="0" err="1"/>
              <a:t>ұшырайды</a:t>
            </a:r>
            <a:r>
              <a:rPr lang="ru-RU" sz="2000" dirty="0"/>
              <a:t>. Оны </a:t>
            </a:r>
            <a:r>
              <a:rPr lang="ru-RU" sz="2000" b="1" dirty="0" err="1"/>
              <a:t>радиоактивті</a:t>
            </a:r>
            <a:r>
              <a:rPr lang="ru-RU" sz="2000" b="1" dirty="0"/>
              <a:t> </a:t>
            </a:r>
            <a:r>
              <a:rPr lang="ru-RU" sz="2000" b="1" dirty="0" err="1"/>
              <a:t>ыдырау</a:t>
            </a:r>
            <a:r>
              <a:rPr lang="ru-RU" sz="2000" dirty="0"/>
              <a:t> </a:t>
            </a:r>
            <a:r>
              <a:rPr lang="ru-RU" sz="2000" dirty="0" err="1"/>
              <a:t>деп</a:t>
            </a:r>
            <a:r>
              <a:rPr lang="ru-RU" sz="2000" dirty="0"/>
              <a:t> </a:t>
            </a:r>
            <a:r>
              <a:rPr lang="ru-RU" sz="2000" dirty="0" err="1"/>
              <a:t>аталады</a:t>
            </a:r>
            <a:r>
              <a:rPr lang="ru-RU" sz="2000" dirty="0"/>
              <a:t>.</a:t>
            </a:r>
          </a:p>
          <a:p>
            <a:pPr algn="just"/>
            <a:r>
              <a:rPr lang="ru-RU" sz="2000" dirty="0"/>
              <a:t>            </a:t>
            </a:r>
            <a:r>
              <a:rPr lang="ru-RU" sz="2000" dirty="0" err="1"/>
              <a:t>Ядролары</a:t>
            </a:r>
            <a:r>
              <a:rPr lang="ru-RU" sz="2000" dirty="0"/>
              <a:t> </a:t>
            </a:r>
            <a:r>
              <a:rPr lang="ru-RU" sz="2000" dirty="0" err="1"/>
              <a:t>өздігінен</a:t>
            </a:r>
            <a:r>
              <a:rPr lang="ru-RU" sz="2000" dirty="0"/>
              <a:t> </a:t>
            </a:r>
            <a:r>
              <a:rPr lang="ru-RU" sz="2000" dirty="0" err="1"/>
              <a:t>өзгеруге</a:t>
            </a:r>
            <a:r>
              <a:rPr lang="ru-RU" sz="2000" dirty="0"/>
              <a:t> </a:t>
            </a:r>
            <a:r>
              <a:rPr lang="ru-RU" sz="2000" dirty="0" err="1"/>
              <a:t>қабілетті</a:t>
            </a:r>
            <a:r>
              <a:rPr lang="ru-RU" sz="2000" dirty="0"/>
              <a:t> </a:t>
            </a:r>
            <a:r>
              <a:rPr lang="ru-RU" sz="2000" dirty="0" err="1"/>
              <a:t>нуклеидтер</a:t>
            </a:r>
            <a:r>
              <a:rPr lang="ru-RU" sz="2000" dirty="0"/>
              <a:t> </a:t>
            </a:r>
            <a:r>
              <a:rPr lang="ru-RU" sz="2000" b="1" dirty="0" err="1"/>
              <a:t>радиоактивті</a:t>
            </a:r>
            <a:r>
              <a:rPr lang="ru-RU" sz="2000" b="1" dirty="0"/>
              <a:t> </a:t>
            </a:r>
            <a:r>
              <a:rPr lang="ru-RU" sz="2000" b="1" dirty="0" err="1"/>
              <a:t>нуклидтер</a:t>
            </a:r>
            <a:r>
              <a:rPr lang="ru-RU" sz="2000" dirty="0"/>
              <a:t> </a:t>
            </a:r>
            <a:r>
              <a:rPr lang="ru-RU" sz="2000" dirty="0" err="1"/>
              <a:t>немесе</a:t>
            </a:r>
            <a:r>
              <a:rPr lang="ru-RU" sz="2000" dirty="0"/>
              <a:t> </a:t>
            </a:r>
            <a:r>
              <a:rPr lang="ru-RU" sz="2000" b="1" dirty="0" err="1"/>
              <a:t>радионуклидтер</a:t>
            </a:r>
            <a:r>
              <a:rPr lang="ru-RU" sz="2000" b="1" dirty="0"/>
              <a:t> </a:t>
            </a:r>
            <a:r>
              <a:rPr lang="ru-RU" sz="2000" dirty="0" err="1"/>
              <a:t>деп</a:t>
            </a:r>
            <a:r>
              <a:rPr lang="ru-RU" sz="2000" dirty="0"/>
              <a:t> </a:t>
            </a:r>
            <a:r>
              <a:rPr lang="ru-RU" sz="2000" dirty="0" err="1"/>
              <a:t>аталады</a:t>
            </a:r>
            <a:endParaRPr lang="ru-RU" sz="2000" dirty="0"/>
          </a:p>
          <a:p>
            <a:pPr algn="just"/>
            <a:r>
              <a:rPr lang="ru-RU" sz="2000" dirty="0"/>
              <a:t>           </a:t>
            </a:r>
            <a:r>
              <a:rPr lang="ru-RU" sz="2000" b="1" dirty="0" err="1"/>
              <a:t>Радиоактивтілік</a:t>
            </a:r>
            <a:r>
              <a:rPr lang="ru-RU" sz="2000" dirty="0"/>
              <a:t> </a:t>
            </a:r>
            <a:r>
              <a:rPr lang="ru-RU" sz="2000" dirty="0" err="1"/>
              <a:t>дегеніміз</a:t>
            </a:r>
            <a:r>
              <a:rPr lang="ru-RU" sz="2000" dirty="0"/>
              <a:t> - </a:t>
            </a:r>
            <a:r>
              <a:rPr lang="ru-RU" sz="2000" dirty="0" err="1"/>
              <a:t>кейбір</a:t>
            </a:r>
            <a:r>
              <a:rPr lang="ru-RU" sz="2000" dirty="0"/>
              <a:t> </a:t>
            </a:r>
            <a:r>
              <a:rPr lang="ru-RU" sz="2000" dirty="0" err="1"/>
              <a:t>ядролардың</a:t>
            </a:r>
            <a:r>
              <a:rPr lang="ru-RU" sz="2000" dirty="0"/>
              <a:t> </a:t>
            </a:r>
            <a:r>
              <a:rPr lang="ru-RU" sz="2000" dirty="0" err="1"/>
              <a:t>өздігінен</a:t>
            </a:r>
            <a:r>
              <a:rPr lang="ru-RU" sz="2000" dirty="0"/>
              <a:t> </a:t>
            </a:r>
            <a:r>
              <a:rPr lang="ru-RU" sz="2000" dirty="0" err="1"/>
              <a:t>басқаға</a:t>
            </a:r>
            <a:r>
              <a:rPr lang="ru-RU" sz="2000" dirty="0"/>
              <a:t> </a:t>
            </a:r>
            <a:r>
              <a:rPr lang="ru-RU" sz="2000" dirty="0" err="1"/>
              <a:t>айналу</a:t>
            </a:r>
            <a:r>
              <a:rPr lang="ru-RU" sz="2000" dirty="0"/>
              <a:t> </a:t>
            </a:r>
            <a:r>
              <a:rPr lang="ru-RU" sz="2000" dirty="0" err="1"/>
              <a:t>қабілеті</a:t>
            </a:r>
            <a:r>
              <a:rPr lang="ru-RU" sz="2000" dirty="0"/>
              <a:t>, </a:t>
            </a:r>
            <a:r>
              <a:rPr lang="ru-RU" sz="2000" dirty="0" err="1"/>
              <a:t>бұл</a:t>
            </a:r>
            <a:r>
              <a:rPr lang="ru-RU" sz="2000" dirty="0"/>
              <a:t> </a:t>
            </a:r>
            <a:r>
              <a:rPr lang="ru-RU" sz="2000" dirty="0" err="1"/>
              <a:t>ерекше</a:t>
            </a:r>
            <a:r>
              <a:rPr lang="ru-RU" sz="2000" dirty="0"/>
              <a:t> </a:t>
            </a:r>
            <a:r>
              <a:rPr lang="ru-RU" sz="2000" dirty="0" err="1"/>
              <a:t>түрдегі</a:t>
            </a:r>
            <a:r>
              <a:rPr lang="ru-RU" sz="2000" dirty="0"/>
              <a:t> </a:t>
            </a:r>
            <a:r>
              <a:rPr lang="ru-RU" sz="2000" dirty="0" err="1"/>
              <a:t>сәулелер</a:t>
            </a:r>
            <a:r>
              <a:rPr lang="ru-RU" sz="2000" dirty="0"/>
              <a:t> </a:t>
            </a:r>
            <a:r>
              <a:rPr lang="ru-RU" sz="2000" dirty="0" err="1"/>
              <a:t>шығарумен</a:t>
            </a:r>
            <a:r>
              <a:rPr lang="ru-RU" sz="2000" dirty="0"/>
              <a:t> </a:t>
            </a:r>
            <a:r>
              <a:rPr lang="ru-RU" sz="2000" dirty="0" err="1"/>
              <a:t>жүреді</a:t>
            </a:r>
            <a:r>
              <a:rPr lang="ru-RU" sz="2000" dirty="0"/>
              <a:t>.</a:t>
            </a:r>
          </a:p>
          <a:p>
            <a:pPr algn="just"/>
            <a:r>
              <a:rPr lang="ru-RU" sz="2000" dirty="0"/>
              <a:t>           </a:t>
            </a:r>
            <a:r>
              <a:rPr lang="ru-RU" sz="2000" dirty="0" err="1"/>
              <a:t>Сыртқы</a:t>
            </a:r>
            <a:r>
              <a:rPr lang="ru-RU" sz="2000" dirty="0"/>
              <a:t> </a:t>
            </a:r>
            <a:r>
              <a:rPr lang="ru-RU" sz="2000" dirty="0" err="1"/>
              <a:t>әсер</a:t>
            </a:r>
            <a:r>
              <a:rPr lang="ru-RU" sz="2000" dirty="0"/>
              <a:t> </a:t>
            </a:r>
            <a:r>
              <a:rPr lang="ru-RU" sz="2000" dirty="0" err="1"/>
              <a:t>болмаса</a:t>
            </a:r>
            <a:r>
              <a:rPr lang="ru-RU" sz="2000" dirty="0"/>
              <a:t> да </a:t>
            </a:r>
            <a:r>
              <a:rPr lang="ru-RU" sz="2000" dirty="0" err="1"/>
              <a:t>сәуле</a:t>
            </a:r>
            <a:r>
              <a:rPr lang="ru-RU" sz="2000" dirty="0"/>
              <a:t> </a:t>
            </a:r>
            <a:r>
              <a:rPr lang="ru-RU" sz="2000" dirty="0" err="1"/>
              <a:t>шығаратын</a:t>
            </a:r>
            <a:r>
              <a:rPr lang="ru-RU" sz="2000" dirty="0"/>
              <a:t>, </a:t>
            </a:r>
            <a:r>
              <a:rPr lang="ru-RU" sz="2000" dirty="0" err="1"/>
              <a:t>жоғары</a:t>
            </a:r>
            <a:r>
              <a:rPr lang="ru-RU" sz="2000" dirty="0"/>
              <a:t> </a:t>
            </a:r>
            <a:r>
              <a:rPr lang="ru-RU" sz="2000" dirty="0" err="1"/>
              <a:t>ену</a:t>
            </a:r>
            <a:r>
              <a:rPr lang="ru-RU" sz="2000" dirty="0"/>
              <a:t> </a:t>
            </a:r>
            <a:r>
              <a:rPr lang="ru-RU" sz="2000" dirty="0" err="1"/>
              <a:t>қабілетіне</a:t>
            </a:r>
            <a:r>
              <a:rPr lang="ru-RU" sz="2000" dirty="0"/>
              <a:t> </a:t>
            </a:r>
            <a:r>
              <a:rPr lang="ru-RU" sz="2000" dirty="0" err="1"/>
              <a:t>ие</a:t>
            </a:r>
            <a:r>
              <a:rPr lang="ru-RU" sz="2000" dirty="0"/>
              <a:t>, </a:t>
            </a:r>
            <a:r>
              <a:rPr lang="ru-RU" sz="2000" dirty="0" err="1"/>
              <a:t>кейін</a:t>
            </a:r>
            <a:r>
              <a:rPr lang="ru-RU" sz="2000" dirty="0"/>
              <a:t> </a:t>
            </a:r>
            <a:r>
              <a:rPr lang="ru-RU" sz="2000" dirty="0" err="1"/>
              <a:t>радиоактивті</a:t>
            </a:r>
            <a:r>
              <a:rPr lang="ru-RU" sz="2000" dirty="0"/>
              <a:t> </a:t>
            </a:r>
            <a:r>
              <a:rPr lang="ru-RU" sz="2000" dirty="0" err="1"/>
              <a:t>деп</a:t>
            </a:r>
            <a:r>
              <a:rPr lang="ru-RU" sz="2000" dirty="0"/>
              <a:t> </a:t>
            </a:r>
            <a:r>
              <a:rPr lang="ru-RU" sz="2000" dirty="0" err="1"/>
              <a:t>аталатын</a:t>
            </a:r>
            <a:r>
              <a:rPr lang="ru-RU" sz="2000" dirty="0"/>
              <a:t> </a:t>
            </a:r>
            <a:r>
              <a:rPr lang="ru-RU" sz="2000" b="1" dirty="0"/>
              <a:t>уран </a:t>
            </a:r>
            <a:r>
              <a:rPr lang="ru-RU" sz="2000" b="1" dirty="0" err="1"/>
              <a:t>тұздары</a:t>
            </a:r>
            <a:r>
              <a:rPr lang="ru-RU" sz="2000" b="1" dirty="0"/>
              <a:t> </a:t>
            </a:r>
            <a:r>
              <a:rPr lang="ru-RU" sz="2000" dirty="0" err="1"/>
              <a:t>шығаратын</a:t>
            </a:r>
            <a:r>
              <a:rPr lang="ru-RU" sz="2000" dirty="0"/>
              <a:t> </a:t>
            </a:r>
            <a:r>
              <a:rPr lang="ru-RU" sz="2000" dirty="0" err="1"/>
              <a:t>сәуленің</a:t>
            </a:r>
            <a:r>
              <a:rPr lang="ru-RU" sz="2000" dirty="0"/>
              <a:t> </a:t>
            </a:r>
            <a:r>
              <a:rPr lang="ru-RU" sz="2000" dirty="0" err="1"/>
              <a:t>ашылуы</a:t>
            </a:r>
            <a:r>
              <a:rPr lang="ru-RU" sz="2000" dirty="0"/>
              <a:t> француз </a:t>
            </a:r>
            <a:r>
              <a:rPr lang="ru-RU" sz="2000" dirty="0" err="1"/>
              <a:t>ғалымы</a:t>
            </a:r>
            <a:r>
              <a:rPr lang="ru-RU" sz="2000" dirty="0"/>
              <a:t> Антуан Анри </a:t>
            </a:r>
            <a:r>
              <a:rPr lang="ru-RU" sz="2000" dirty="0" err="1"/>
              <a:t>Беккерельге</a:t>
            </a:r>
            <a:r>
              <a:rPr lang="ru-RU" sz="2000" dirty="0"/>
              <a:t> (1896) </a:t>
            </a:r>
            <a:r>
              <a:rPr lang="ru-RU" sz="2000" dirty="0" err="1"/>
              <a:t>тиесілі</a:t>
            </a:r>
            <a:r>
              <a:rPr lang="ru-RU" sz="2000" dirty="0"/>
              <a:t>.</a:t>
            </a:r>
          </a:p>
          <a:p>
            <a:pPr algn="just"/>
            <a:r>
              <a:rPr lang="ru-RU" sz="2000" dirty="0"/>
              <a:t>           </a:t>
            </a:r>
            <a:r>
              <a:rPr lang="ru-RU" sz="2000" dirty="0" err="1"/>
              <a:t>Өздігінен</a:t>
            </a:r>
            <a:r>
              <a:rPr lang="ru-RU" sz="2000" dirty="0"/>
              <a:t> </a:t>
            </a:r>
            <a:r>
              <a:rPr lang="ru-RU" sz="2000" dirty="0" err="1"/>
              <a:t>емес</a:t>
            </a:r>
            <a:r>
              <a:rPr lang="ru-RU" sz="2000" dirty="0"/>
              <a:t>, </a:t>
            </a:r>
            <a:r>
              <a:rPr lang="ru-RU" sz="2000" dirty="0" err="1"/>
              <a:t>аппаратта</a:t>
            </a:r>
            <a:r>
              <a:rPr lang="ru-RU" sz="2000" dirty="0"/>
              <a:t> </a:t>
            </a:r>
            <a:r>
              <a:rPr lang="ru-RU" sz="2000" dirty="0" err="1"/>
              <a:t>жасалған</a:t>
            </a:r>
            <a:r>
              <a:rPr lang="ru-RU" sz="2000" dirty="0"/>
              <a:t> </a:t>
            </a:r>
            <a:r>
              <a:rPr lang="ru-RU" sz="2000" dirty="0" err="1"/>
              <a:t>мұндай</a:t>
            </a:r>
            <a:r>
              <a:rPr lang="ru-RU" sz="2000" dirty="0"/>
              <a:t> </a:t>
            </a:r>
            <a:r>
              <a:rPr lang="ru-RU" sz="2000" dirty="0" err="1"/>
              <a:t>сәулеленуді</a:t>
            </a:r>
            <a:r>
              <a:rPr lang="ru-RU" sz="2000" dirty="0"/>
              <a:t> </a:t>
            </a:r>
            <a:r>
              <a:rPr lang="ru-RU" sz="2000" dirty="0" err="1"/>
              <a:t>бір</a:t>
            </a:r>
            <a:r>
              <a:rPr lang="ru-RU" sz="2000" dirty="0"/>
              <a:t> </a:t>
            </a:r>
            <a:r>
              <a:rPr lang="ru-RU" sz="2000" dirty="0" err="1"/>
              <a:t>жыл</a:t>
            </a:r>
            <a:r>
              <a:rPr lang="ru-RU" sz="2000" dirty="0"/>
              <a:t> </a:t>
            </a:r>
            <a:r>
              <a:rPr lang="ru-RU" sz="2000" dirty="0" err="1"/>
              <a:t>бұрын</a:t>
            </a:r>
            <a:r>
              <a:rPr lang="ru-RU" sz="2000" dirty="0"/>
              <a:t> </a:t>
            </a:r>
            <a:r>
              <a:rPr lang="kk-KZ" sz="2000" dirty="0"/>
              <a:t>(1895ж) </a:t>
            </a:r>
            <a:r>
              <a:rPr lang="ru-RU" sz="2000" dirty="0" err="1"/>
              <a:t>неміс</a:t>
            </a:r>
            <a:r>
              <a:rPr lang="ru-RU" sz="2000" dirty="0"/>
              <a:t> </a:t>
            </a:r>
            <a:r>
              <a:rPr lang="ru-RU" sz="2000" dirty="0" err="1"/>
              <a:t>физигі</a:t>
            </a:r>
            <a:r>
              <a:rPr lang="ru-RU" sz="2000" dirty="0"/>
              <a:t> Вильгельм Конрад Рентген </a:t>
            </a:r>
            <a:r>
              <a:rPr lang="ru-RU" sz="2000" dirty="0" err="1"/>
              <a:t>ашқан</a:t>
            </a:r>
            <a:r>
              <a:rPr lang="ru-RU" sz="2000" dirty="0"/>
              <a:t>.</a:t>
            </a:r>
          </a:p>
          <a:p>
            <a:pPr algn="just"/>
            <a:r>
              <a:rPr lang="ru-RU" sz="2000" dirty="0"/>
              <a:t>            1898 ж </a:t>
            </a:r>
            <a:r>
              <a:rPr lang="ru-RU" sz="2000" dirty="0" err="1"/>
              <a:t>радиоактивті</a:t>
            </a:r>
            <a:r>
              <a:rPr lang="ru-RU" sz="2000" dirty="0"/>
              <a:t> </a:t>
            </a:r>
            <a:r>
              <a:rPr lang="ru-RU" sz="2000" dirty="0" err="1"/>
              <a:t>қасиеттерді</a:t>
            </a:r>
            <a:r>
              <a:rPr lang="ru-RU" sz="2000" dirty="0"/>
              <a:t> Мария Склодовская </a:t>
            </a:r>
            <a:r>
              <a:rPr lang="ru-RU" sz="2000" dirty="0" err="1"/>
              <a:t>және</a:t>
            </a:r>
            <a:r>
              <a:rPr lang="ru-RU" sz="2000" dirty="0"/>
              <a:t> Пьер Кюри </a:t>
            </a:r>
            <a:r>
              <a:rPr lang="ru-RU" sz="2000" dirty="0" err="1"/>
              <a:t>белсенді</a:t>
            </a:r>
            <a:r>
              <a:rPr lang="ru-RU" sz="2000" dirty="0"/>
              <a:t> </a:t>
            </a:r>
            <a:r>
              <a:rPr lang="ru-RU" sz="2000" dirty="0" err="1"/>
              <a:t>түрде</a:t>
            </a:r>
            <a:r>
              <a:rPr lang="ru-RU" sz="2000" dirty="0"/>
              <a:t> </a:t>
            </a:r>
            <a:r>
              <a:rPr lang="ru-RU" sz="2000" dirty="0" err="1"/>
              <a:t>зерттеді</a:t>
            </a:r>
            <a:r>
              <a:rPr lang="ru-RU" sz="2000" dirty="0"/>
              <a:t>, </a:t>
            </a:r>
            <a:r>
              <a:rPr lang="ru-RU" sz="2000" dirty="0" err="1"/>
              <a:t>олар</a:t>
            </a:r>
            <a:r>
              <a:rPr lang="ru-RU" sz="2000" dirty="0"/>
              <a:t> </a:t>
            </a:r>
            <a:r>
              <a:rPr lang="ru-RU" sz="2000" dirty="0" err="1"/>
              <a:t>алғашқы</a:t>
            </a:r>
            <a:r>
              <a:rPr lang="ru-RU" sz="2000" dirty="0"/>
              <a:t> </a:t>
            </a:r>
            <a:r>
              <a:rPr lang="ru-RU" sz="2000" dirty="0" err="1"/>
              <a:t>радиоактивті</a:t>
            </a:r>
            <a:r>
              <a:rPr lang="ru-RU" sz="2000" dirty="0"/>
              <a:t> </a:t>
            </a:r>
            <a:r>
              <a:rPr lang="ru-RU" sz="2000" dirty="0" err="1"/>
              <a:t>изотоптарды</a:t>
            </a:r>
            <a:r>
              <a:rPr lang="ru-RU" sz="2000" dirty="0"/>
              <a:t> </a:t>
            </a:r>
            <a:r>
              <a:rPr lang="ru-RU" sz="2000" dirty="0" err="1"/>
              <a:t>олардың</a:t>
            </a:r>
            <a:r>
              <a:rPr lang="ru-RU" sz="2000" dirty="0"/>
              <a:t> таза </a:t>
            </a:r>
            <a:r>
              <a:rPr lang="ru-RU" sz="2000" dirty="0" err="1"/>
              <a:t>түрінде</a:t>
            </a:r>
            <a:r>
              <a:rPr lang="ru-RU" sz="2000" dirty="0"/>
              <a:t> - полоний мен </a:t>
            </a:r>
            <a:r>
              <a:rPr lang="ru-RU" sz="2000" dirty="0" err="1"/>
              <a:t>радийді</a:t>
            </a:r>
            <a:r>
              <a:rPr lang="ru-RU" sz="2000" dirty="0"/>
              <a:t> </a:t>
            </a:r>
            <a:r>
              <a:rPr lang="ru-RU" sz="2000" dirty="0" err="1"/>
              <a:t>ашты</a:t>
            </a:r>
            <a:r>
              <a:rPr lang="ru-RU" sz="2000" dirty="0"/>
              <a:t> </a:t>
            </a:r>
            <a:r>
              <a:rPr lang="ru-RU" sz="2000" dirty="0" err="1"/>
              <a:t>және</a:t>
            </a:r>
            <a:r>
              <a:rPr lang="ru-RU" sz="2000" dirty="0"/>
              <a:t> таза </a:t>
            </a:r>
            <a:r>
              <a:rPr lang="ru-RU" sz="2000" dirty="0" err="1"/>
              <a:t>күйінде</a:t>
            </a:r>
            <a:r>
              <a:rPr lang="ru-RU" sz="2000" dirty="0"/>
              <a:t> </a:t>
            </a:r>
            <a:r>
              <a:rPr lang="ru-RU" sz="2000" dirty="0" err="1"/>
              <a:t>бөліп</a:t>
            </a:r>
            <a:r>
              <a:rPr lang="ru-RU" sz="2000" dirty="0"/>
              <a:t> </a:t>
            </a:r>
            <a:r>
              <a:rPr lang="ru-RU" sz="2000" dirty="0" err="1"/>
              <a:t>алды</a:t>
            </a:r>
            <a:r>
              <a:rPr lang="ru-RU" sz="2000" dirty="0"/>
              <a:t> </a:t>
            </a:r>
            <a:r>
              <a:rPr lang="ru-RU" sz="2000" dirty="0" err="1"/>
              <a:t>және</a:t>
            </a:r>
            <a:r>
              <a:rPr lang="ru-RU" sz="2000" dirty="0"/>
              <a:t> </a:t>
            </a:r>
            <a:r>
              <a:rPr lang="ru-RU" sz="2000" dirty="0" err="1"/>
              <a:t>радиоактивтілік</a:t>
            </a:r>
            <a:r>
              <a:rPr lang="ru-RU" sz="2000" dirty="0"/>
              <a:t> пен </a:t>
            </a:r>
            <a:r>
              <a:rPr lang="ru-RU" sz="2000" dirty="0" err="1"/>
              <a:t>радионуклидтерді</a:t>
            </a:r>
            <a:r>
              <a:rPr lang="ru-RU" sz="2000" dirty="0"/>
              <a:t> </a:t>
            </a:r>
            <a:r>
              <a:rPr lang="ru-RU" sz="2000" dirty="0" err="1"/>
              <a:t>зерттеуге</a:t>
            </a:r>
            <a:r>
              <a:rPr lang="ru-RU" sz="2000" dirty="0"/>
              <a:t> </a:t>
            </a:r>
            <a:r>
              <a:rPr lang="ru-RU" sz="2000" dirty="0" err="1"/>
              <a:t>негіз</a:t>
            </a:r>
            <a:r>
              <a:rPr lang="ru-RU" sz="2000" dirty="0"/>
              <a:t> </a:t>
            </a:r>
            <a:r>
              <a:rPr lang="ru-RU" sz="2000" dirty="0" err="1"/>
              <a:t>салды</a:t>
            </a:r>
            <a:r>
              <a:rPr lang="ru-RU" sz="2000" dirty="0"/>
              <a:t>.</a:t>
            </a:r>
          </a:p>
        </p:txBody>
      </p:sp>
    </p:spTree>
    <p:extLst>
      <p:ext uri="{BB962C8B-B14F-4D97-AF65-F5344CB8AC3E}">
        <p14:creationId xmlns:p14="http://schemas.microsoft.com/office/powerpoint/2010/main" val="114803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243662-6A0A-4CCD-AED0-148CC9023E1B}"/>
              </a:ext>
            </a:extLst>
          </p:cNvPr>
          <p:cNvSpPr txBox="1"/>
          <p:nvPr/>
        </p:nvSpPr>
        <p:spPr>
          <a:xfrm>
            <a:off x="107504" y="188640"/>
            <a:ext cx="8928992" cy="6463308"/>
          </a:xfrm>
          <a:prstGeom prst="rect">
            <a:avLst/>
          </a:prstGeom>
          <a:noFill/>
        </p:spPr>
        <p:txBody>
          <a:bodyPr wrap="square">
            <a:spAutoFit/>
          </a:bodyPr>
          <a:lstStyle/>
          <a:p>
            <a:pPr algn="just"/>
            <a:r>
              <a:rPr lang="ru-RU" dirty="0"/>
              <a:t>            </a:t>
            </a:r>
            <a:r>
              <a:rPr lang="ru-RU" b="1" dirty="0" err="1">
                <a:solidFill>
                  <a:srgbClr val="C00000"/>
                </a:solidFill>
              </a:rPr>
              <a:t>Радиоактивті</a:t>
            </a:r>
            <a:r>
              <a:rPr lang="ru-RU" b="1" dirty="0">
                <a:solidFill>
                  <a:srgbClr val="C00000"/>
                </a:solidFill>
              </a:rPr>
              <a:t> </a:t>
            </a:r>
            <a:r>
              <a:rPr lang="ru-RU" b="1" dirty="0" err="1">
                <a:solidFill>
                  <a:srgbClr val="C00000"/>
                </a:solidFill>
              </a:rPr>
              <a:t>ыдырау</a:t>
            </a:r>
            <a:r>
              <a:rPr lang="ru-RU" b="1" dirty="0">
                <a:solidFill>
                  <a:srgbClr val="C00000"/>
                </a:solidFill>
              </a:rPr>
              <a:t> </a:t>
            </a:r>
            <a:r>
              <a:rPr lang="ru-RU" dirty="0"/>
              <a:t>- </a:t>
            </a:r>
            <a:r>
              <a:rPr lang="ru-RU" dirty="0" err="1"/>
              <a:t>бұл</a:t>
            </a:r>
            <a:r>
              <a:rPr lang="ru-RU" dirty="0"/>
              <a:t> атом </a:t>
            </a:r>
            <a:r>
              <a:rPr lang="ru-RU" dirty="0" err="1"/>
              <a:t>ядросының</a:t>
            </a:r>
            <a:r>
              <a:rPr lang="ru-RU" dirty="0"/>
              <a:t> тек </a:t>
            </a:r>
            <a:r>
              <a:rPr lang="ru-RU" dirty="0" err="1"/>
              <a:t>ішкі</a:t>
            </a:r>
            <a:r>
              <a:rPr lang="ru-RU" dirty="0"/>
              <a:t> </a:t>
            </a:r>
            <a:r>
              <a:rPr lang="ru-RU" dirty="0" err="1"/>
              <a:t>күйімен</a:t>
            </a:r>
            <a:r>
              <a:rPr lang="ru-RU" dirty="0"/>
              <a:t> </a:t>
            </a:r>
            <a:r>
              <a:rPr lang="ru-RU" dirty="0" err="1"/>
              <a:t>анықталатын</a:t>
            </a:r>
            <a:r>
              <a:rPr lang="ru-RU" dirty="0"/>
              <a:t> </a:t>
            </a:r>
            <a:r>
              <a:rPr lang="ru-RU" dirty="0" err="1"/>
              <a:t>және</a:t>
            </a:r>
            <a:r>
              <a:rPr lang="ru-RU" dirty="0"/>
              <a:t> </a:t>
            </a:r>
            <a:r>
              <a:rPr lang="ru-RU" dirty="0" err="1"/>
              <a:t>сыртқы</a:t>
            </a:r>
            <a:r>
              <a:rPr lang="ru-RU" dirty="0"/>
              <a:t> </a:t>
            </a:r>
            <a:r>
              <a:rPr lang="ru-RU" dirty="0" err="1"/>
              <a:t>жағдайларға</a:t>
            </a:r>
            <a:r>
              <a:rPr lang="ru-RU" dirty="0"/>
              <a:t> </a:t>
            </a:r>
            <a:r>
              <a:rPr lang="ru-RU" dirty="0" err="1"/>
              <a:t>тәуелді</a:t>
            </a:r>
            <a:r>
              <a:rPr lang="ru-RU" dirty="0"/>
              <a:t> </a:t>
            </a:r>
            <a:r>
              <a:rPr lang="ru-RU" dirty="0" err="1"/>
              <a:t>емес</a:t>
            </a:r>
            <a:r>
              <a:rPr lang="ru-RU" dirty="0"/>
              <a:t> </a:t>
            </a:r>
            <a:r>
              <a:rPr lang="ru-RU" dirty="0" err="1"/>
              <a:t>қасиеті</a:t>
            </a:r>
            <a:r>
              <a:rPr lang="ru-RU" dirty="0"/>
              <a:t>.</a:t>
            </a:r>
          </a:p>
          <a:p>
            <a:pPr algn="just"/>
            <a:r>
              <a:rPr lang="ru-RU" dirty="0"/>
              <a:t>            </a:t>
            </a:r>
            <a:r>
              <a:rPr lang="ru-RU" dirty="0" err="1"/>
              <a:t>Радиоактивті</a:t>
            </a:r>
            <a:r>
              <a:rPr lang="ru-RU" dirty="0"/>
              <a:t> </a:t>
            </a:r>
            <a:r>
              <a:rPr lang="ru-RU" dirty="0" err="1"/>
              <a:t>ыдыраудың</a:t>
            </a:r>
            <a:r>
              <a:rPr lang="ru-RU" dirty="0"/>
              <a:t> </a:t>
            </a:r>
            <a:r>
              <a:rPr lang="ru-RU" dirty="0" err="1"/>
              <a:t>негізгі</a:t>
            </a:r>
            <a:r>
              <a:rPr lang="ru-RU" dirty="0"/>
              <a:t> </a:t>
            </a:r>
            <a:r>
              <a:rPr lang="ru-RU" dirty="0" err="1"/>
              <a:t>заңы</a:t>
            </a:r>
            <a:r>
              <a:rPr lang="ru-RU" dirty="0"/>
              <a:t> </a:t>
            </a:r>
            <a:r>
              <a:rPr lang="ru-RU" dirty="0" err="1"/>
              <a:t>бойынша</a:t>
            </a:r>
            <a:r>
              <a:rPr lang="ru-RU" dirty="0"/>
              <a:t> </a:t>
            </a:r>
            <a:r>
              <a:rPr lang="ru-RU" dirty="0" err="1"/>
              <a:t>радиоактивті</a:t>
            </a:r>
            <a:r>
              <a:rPr lang="ru-RU" dirty="0"/>
              <a:t> </a:t>
            </a:r>
            <a:r>
              <a:rPr lang="ru-RU" dirty="0" err="1"/>
              <a:t>изотоптың</a:t>
            </a:r>
            <a:r>
              <a:rPr lang="ru-RU" dirty="0"/>
              <a:t> </a:t>
            </a:r>
            <a:r>
              <a:rPr lang="ru-RU" dirty="0" err="1"/>
              <a:t>ядроларының</a:t>
            </a:r>
            <a:r>
              <a:rPr lang="ru-RU" dirty="0"/>
              <a:t> саны </a:t>
            </a:r>
            <a:r>
              <a:rPr lang="ru-RU" dirty="0" err="1"/>
              <a:t>уақыт</a:t>
            </a:r>
            <a:r>
              <a:rPr lang="ru-RU" dirty="0"/>
              <a:t> </a:t>
            </a:r>
            <a:r>
              <a:rPr lang="ru-RU" dirty="0" err="1"/>
              <a:t>бойынша</a:t>
            </a:r>
            <a:r>
              <a:rPr lang="ru-RU" dirty="0"/>
              <a:t> </a:t>
            </a:r>
            <a:r>
              <a:rPr lang="ru-RU" dirty="0" err="1"/>
              <a:t>экспоненциалды</a:t>
            </a:r>
            <a:r>
              <a:rPr lang="ru-RU" dirty="0"/>
              <a:t> </a:t>
            </a:r>
            <a:r>
              <a:rPr lang="ru-RU" dirty="0" err="1"/>
              <a:t>түрде</a:t>
            </a:r>
            <a:r>
              <a:rPr lang="ru-RU" dirty="0"/>
              <a:t> </a:t>
            </a:r>
            <a:r>
              <a:rPr lang="ru-RU" dirty="0" err="1"/>
              <a:t>азаяды</a:t>
            </a:r>
            <a:r>
              <a:rPr lang="ru-RU" dirty="0"/>
              <a:t>: </a:t>
            </a:r>
            <a:r>
              <a:rPr lang="ru-RU" dirty="0" err="1"/>
              <a:t>жартылай</a:t>
            </a:r>
            <a:r>
              <a:rPr lang="ru-RU" dirty="0"/>
              <a:t> </a:t>
            </a:r>
            <a:r>
              <a:rPr lang="ru-RU" dirty="0" err="1"/>
              <a:t>ыдырау</a:t>
            </a:r>
            <a:r>
              <a:rPr lang="ru-RU" dirty="0"/>
              <a:t> </a:t>
            </a:r>
            <a:r>
              <a:rPr lang="ru-RU" dirty="0" err="1"/>
              <a:t>периодтарының</a:t>
            </a:r>
            <a:r>
              <a:rPr lang="ru-RU" dirty="0"/>
              <a:t> саны </a:t>
            </a:r>
            <a:r>
              <a:rPr lang="ru-RU" dirty="0" err="1"/>
              <a:t>көбейгенде</a:t>
            </a:r>
            <a:r>
              <a:rPr lang="ru-RU" dirty="0"/>
              <a:t>, </a:t>
            </a:r>
            <a:r>
              <a:rPr lang="ru-RU" dirty="0" err="1"/>
              <a:t>ыдырамайтын</a:t>
            </a:r>
            <a:r>
              <a:rPr lang="ru-RU" dirty="0"/>
              <a:t> </a:t>
            </a:r>
            <a:r>
              <a:rPr lang="ru-RU" dirty="0" err="1"/>
              <a:t>атомдар</a:t>
            </a:r>
            <a:r>
              <a:rPr lang="ru-RU" dirty="0"/>
              <a:t> саны </a:t>
            </a:r>
            <a:r>
              <a:rPr lang="ru-RU" dirty="0" err="1"/>
              <a:t>азаяды</a:t>
            </a:r>
            <a:r>
              <a:rPr lang="ru-RU" dirty="0"/>
              <a:t>, </a:t>
            </a:r>
            <a:r>
              <a:rPr lang="ru-RU" dirty="0" err="1"/>
              <a:t>біртіндеп</a:t>
            </a:r>
            <a:r>
              <a:rPr lang="ru-RU" dirty="0"/>
              <a:t> </a:t>
            </a:r>
            <a:r>
              <a:rPr lang="ru-RU" dirty="0" err="1"/>
              <a:t>нөлге</a:t>
            </a:r>
            <a:r>
              <a:rPr lang="ru-RU" dirty="0"/>
              <a:t> </a:t>
            </a:r>
            <a:r>
              <a:rPr lang="ru-RU" dirty="0" err="1"/>
              <a:t>жақындайды</a:t>
            </a:r>
            <a:r>
              <a:rPr lang="ru-RU" dirty="0"/>
              <a:t>.</a:t>
            </a:r>
          </a:p>
          <a:p>
            <a:pPr algn="just"/>
            <a:r>
              <a:rPr lang="ru-RU" dirty="0"/>
              <a:t>           </a:t>
            </a:r>
            <a:r>
              <a:rPr lang="ru-RU" dirty="0" err="1"/>
              <a:t>Ядролық</a:t>
            </a:r>
            <a:r>
              <a:rPr lang="ru-RU" dirty="0"/>
              <a:t> </a:t>
            </a:r>
            <a:r>
              <a:rPr lang="ru-RU" dirty="0" err="1"/>
              <a:t>ыдырау</a:t>
            </a:r>
            <a:r>
              <a:rPr lang="ru-RU" dirty="0"/>
              <a:t> </a:t>
            </a:r>
            <a:r>
              <a:rPr lang="ru-RU" dirty="0" err="1"/>
              <a:t>қарқындылығының</a:t>
            </a:r>
            <a:r>
              <a:rPr lang="ru-RU" dirty="0"/>
              <a:t> </a:t>
            </a:r>
            <a:r>
              <a:rPr lang="ru-RU" dirty="0" err="1"/>
              <a:t>сандық</a:t>
            </a:r>
            <a:r>
              <a:rPr lang="ru-RU" dirty="0"/>
              <a:t> </a:t>
            </a:r>
            <a:r>
              <a:rPr lang="ru-RU" dirty="0" err="1"/>
              <a:t>сипаттамасы</a:t>
            </a:r>
            <a:r>
              <a:rPr lang="ru-RU" dirty="0"/>
              <a:t> (</a:t>
            </a:r>
            <a:r>
              <a:rPr lang="ru-RU" dirty="0" err="1"/>
              <a:t>демек</a:t>
            </a:r>
            <a:r>
              <a:rPr lang="ru-RU" dirty="0"/>
              <a:t>, </a:t>
            </a:r>
            <a:r>
              <a:rPr lang="ru-RU" dirty="0" err="1"/>
              <a:t>тиісті</a:t>
            </a:r>
            <a:r>
              <a:rPr lang="ru-RU" dirty="0"/>
              <a:t> </a:t>
            </a:r>
            <a:r>
              <a:rPr lang="ru-RU" dirty="0" err="1"/>
              <a:t>сәулелену</a:t>
            </a:r>
            <a:r>
              <a:rPr lang="ru-RU" dirty="0"/>
              <a:t>) - </a:t>
            </a:r>
            <a:r>
              <a:rPr lang="ru-RU" dirty="0" err="1"/>
              <a:t>бұл</a:t>
            </a:r>
            <a:r>
              <a:rPr lang="ru-RU" dirty="0"/>
              <a:t> </a:t>
            </a:r>
            <a:r>
              <a:rPr lang="ru-RU" dirty="0" err="1"/>
              <a:t>зат</a:t>
            </a:r>
            <a:r>
              <a:rPr lang="ru-RU" dirty="0"/>
              <a:t> </a:t>
            </a:r>
            <a:r>
              <a:rPr lang="ru-RU" dirty="0" err="1"/>
              <a:t>көзінің</a:t>
            </a:r>
            <a:r>
              <a:rPr lang="ru-RU" dirty="0"/>
              <a:t> (материал, </a:t>
            </a:r>
            <a:r>
              <a:rPr lang="ru-RU" dirty="0" err="1"/>
              <a:t>сынама</a:t>
            </a:r>
            <a:r>
              <a:rPr lang="ru-RU" dirty="0"/>
              <a:t>, </a:t>
            </a:r>
            <a:r>
              <a:rPr lang="ru-RU" dirty="0" err="1"/>
              <a:t>биосфералық</a:t>
            </a:r>
            <a:r>
              <a:rPr lang="ru-RU" dirty="0"/>
              <a:t> объект </a:t>
            </a:r>
            <a:r>
              <a:rPr lang="ru-RU" dirty="0" err="1"/>
              <a:t>және</a:t>
            </a:r>
            <a:r>
              <a:rPr lang="ru-RU" dirty="0"/>
              <a:t> </a:t>
            </a:r>
            <a:r>
              <a:rPr lang="ru-RU" dirty="0" err="1"/>
              <a:t>т.б</a:t>
            </a:r>
            <a:r>
              <a:rPr lang="ru-RU" dirty="0"/>
              <a:t>.) </a:t>
            </a:r>
            <a:r>
              <a:rPr lang="ru-RU" dirty="0" err="1"/>
              <a:t>белсенділігі</a:t>
            </a:r>
            <a:r>
              <a:rPr lang="ru-RU" dirty="0"/>
              <a:t> - </a:t>
            </a:r>
            <a:r>
              <a:rPr lang="ru-RU" dirty="0" err="1"/>
              <a:t>бұл</a:t>
            </a:r>
            <a:r>
              <a:rPr lang="ru-RU" dirty="0"/>
              <a:t> </a:t>
            </a:r>
            <a:r>
              <a:rPr lang="en-US" b="1" dirty="0"/>
              <a:t>dt</a:t>
            </a:r>
            <a:r>
              <a:rPr lang="en-US" dirty="0"/>
              <a:t> </a:t>
            </a:r>
            <a:r>
              <a:rPr lang="ru-RU" dirty="0" err="1"/>
              <a:t>уақытында</a:t>
            </a:r>
            <a:r>
              <a:rPr lang="ru-RU" dirty="0"/>
              <a:t> </a:t>
            </a:r>
            <a:r>
              <a:rPr lang="ru-RU" dirty="0" err="1"/>
              <a:t>пайда</a:t>
            </a:r>
            <a:r>
              <a:rPr lang="ru-RU" dirty="0"/>
              <a:t> </a:t>
            </a:r>
            <a:r>
              <a:rPr lang="ru-RU" dirty="0" err="1"/>
              <a:t>болатын</a:t>
            </a:r>
            <a:r>
              <a:rPr lang="ru-RU" dirty="0"/>
              <a:t> </a:t>
            </a:r>
            <a:r>
              <a:rPr lang="ru-RU" dirty="0" err="1"/>
              <a:t>радионуклидтің</a:t>
            </a:r>
            <a:r>
              <a:rPr lang="ru-RU" dirty="0"/>
              <a:t> </a:t>
            </a:r>
            <a:r>
              <a:rPr lang="en-US" b="1" dirty="0" err="1"/>
              <a:t>dN</a:t>
            </a:r>
            <a:r>
              <a:rPr lang="en-US" dirty="0"/>
              <a:t> (</a:t>
            </a:r>
            <a:r>
              <a:rPr lang="ru-RU" dirty="0" err="1"/>
              <a:t>яғни</a:t>
            </a:r>
            <a:r>
              <a:rPr lang="ru-RU" dirty="0"/>
              <a:t> </a:t>
            </a:r>
            <a:r>
              <a:rPr lang="ru-RU" dirty="0" err="1"/>
              <a:t>радиоактивті</a:t>
            </a:r>
            <a:r>
              <a:rPr lang="ru-RU" dirty="0"/>
              <a:t> </a:t>
            </a:r>
            <a:r>
              <a:rPr lang="ru-RU" dirty="0" err="1"/>
              <a:t>ыдырау</a:t>
            </a:r>
            <a:r>
              <a:rPr lang="ru-RU" dirty="0"/>
              <a:t>) </a:t>
            </a:r>
            <a:r>
              <a:rPr lang="ru-RU" dirty="0" err="1"/>
              <a:t>өздігінен</a:t>
            </a:r>
            <a:r>
              <a:rPr lang="ru-RU" dirty="0"/>
              <a:t> </a:t>
            </a:r>
            <a:r>
              <a:rPr lang="ru-RU" dirty="0" err="1"/>
              <a:t>ядролық</a:t>
            </a:r>
            <a:r>
              <a:rPr lang="ru-RU" dirty="0"/>
              <a:t> </a:t>
            </a:r>
            <a:r>
              <a:rPr lang="ru-RU" dirty="0" err="1"/>
              <a:t>түрлену</a:t>
            </a:r>
            <a:r>
              <a:rPr lang="ru-RU" dirty="0"/>
              <a:t> </a:t>
            </a:r>
            <a:r>
              <a:rPr lang="ru-RU" dirty="0" err="1"/>
              <a:t>санының</a:t>
            </a:r>
            <a:r>
              <a:rPr lang="ru-RU" dirty="0"/>
              <a:t> осы </a:t>
            </a:r>
            <a:r>
              <a:rPr lang="ru-RU" dirty="0" err="1"/>
              <a:t>уақытқа</a:t>
            </a:r>
            <a:r>
              <a:rPr lang="ru-RU" dirty="0"/>
              <a:t> </a:t>
            </a:r>
            <a:r>
              <a:rPr lang="ru-RU" dirty="0" err="1"/>
              <a:t>қатынасы</a:t>
            </a:r>
            <a:r>
              <a:rPr lang="ru-RU" dirty="0"/>
              <a:t> </a:t>
            </a:r>
          </a:p>
          <a:p>
            <a:pPr algn="just"/>
            <a:r>
              <a:rPr lang="ru-RU" dirty="0"/>
              <a:t>   </a:t>
            </a:r>
          </a:p>
          <a:p>
            <a:pPr algn="just"/>
            <a:r>
              <a:rPr lang="ru-RU" dirty="0"/>
              <a:t>           </a:t>
            </a:r>
            <a:r>
              <a:rPr lang="ru-RU" dirty="0" err="1"/>
              <a:t>Басқаша</a:t>
            </a:r>
            <a:r>
              <a:rPr lang="ru-RU" dirty="0"/>
              <a:t> </a:t>
            </a:r>
            <a:r>
              <a:rPr lang="ru-RU" dirty="0" err="1"/>
              <a:t>айтқанда</a:t>
            </a:r>
            <a:r>
              <a:rPr lang="ru-RU" dirty="0"/>
              <a:t>, </a:t>
            </a:r>
            <a:r>
              <a:rPr lang="ru-RU" dirty="0" err="1"/>
              <a:t>белсенділік</a:t>
            </a:r>
            <a:r>
              <a:rPr lang="ru-RU" dirty="0"/>
              <a:t> (</a:t>
            </a:r>
            <a:r>
              <a:rPr lang="ru-RU" dirty="0" err="1"/>
              <a:t>немесе</a:t>
            </a:r>
            <a:r>
              <a:rPr lang="ru-RU" dirty="0"/>
              <a:t> </a:t>
            </a:r>
            <a:r>
              <a:rPr lang="ru-RU" dirty="0" err="1"/>
              <a:t>радиоактивтілік</a:t>
            </a:r>
            <a:r>
              <a:rPr lang="ru-RU" dirty="0"/>
              <a:t>) - </a:t>
            </a:r>
            <a:r>
              <a:rPr lang="ru-RU" dirty="0" err="1"/>
              <a:t>бұл</a:t>
            </a:r>
            <a:r>
              <a:rPr lang="ru-RU" dirty="0"/>
              <a:t> </a:t>
            </a:r>
            <a:r>
              <a:rPr lang="ru-RU" dirty="0" err="1"/>
              <a:t>уақыт</a:t>
            </a:r>
            <a:r>
              <a:rPr lang="ru-RU" dirty="0"/>
              <a:t> </a:t>
            </a:r>
            <a:r>
              <a:rPr lang="ru-RU" dirty="0" err="1"/>
              <a:t>бірлігіндегі</a:t>
            </a:r>
            <a:r>
              <a:rPr lang="ru-RU" dirty="0"/>
              <a:t> </a:t>
            </a:r>
            <a:r>
              <a:rPr lang="ru-RU" dirty="0" err="1"/>
              <a:t>радиоактивті</a:t>
            </a:r>
            <a:r>
              <a:rPr lang="ru-RU" dirty="0"/>
              <a:t> </a:t>
            </a:r>
            <a:r>
              <a:rPr lang="ru-RU" dirty="0" err="1"/>
              <a:t>ыдырау</a:t>
            </a:r>
            <a:r>
              <a:rPr lang="ru-RU" dirty="0"/>
              <a:t> саны.</a:t>
            </a:r>
          </a:p>
          <a:p>
            <a:pPr algn="just"/>
            <a:r>
              <a:rPr lang="kk-KZ" dirty="0"/>
              <a:t>           СИ жүйесінде</a:t>
            </a:r>
            <a:r>
              <a:rPr lang="ru-RU" dirty="0"/>
              <a:t> </a:t>
            </a:r>
            <a:r>
              <a:rPr lang="ru-RU" dirty="0" err="1"/>
              <a:t>белсенділік</a:t>
            </a:r>
            <a:r>
              <a:rPr lang="ru-RU" dirty="0"/>
              <a:t> </a:t>
            </a:r>
            <a:r>
              <a:rPr lang="ru-RU" dirty="0" err="1"/>
              <a:t>беккерельмен</a:t>
            </a:r>
            <a:r>
              <a:rPr lang="ru-RU" dirty="0"/>
              <a:t> (</a:t>
            </a:r>
            <a:r>
              <a:rPr lang="kk-KZ" dirty="0"/>
              <a:t>Бк</a:t>
            </a:r>
            <a:r>
              <a:rPr lang="en-US" dirty="0"/>
              <a:t>) </a:t>
            </a:r>
            <a:r>
              <a:rPr lang="ru-RU" dirty="0" err="1"/>
              <a:t>өлшенеді</a:t>
            </a:r>
            <a:r>
              <a:rPr lang="ru-RU" dirty="0"/>
              <a:t>. </a:t>
            </a:r>
          </a:p>
          <a:p>
            <a:pPr algn="just"/>
            <a:r>
              <a:rPr lang="ru-RU" dirty="0"/>
              <a:t>1 Бк</a:t>
            </a:r>
            <a:r>
              <a:rPr lang="en-US" dirty="0"/>
              <a:t> = 1 </a:t>
            </a:r>
            <a:r>
              <a:rPr lang="ru-RU" sz="18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с</a:t>
            </a:r>
            <a:r>
              <a:rPr lang="ru-RU" sz="1800" baseline="300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-1</a:t>
            </a:r>
            <a:r>
              <a:rPr lang="ru-RU" sz="18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 </a:t>
            </a:r>
            <a:r>
              <a:rPr lang="en-US" dirty="0"/>
              <a:t> (1 </a:t>
            </a:r>
            <a:r>
              <a:rPr lang="ru-RU" dirty="0"/>
              <a:t>Беккерель </a:t>
            </a:r>
            <a:r>
              <a:rPr lang="ru-RU" dirty="0" err="1"/>
              <a:t>секундына</a:t>
            </a:r>
            <a:r>
              <a:rPr lang="ru-RU" dirty="0"/>
              <a:t> </a:t>
            </a:r>
            <a:r>
              <a:rPr lang="ru-RU" dirty="0" err="1"/>
              <a:t>бір</a:t>
            </a:r>
            <a:r>
              <a:rPr lang="ru-RU" dirty="0"/>
              <a:t> </a:t>
            </a:r>
            <a:r>
              <a:rPr lang="ru-RU" dirty="0" err="1"/>
              <a:t>ядролық</a:t>
            </a:r>
            <a:r>
              <a:rPr lang="ru-RU" dirty="0"/>
              <a:t> </a:t>
            </a:r>
            <a:r>
              <a:rPr lang="ru-RU" dirty="0" err="1"/>
              <a:t>түрлендіруге</a:t>
            </a:r>
            <a:r>
              <a:rPr lang="ru-RU" dirty="0"/>
              <a:t> </a:t>
            </a:r>
            <a:r>
              <a:rPr lang="ru-RU" dirty="0" err="1"/>
              <a:t>тең</a:t>
            </a:r>
            <a:r>
              <a:rPr lang="ru-RU" dirty="0"/>
              <a:t>).</a:t>
            </a:r>
          </a:p>
          <a:p>
            <a:pPr algn="just"/>
            <a:r>
              <a:rPr lang="ru-RU" dirty="0"/>
              <a:t>           </a:t>
            </a:r>
            <a:r>
              <a:rPr lang="ru-RU" dirty="0" err="1"/>
              <a:t>Белсенділіктің</a:t>
            </a:r>
            <a:r>
              <a:rPr lang="ru-RU" dirty="0"/>
              <a:t> </a:t>
            </a:r>
            <a:r>
              <a:rPr lang="ru-RU" dirty="0" err="1"/>
              <a:t>жүйеден</a:t>
            </a:r>
            <a:r>
              <a:rPr lang="ru-RU" dirty="0"/>
              <a:t> </a:t>
            </a:r>
            <a:r>
              <a:rPr lang="ru-RU" dirty="0" err="1"/>
              <a:t>тыс</a:t>
            </a:r>
            <a:r>
              <a:rPr lang="ru-RU" dirty="0"/>
              <a:t> </a:t>
            </a:r>
            <a:r>
              <a:rPr lang="ru-RU" dirty="0" err="1"/>
              <a:t>бірлігі</a:t>
            </a:r>
            <a:r>
              <a:rPr lang="ru-RU" dirty="0"/>
              <a:t> - кюри (Ки</a:t>
            </a:r>
            <a:r>
              <a:rPr lang="en-US" dirty="0"/>
              <a:t>). </a:t>
            </a:r>
            <a:r>
              <a:rPr lang="ru-RU" sz="18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1Ки = 3,7∙10</a:t>
            </a:r>
            <a:r>
              <a:rPr lang="ru-RU" sz="1800" baseline="300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10</a:t>
            </a:r>
            <a:r>
              <a:rPr lang="ru-RU" sz="1800" dirty="0">
                <a:solidFill>
                  <a:srgbClr val="424242"/>
                </a:solidFill>
                <a:effectLst/>
                <a:latin typeface="Verdana" panose="020B0604030504040204" pitchFamily="34" charset="0"/>
                <a:ea typeface="Calibri" panose="020F0502020204030204" pitchFamily="34" charset="0"/>
                <a:cs typeface="Times New Roman" panose="02020603050405020304" pitchFamily="18" charset="0"/>
              </a:rPr>
              <a:t> Бк</a:t>
            </a:r>
            <a:r>
              <a:rPr lang="en-US" dirty="0"/>
              <a:t>. </a:t>
            </a:r>
            <a:endParaRPr lang="kk-KZ" dirty="0"/>
          </a:p>
          <a:p>
            <a:pPr algn="just"/>
            <a:r>
              <a:rPr lang="kk-KZ" dirty="0"/>
              <a:t>                                                                             </a:t>
            </a:r>
            <a:r>
              <a:rPr lang="en-US" dirty="0"/>
              <a:t>1 </a:t>
            </a:r>
            <a:r>
              <a:rPr lang="kk-KZ" dirty="0"/>
              <a:t>Ки</a:t>
            </a:r>
            <a:r>
              <a:rPr lang="en-US" dirty="0"/>
              <a:t> - 1 </a:t>
            </a:r>
            <a:r>
              <a:rPr lang="ru-RU" dirty="0"/>
              <a:t>г радий-226 </a:t>
            </a:r>
            <a:r>
              <a:rPr lang="ru-RU" dirty="0" err="1"/>
              <a:t>белсенділігі</a:t>
            </a:r>
            <a:r>
              <a:rPr lang="ru-RU" dirty="0"/>
              <a:t>.</a:t>
            </a:r>
          </a:p>
          <a:p>
            <a:pPr algn="just"/>
            <a:r>
              <a:rPr lang="ru-RU" dirty="0"/>
              <a:t>           </a:t>
            </a:r>
            <a:r>
              <a:rPr lang="ru-RU" dirty="0" err="1"/>
              <a:t>Табиғатта</a:t>
            </a:r>
            <a:r>
              <a:rPr lang="ru-RU" dirty="0"/>
              <a:t> </a:t>
            </a:r>
            <a:r>
              <a:rPr lang="ru-RU" dirty="0" err="1"/>
              <a:t>ыдырайтын</a:t>
            </a:r>
            <a:r>
              <a:rPr lang="ru-RU" dirty="0"/>
              <a:t> </a:t>
            </a:r>
            <a:r>
              <a:rPr lang="ru-RU" dirty="0" err="1"/>
              <a:t>ядролардың</a:t>
            </a:r>
            <a:r>
              <a:rPr lang="ru-RU" dirty="0"/>
              <a:t> </a:t>
            </a:r>
            <a:r>
              <a:rPr lang="ru-RU" dirty="0" err="1"/>
              <a:t>болуына</a:t>
            </a:r>
            <a:r>
              <a:rPr lang="ru-RU" dirty="0"/>
              <a:t> </a:t>
            </a:r>
            <a:r>
              <a:rPr lang="ru-RU" dirty="0" err="1"/>
              <a:t>немесе</a:t>
            </a:r>
            <a:r>
              <a:rPr lang="ru-RU" dirty="0"/>
              <a:t> </a:t>
            </a:r>
            <a:r>
              <a:rPr lang="ru-RU" dirty="0" err="1"/>
              <a:t>жасанды</a:t>
            </a:r>
            <a:r>
              <a:rPr lang="ru-RU" dirty="0"/>
              <a:t> </a:t>
            </a:r>
            <a:r>
              <a:rPr lang="ru-RU" dirty="0" err="1"/>
              <a:t>ядролық</a:t>
            </a:r>
            <a:r>
              <a:rPr lang="ru-RU" dirty="0"/>
              <a:t> </a:t>
            </a:r>
            <a:r>
              <a:rPr lang="ru-RU" dirty="0" err="1"/>
              <a:t>реакциялар</a:t>
            </a:r>
            <a:r>
              <a:rPr lang="ru-RU" dirty="0"/>
              <a:t> </a:t>
            </a:r>
            <a:r>
              <a:rPr lang="ru-RU" dirty="0" err="1"/>
              <a:t>арқылы</a:t>
            </a:r>
            <a:r>
              <a:rPr lang="ru-RU" dirty="0"/>
              <a:t> </a:t>
            </a:r>
            <a:r>
              <a:rPr lang="ru-RU" dirty="0" err="1"/>
              <a:t>алынуына</a:t>
            </a:r>
            <a:r>
              <a:rPr lang="ru-RU" dirty="0"/>
              <a:t> </a:t>
            </a:r>
            <a:r>
              <a:rPr lang="ru-RU" dirty="0" err="1"/>
              <a:t>байланысты</a:t>
            </a:r>
            <a:r>
              <a:rPr lang="ru-RU" dirty="0"/>
              <a:t> </a:t>
            </a:r>
            <a:r>
              <a:rPr lang="ru-RU" dirty="0" err="1"/>
              <a:t>радиоактивтілік</a:t>
            </a:r>
            <a:r>
              <a:rPr lang="ru-RU" dirty="0"/>
              <a:t> </a:t>
            </a:r>
            <a:r>
              <a:rPr lang="ru-RU" dirty="0" err="1"/>
              <a:t>табиғи</a:t>
            </a:r>
            <a:r>
              <a:rPr lang="ru-RU" dirty="0"/>
              <a:t> </a:t>
            </a:r>
            <a:r>
              <a:rPr lang="ru-RU" dirty="0" err="1"/>
              <a:t>және</a:t>
            </a:r>
            <a:r>
              <a:rPr lang="ru-RU" dirty="0"/>
              <a:t> </a:t>
            </a:r>
            <a:r>
              <a:rPr lang="ru-RU" dirty="0" err="1"/>
              <a:t>жасанды</a:t>
            </a:r>
            <a:r>
              <a:rPr lang="ru-RU" dirty="0"/>
              <a:t> </a:t>
            </a:r>
            <a:r>
              <a:rPr lang="ru-RU" dirty="0" err="1"/>
              <a:t>болып</a:t>
            </a:r>
            <a:r>
              <a:rPr lang="ru-RU" dirty="0"/>
              <a:t> </a:t>
            </a:r>
            <a:r>
              <a:rPr lang="ru-RU" dirty="0" err="1"/>
              <a:t>бөлінеді</a:t>
            </a:r>
            <a:r>
              <a:rPr lang="ru-RU" dirty="0"/>
              <a:t>.</a:t>
            </a:r>
          </a:p>
          <a:p>
            <a:pPr algn="just"/>
            <a:r>
              <a:rPr lang="ru-RU" dirty="0"/>
              <a:t>           </a:t>
            </a:r>
            <a:r>
              <a:rPr lang="ru-RU" dirty="0" err="1"/>
              <a:t>Сонымен</a:t>
            </a:r>
            <a:r>
              <a:rPr lang="ru-RU" dirty="0"/>
              <a:t>, </a:t>
            </a:r>
            <a:r>
              <a:rPr lang="ru-RU" dirty="0" err="1"/>
              <a:t>уранның</a:t>
            </a:r>
            <a:r>
              <a:rPr lang="ru-RU" dirty="0"/>
              <a:t> </a:t>
            </a:r>
            <a:r>
              <a:rPr lang="ru-RU" dirty="0" err="1"/>
              <a:t>табиғи</a:t>
            </a:r>
            <a:r>
              <a:rPr lang="ru-RU" dirty="0"/>
              <a:t> </a:t>
            </a:r>
            <a:r>
              <a:rPr lang="ru-RU" dirty="0" err="1"/>
              <a:t>радиоактивті</a:t>
            </a:r>
            <a:r>
              <a:rPr lang="ru-RU" dirty="0"/>
              <a:t> </a:t>
            </a:r>
            <a:r>
              <a:rPr lang="ru-RU" dirty="0" err="1"/>
              <a:t>элементінің</a:t>
            </a:r>
            <a:r>
              <a:rPr lang="ru-RU" dirty="0"/>
              <a:t> </a:t>
            </a:r>
            <a:r>
              <a:rPr lang="ru-RU" dirty="0" err="1"/>
              <a:t>ядролары</a:t>
            </a:r>
            <a:r>
              <a:rPr lang="ru-RU" dirty="0"/>
              <a:t> </a:t>
            </a:r>
            <a:r>
              <a:rPr lang="ru-RU" dirty="0" err="1"/>
              <a:t>сыртқы</a:t>
            </a:r>
            <a:r>
              <a:rPr lang="ru-RU" dirty="0"/>
              <a:t> </a:t>
            </a:r>
            <a:r>
              <a:rPr lang="ru-RU" dirty="0" err="1"/>
              <a:t>әсер</a:t>
            </a:r>
            <a:r>
              <a:rPr lang="ru-RU" dirty="0"/>
              <a:t> </a:t>
            </a:r>
            <a:r>
              <a:rPr lang="ru-RU" dirty="0" err="1"/>
              <a:t>етпестен</a:t>
            </a:r>
            <a:r>
              <a:rPr lang="ru-RU" dirty="0"/>
              <a:t> </a:t>
            </a:r>
            <a:r>
              <a:rPr lang="ru-RU" dirty="0" err="1"/>
              <a:t>өздігінен</a:t>
            </a:r>
            <a:r>
              <a:rPr lang="ru-RU" dirty="0"/>
              <a:t> </a:t>
            </a:r>
            <a:r>
              <a:rPr lang="ru-RU" dirty="0" err="1"/>
              <a:t>бөлінуі</a:t>
            </a:r>
            <a:r>
              <a:rPr lang="ru-RU" dirty="0"/>
              <a:t> </a:t>
            </a:r>
            <a:r>
              <a:rPr lang="ru-RU" dirty="0" err="1"/>
              <a:t>мүмкін</a:t>
            </a:r>
            <a:r>
              <a:rPr lang="ru-RU" dirty="0"/>
              <a:t>. </a:t>
            </a:r>
          </a:p>
          <a:p>
            <a:pPr algn="just"/>
            <a:r>
              <a:rPr lang="ru-RU" dirty="0"/>
              <a:t>           </a:t>
            </a:r>
            <a:r>
              <a:rPr lang="ru-RU" dirty="0" err="1"/>
              <a:t>Радиоактивті</a:t>
            </a:r>
            <a:r>
              <a:rPr lang="ru-RU" dirty="0"/>
              <a:t> конверсия </a:t>
            </a:r>
            <a:r>
              <a:rPr lang="ru-RU" dirty="0" err="1"/>
              <a:t>процесін</a:t>
            </a:r>
            <a:r>
              <a:rPr lang="ru-RU" dirty="0"/>
              <a:t> </a:t>
            </a:r>
            <a:r>
              <a:rPr lang="ru-RU" dirty="0" err="1"/>
              <a:t>тұрақсыз</a:t>
            </a:r>
            <a:r>
              <a:rPr lang="ru-RU" dirty="0"/>
              <a:t> </a:t>
            </a:r>
            <a:r>
              <a:rPr lang="ru-RU" dirty="0" err="1"/>
              <a:t>изотоптардың</a:t>
            </a:r>
            <a:r>
              <a:rPr lang="ru-RU" dirty="0"/>
              <a:t> </a:t>
            </a:r>
            <a:r>
              <a:rPr lang="ru-RU" dirty="0" err="1"/>
              <a:t>ядроларын</a:t>
            </a:r>
            <a:r>
              <a:rPr lang="ru-RU" dirty="0"/>
              <a:t> </a:t>
            </a:r>
            <a:r>
              <a:rPr lang="ru-RU" dirty="0" err="1"/>
              <a:t>нейтрондармен</a:t>
            </a:r>
            <a:r>
              <a:rPr lang="ru-RU" dirty="0"/>
              <a:t> </a:t>
            </a:r>
            <a:r>
              <a:rPr lang="ru-RU" dirty="0" err="1"/>
              <a:t>қоздыру</a:t>
            </a:r>
            <a:r>
              <a:rPr lang="ru-RU" dirty="0"/>
              <a:t> </a:t>
            </a:r>
            <a:r>
              <a:rPr lang="ru-RU" dirty="0" err="1"/>
              <a:t>арқылы</a:t>
            </a:r>
            <a:r>
              <a:rPr lang="ru-RU" dirty="0"/>
              <a:t> да </a:t>
            </a:r>
            <a:r>
              <a:rPr lang="ru-RU" dirty="0" err="1"/>
              <a:t>жасанды</a:t>
            </a:r>
            <a:r>
              <a:rPr lang="ru-RU" dirty="0"/>
              <a:t> </a:t>
            </a:r>
            <a:r>
              <a:rPr lang="ru-RU" dirty="0" err="1"/>
              <a:t>түрде</a:t>
            </a:r>
            <a:r>
              <a:rPr lang="ru-RU" dirty="0"/>
              <a:t> </a:t>
            </a:r>
            <a:r>
              <a:rPr lang="ru-RU" dirty="0" err="1"/>
              <a:t>қоздыруға</a:t>
            </a:r>
            <a:r>
              <a:rPr lang="ru-RU" dirty="0"/>
              <a:t> </a:t>
            </a:r>
            <a:r>
              <a:rPr lang="ru-RU" dirty="0" err="1"/>
              <a:t>болады</a:t>
            </a:r>
            <a:r>
              <a:rPr lang="ru-RU" dirty="0"/>
              <a:t>.</a:t>
            </a:r>
          </a:p>
        </p:txBody>
      </p:sp>
      <p:pic>
        <p:nvPicPr>
          <p:cNvPr id="4" name="Рисунок 3">
            <a:extLst>
              <a:ext uri="{FF2B5EF4-FFF2-40B4-BE49-F238E27FC236}">
                <a16:creationId xmlns:a16="http://schemas.microsoft.com/office/drawing/2014/main" id="{0C5F084C-EB0C-40DE-874D-7A6B140BF5A7}"/>
              </a:ext>
            </a:extLst>
          </p:cNvPr>
          <p:cNvPicPr>
            <a:picLocks noChangeAspect="1"/>
          </p:cNvPicPr>
          <p:nvPr/>
        </p:nvPicPr>
        <p:blipFill>
          <a:blip r:embed="rId2"/>
          <a:stretch>
            <a:fillRect/>
          </a:stretch>
        </p:blipFill>
        <p:spPr>
          <a:xfrm>
            <a:off x="7236296" y="2709324"/>
            <a:ext cx="755970" cy="548688"/>
          </a:xfrm>
          <a:prstGeom prst="rect">
            <a:avLst/>
          </a:prstGeom>
        </p:spPr>
      </p:pic>
    </p:spTree>
    <p:extLst>
      <p:ext uri="{BB962C8B-B14F-4D97-AF65-F5344CB8AC3E}">
        <p14:creationId xmlns:p14="http://schemas.microsoft.com/office/powerpoint/2010/main" val="392881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C8D487B-D778-4377-ADBD-00898D6DE807}"/>
              </a:ext>
            </a:extLst>
          </p:cNvPr>
          <p:cNvSpPr>
            <a:spLocks noGrp="1" noChangeArrowheads="1"/>
          </p:cNvSpPr>
          <p:nvPr>
            <p:ph type="title"/>
          </p:nvPr>
        </p:nvSpPr>
        <p:spPr>
          <a:xfrm>
            <a:off x="609600" y="146052"/>
            <a:ext cx="4572000" cy="330620"/>
          </a:xfrm>
        </p:spPr>
        <p:txBody>
          <a:bodyPr>
            <a:normAutofit fontScale="90000"/>
          </a:bodyPr>
          <a:lstStyle/>
          <a:p>
            <a:pPr eaLnBrk="1" hangingPunct="1"/>
            <a:r>
              <a:rPr lang="ru-RU" altLang="ru-RU" sz="1800" b="1" dirty="0">
                <a:solidFill>
                  <a:srgbClr val="FF3300"/>
                </a:solidFill>
              </a:rPr>
              <a:t>РАДИОАКТИВТІ </a:t>
            </a:r>
            <a:r>
              <a:rPr lang="ru-RU" altLang="ru-RU" sz="1800" b="1" dirty="0" err="1">
                <a:solidFill>
                  <a:srgbClr val="FF3300"/>
                </a:solidFill>
              </a:rPr>
              <a:t>ыдырау</a:t>
            </a:r>
            <a:r>
              <a:rPr lang="ru-RU" altLang="ru-RU" sz="1800" b="1" dirty="0">
                <a:solidFill>
                  <a:srgbClr val="FF3300"/>
                </a:solidFill>
              </a:rPr>
              <a:t> (УРАН-238)</a:t>
            </a:r>
            <a:endParaRPr lang="ru-RU" altLang="ru-RU" sz="1800" dirty="0"/>
          </a:p>
        </p:txBody>
      </p:sp>
      <p:sp>
        <p:nvSpPr>
          <p:cNvPr id="11267" name="Rectangle 3">
            <a:extLst>
              <a:ext uri="{FF2B5EF4-FFF2-40B4-BE49-F238E27FC236}">
                <a16:creationId xmlns:a16="http://schemas.microsoft.com/office/drawing/2014/main" id="{8CBDACEB-7441-41BC-B631-F7638EBDDFBB}"/>
              </a:ext>
            </a:extLst>
          </p:cNvPr>
          <p:cNvSpPr>
            <a:spLocks noGrp="1" noChangeArrowheads="1"/>
          </p:cNvSpPr>
          <p:nvPr>
            <p:ph type="body" sz="half" idx="1"/>
          </p:nvPr>
        </p:nvSpPr>
        <p:spPr>
          <a:xfrm>
            <a:off x="381000" y="476672"/>
            <a:ext cx="4800600" cy="6179716"/>
          </a:xfrm>
          <a:ln>
            <a:solidFill>
              <a:srgbClr val="FF3300"/>
            </a:solidFill>
            <a:miter lim="800000"/>
            <a:headEnd/>
            <a:tailEnd/>
          </a:ln>
        </p:spPr>
        <p:txBody>
          <a:bodyPr>
            <a:normAutofit/>
          </a:bodyPr>
          <a:lstStyle/>
          <a:p>
            <a:pPr eaLnBrk="1" hangingPunct="1"/>
            <a:r>
              <a:rPr lang="ru-RU" altLang="ru-RU" sz="1700" b="1" dirty="0" err="1">
                <a:latin typeface="Times New Roman" panose="02020603050405020304" pitchFamily="18" charset="0"/>
              </a:rPr>
              <a:t>Нуклидтердің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көп</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бөлігі</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тұрақсыз</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олар</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үнемі</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басқа</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нуклидтерге</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айналады</a:t>
            </a:r>
            <a:r>
              <a:rPr lang="ru-RU" altLang="ru-RU" sz="1700" b="1" dirty="0">
                <a:latin typeface="Times New Roman" panose="02020603050405020304" pitchFamily="18" charset="0"/>
              </a:rPr>
              <a:t>. </a:t>
            </a:r>
          </a:p>
          <a:p>
            <a:pPr eaLnBrk="1" hangingPunct="1"/>
            <a:r>
              <a:rPr lang="ru-RU" altLang="ru-RU" sz="1700" b="1" dirty="0" err="1">
                <a:latin typeface="Times New Roman" panose="02020603050405020304" pitchFamily="18" charset="0"/>
              </a:rPr>
              <a:t>Мысал</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ретінде</a:t>
            </a:r>
            <a:r>
              <a:rPr lang="ru-RU" altLang="ru-RU" sz="1700" b="1" dirty="0">
                <a:latin typeface="Times New Roman" panose="02020603050405020304" pitchFamily="18" charset="0"/>
              </a:rPr>
              <a:t> </a:t>
            </a:r>
            <a:r>
              <a:rPr lang="ru-RU" altLang="ru-RU" sz="1700" b="1" dirty="0">
                <a:solidFill>
                  <a:srgbClr val="FF0000"/>
                </a:solidFill>
                <a:latin typeface="Times New Roman" panose="02020603050405020304" pitchFamily="18" charset="0"/>
              </a:rPr>
              <a:t>уран-238</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атомын</a:t>
            </a:r>
            <a:r>
              <a:rPr lang="ru-RU" altLang="ru-RU" sz="1700" b="1" dirty="0">
                <a:latin typeface="Times New Roman" panose="02020603050405020304" pitchFamily="18" charset="0"/>
              </a:rPr>
              <a:t> (92 протон </a:t>
            </a:r>
            <a:r>
              <a:rPr lang="ru-RU" altLang="ru-RU" sz="1700" b="1" dirty="0" err="1">
                <a:latin typeface="Times New Roman" panose="02020603050405020304" pitchFamily="18" charset="0"/>
              </a:rPr>
              <a:t>және</a:t>
            </a:r>
            <a:r>
              <a:rPr lang="ru-RU" altLang="ru-RU" sz="1700" b="1" dirty="0">
                <a:latin typeface="Times New Roman" panose="02020603050405020304" pitchFamily="18" charset="0"/>
              </a:rPr>
              <a:t> 146 нейтрон) </a:t>
            </a:r>
            <a:r>
              <a:rPr lang="ru-RU" altLang="ru-RU" sz="1700" b="1" dirty="0" err="1">
                <a:latin typeface="Times New Roman" panose="02020603050405020304" pitchFamily="18" charset="0"/>
              </a:rPr>
              <a:t>қарастырсақ</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оның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ядросында</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протондар</a:t>
            </a:r>
            <a:r>
              <a:rPr lang="ru-RU" altLang="ru-RU" sz="1700" b="1" dirty="0">
                <a:latin typeface="Times New Roman" panose="02020603050405020304" pitchFamily="18" charset="0"/>
              </a:rPr>
              <a:t> мен </a:t>
            </a:r>
            <a:r>
              <a:rPr lang="ru-RU" altLang="ru-RU" sz="1700" b="1" dirty="0" err="1">
                <a:latin typeface="Times New Roman" panose="02020603050405020304" pitchFamily="18" charset="0"/>
              </a:rPr>
              <a:t>нейтрондар</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бірге</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тіркескен</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күштермен</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әрең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ұсталады</a:t>
            </a:r>
            <a:r>
              <a:rPr lang="ru-RU" altLang="ru-RU" sz="1700" b="1" dirty="0">
                <a:latin typeface="Times New Roman" panose="02020603050405020304" pitchFamily="18" charset="0"/>
              </a:rPr>
              <a:t>.</a:t>
            </a:r>
          </a:p>
          <a:p>
            <a:pPr eaLnBrk="1" hangingPunct="1"/>
            <a:r>
              <a:rPr lang="ru-RU" altLang="ru-RU" sz="1700" b="1" dirty="0" err="1">
                <a:solidFill>
                  <a:srgbClr val="FF0000"/>
                </a:solidFill>
                <a:latin typeface="Times New Roman" panose="02020603050405020304" pitchFamily="18" charset="0"/>
              </a:rPr>
              <a:t>Уақыт</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өте</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төрт</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бөлшектен</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тұратын</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ықшам</a:t>
            </a:r>
            <a:r>
              <a:rPr lang="ru-RU" altLang="ru-RU" sz="1700" b="1" dirty="0">
                <a:solidFill>
                  <a:srgbClr val="FF0000"/>
                </a:solidFill>
                <a:latin typeface="Times New Roman" panose="02020603050405020304" pitchFamily="18" charset="0"/>
              </a:rPr>
              <a:t> топ </a:t>
            </a:r>
            <a:r>
              <a:rPr lang="ru-RU" altLang="ru-RU" sz="1700" b="1" dirty="0" err="1">
                <a:solidFill>
                  <a:srgbClr val="FF0000"/>
                </a:solidFill>
                <a:latin typeface="Times New Roman" panose="02020603050405020304" pitchFamily="18" charset="0"/>
              </a:rPr>
              <a:t>бөлініп</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шығады</a:t>
            </a:r>
            <a:r>
              <a:rPr lang="ru-RU" altLang="ru-RU" sz="1700" b="1" dirty="0">
                <a:solidFill>
                  <a:srgbClr val="FF0000"/>
                </a:solidFill>
                <a:latin typeface="Times New Roman" panose="02020603050405020304" pitchFamily="18" charset="0"/>
              </a:rPr>
              <a:t>:</a:t>
            </a:r>
          </a:p>
          <a:p>
            <a:pPr eaLnBrk="1" hangingPunct="1"/>
            <a:r>
              <a:rPr lang="ru-RU" altLang="ru-RU" sz="1700" b="1" dirty="0" err="1">
                <a:solidFill>
                  <a:srgbClr val="FF0000"/>
                </a:solidFill>
                <a:latin typeface="Times New Roman" panose="02020603050405020304" pitchFamily="18" charset="0"/>
              </a:rPr>
              <a:t>екі</a:t>
            </a:r>
            <a:r>
              <a:rPr lang="ru-RU" altLang="ru-RU" sz="1700" b="1" dirty="0">
                <a:solidFill>
                  <a:srgbClr val="FF0000"/>
                </a:solidFill>
                <a:latin typeface="Times New Roman" panose="02020603050405020304" pitchFamily="18" charset="0"/>
              </a:rPr>
              <a:t> протон </a:t>
            </a:r>
            <a:r>
              <a:rPr lang="ru-RU" altLang="ru-RU" sz="1700" b="1" dirty="0" err="1">
                <a:solidFill>
                  <a:srgbClr val="FF0000"/>
                </a:solidFill>
                <a:latin typeface="Times New Roman" panose="02020603050405020304" pitchFamily="18" charset="0"/>
              </a:rPr>
              <a:t>және</a:t>
            </a:r>
            <a:r>
              <a:rPr lang="ru-RU" altLang="ru-RU" sz="1700" b="1" dirty="0">
                <a:solidFill>
                  <a:srgbClr val="FF0000"/>
                </a:solidFill>
                <a:latin typeface="Times New Roman" panose="02020603050405020304" pitchFamily="18" charset="0"/>
              </a:rPr>
              <a:t> </a:t>
            </a:r>
            <a:r>
              <a:rPr lang="ru-RU" altLang="ru-RU" sz="1700" b="1" dirty="0" err="1">
                <a:solidFill>
                  <a:srgbClr val="FF0000"/>
                </a:solidFill>
                <a:latin typeface="Times New Roman" panose="02020603050405020304" pitchFamily="18" charset="0"/>
              </a:rPr>
              <a:t>екі</a:t>
            </a:r>
            <a:r>
              <a:rPr lang="ru-RU" altLang="ru-RU" sz="1700" b="1" dirty="0">
                <a:solidFill>
                  <a:srgbClr val="FF0000"/>
                </a:solidFill>
                <a:latin typeface="Times New Roman" panose="02020603050405020304" pitchFamily="18" charset="0"/>
              </a:rPr>
              <a:t> нейтрон (</a:t>
            </a:r>
            <a:r>
              <a:rPr lang="el-GR" altLang="ru-RU" sz="1700" b="1" dirty="0">
                <a:solidFill>
                  <a:srgbClr val="FF0000"/>
                </a:solidFill>
                <a:latin typeface="Times New Roman" panose="02020603050405020304" pitchFamily="18" charset="0"/>
              </a:rPr>
              <a:t>ά-</a:t>
            </a:r>
            <a:r>
              <a:rPr lang="ru-RU" altLang="ru-RU" sz="1700" b="1" dirty="0" err="1">
                <a:solidFill>
                  <a:srgbClr val="FF0000"/>
                </a:solidFill>
                <a:latin typeface="Times New Roman" panose="02020603050405020304" pitchFamily="18" charset="0"/>
              </a:rPr>
              <a:t>бөлшек</a:t>
            </a:r>
            <a:r>
              <a:rPr lang="ru-RU" altLang="ru-RU" sz="1700" b="1" dirty="0">
                <a:solidFill>
                  <a:srgbClr val="FF0000"/>
                </a:solidFill>
                <a:latin typeface="Times New Roman" panose="02020603050405020304" pitchFamily="18" charset="0"/>
              </a:rPr>
              <a:t>).</a:t>
            </a:r>
          </a:p>
          <a:p>
            <a:pPr eaLnBrk="1" hangingPunct="1"/>
            <a:r>
              <a:rPr lang="ru-RU" altLang="ru-RU" sz="1700" b="1" dirty="0">
                <a:latin typeface="Times New Roman" panose="02020603050405020304" pitchFamily="18" charset="0"/>
              </a:rPr>
              <a:t>Уран-238 </a:t>
            </a:r>
            <a:r>
              <a:rPr lang="ru-RU" altLang="ru-RU" sz="1700" b="1" dirty="0" err="1">
                <a:latin typeface="Times New Roman" panose="02020603050405020304" pitchFamily="18" charset="0"/>
              </a:rPr>
              <a:t>осылайша</a:t>
            </a:r>
            <a:r>
              <a:rPr lang="ru-RU" altLang="ru-RU" sz="1700" b="1" dirty="0">
                <a:latin typeface="Times New Roman" panose="02020603050405020304" pitchFamily="18" charset="0"/>
              </a:rPr>
              <a:t> торий-234-ке </a:t>
            </a:r>
            <a:r>
              <a:rPr lang="ru-RU" altLang="ru-RU" sz="1700" b="1" dirty="0" err="1">
                <a:latin typeface="Times New Roman" panose="02020603050405020304" pitchFamily="18" charset="0"/>
              </a:rPr>
              <a:t>айналады</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оның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ядросында</a:t>
            </a:r>
            <a:r>
              <a:rPr lang="ru-RU" altLang="ru-RU" sz="1700" b="1" dirty="0">
                <a:latin typeface="Times New Roman" panose="02020603050405020304" pitchFamily="18" charset="0"/>
              </a:rPr>
              <a:t> 90 протон мен 144 нейтрон бар.</a:t>
            </a:r>
          </a:p>
          <a:p>
            <a:r>
              <a:rPr lang="ru-RU" altLang="ru-RU" sz="1700" b="1" dirty="0" err="1"/>
              <a:t>Сонымен</a:t>
            </a:r>
            <a:r>
              <a:rPr lang="ru-RU" altLang="ru-RU" sz="1700" b="1" dirty="0"/>
              <a:t>  </a:t>
            </a:r>
            <a:r>
              <a:rPr lang="ru-RU" altLang="ru-RU" sz="1700" b="1" dirty="0" err="1"/>
              <a:t>қатар</a:t>
            </a:r>
            <a:r>
              <a:rPr lang="ru-RU" altLang="ru-RU" sz="1700" b="1" dirty="0"/>
              <a:t> Торий-234 </a:t>
            </a:r>
            <a:r>
              <a:rPr lang="ru-RU" altLang="ru-RU" sz="1700" b="1" dirty="0" err="1"/>
              <a:t>ол</a:t>
            </a:r>
            <a:r>
              <a:rPr lang="ru-RU" altLang="ru-RU" sz="1700" b="1" dirty="0"/>
              <a:t> да </a:t>
            </a:r>
            <a:r>
              <a:rPr lang="ru-RU" altLang="ru-RU" sz="1700" b="1" dirty="0" err="1"/>
              <a:t>тұрақсыз</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Оның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түрленуінен</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алдыңғы</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жағдайдағыдай</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болмайды</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оның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бір</a:t>
            </a:r>
            <a:r>
              <a:rPr lang="ru-RU" altLang="ru-RU" sz="1700" b="1" dirty="0">
                <a:latin typeface="Times New Roman" panose="02020603050405020304" pitchFamily="18" charset="0"/>
              </a:rPr>
              <a:t> нейтроны </a:t>
            </a:r>
            <a:r>
              <a:rPr lang="ru-RU" altLang="ru-RU" sz="1700" b="1" dirty="0" err="1">
                <a:latin typeface="Times New Roman" panose="02020603050405020304" pitchFamily="18" charset="0"/>
              </a:rPr>
              <a:t>протонға</a:t>
            </a:r>
            <a:r>
              <a:rPr lang="ru-RU" altLang="ru-RU" sz="1700" b="1" dirty="0">
                <a:latin typeface="Times New Roman" panose="02020603050405020304" pitchFamily="18" charset="0"/>
              </a:rPr>
              <a:t>, ал торий-234 протактиниумға-234 </a:t>
            </a:r>
            <a:r>
              <a:rPr lang="ru-RU" altLang="ru-RU" sz="1700" b="1" dirty="0" err="1">
                <a:latin typeface="Times New Roman" panose="02020603050405020304" pitchFamily="18" charset="0"/>
              </a:rPr>
              <a:t>айналады</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оның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ядросында</a:t>
            </a:r>
            <a:r>
              <a:rPr lang="ru-RU" altLang="ru-RU" sz="1700" b="1" dirty="0">
                <a:latin typeface="Times New Roman" panose="02020603050405020304" pitchFamily="18" charset="0"/>
              </a:rPr>
              <a:t> 91 протон мен 143 нейтрон бар.</a:t>
            </a:r>
          </a:p>
          <a:p>
            <a:r>
              <a:rPr lang="ru-RU" altLang="ru-RU" sz="1700" b="1" dirty="0" err="1">
                <a:latin typeface="Times New Roman" panose="02020603050405020304" pitchFamily="18" charset="0"/>
              </a:rPr>
              <a:t>Ядродағы</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бұл</a:t>
            </a:r>
            <a:r>
              <a:rPr lang="ru-RU" altLang="ru-RU" sz="1700" b="1" dirty="0">
                <a:latin typeface="Times New Roman" panose="02020603050405020304" pitchFamily="18" charset="0"/>
              </a:rPr>
              <a:t> метаморфоза </a:t>
            </a:r>
            <a:r>
              <a:rPr lang="ru-RU" altLang="ru-RU" sz="1700" b="1" dirty="0" err="1">
                <a:latin typeface="Times New Roman" panose="02020603050405020304" pitchFamily="18" charset="0"/>
              </a:rPr>
              <a:t>өз</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орбиталарында</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қозғалатын</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электрондарға</a:t>
            </a:r>
            <a:r>
              <a:rPr lang="ru-RU" altLang="ru-RU" sz="1700" b="1" dirty="0">
                <a:latin typeface="Times New Roman" panose="02020603050405020304" pitchFamily="18" charset="0"/>
              </a:rPr>
              <a:t> да </a:t>
            </a:r>
            <a:r>
              <a:rPr lang="ru-RU" altLang="ru-RU" sz="1700" b="1" dirty="0" err="1">
                <a:latin typeface="Times New Roman" panose="02020603050405020304" pitchFamily="18" charset="0"/>
              </a:rPr>
              <a:t>әсер</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етеді</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олардың</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біреуі</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жұпсыз</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болып</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атомнан</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ұшып</a:t>
            </a:r>
            <a:r>
              <a:rPr lang="ru-RU" altLang="ru-RU" sz="1700" b="1" dirty="0">
                <a:latin typeface="Times New Roman" panose="02020603050405020304" pitchFamily="18" charset="0"/>
              </a:rPr>
              <a:t> </a:t>
            </a:r>
            <a:r>
              <a:rPr lang="ru-RU" altLang="ru-RU" sz="1700" b="1" dirty="0" err="1">
                <a:latin typeface="Times New Roman" panose="02020603050405020304" pitchFamily="18" charset="0"/>
              </a:rPr>
              <a:t>шығады</a:t>
            </a:r>
            <a:r>
              <a:rPr lang="ru-RU" altLang="ru-RU" sz="1700" b="1" dirty="0">
                <a:latin typeface="Times New Roman" panose="02020603050405020304" pitchFamily="18" charset="0"/>
              </a:rPr>
              <a:t>.</a:t>
            </a:r>
          </a:p>
        </p:txBody>
      </p:sp>
      <p:graphicFrame>
        <p:nvGraphicFramePr>
          <p:cNvPr id="11268" name="Object 4">
            <a:extLst>
              <a:ext uri="{FF2B5EF4-FFF2-40B4-BE49-F238E27FC236}">
                <a16:creationId xmlns:a16="http://schemas.microsoft.com/office/drawing/2014/main" id="{6BEDE8A6-8F3C-4F8E-8FE5-711D2605F7DF}"/>
              </a:ext>
            </a:extLst>
          </p:cNvPr>
          <p:cNvGraphicFramePr>
            <a:graphicFrameLocks noGrp="1" noChangeAspect="1"/>
          </p:cNvGraphicFramePr>
          <p:nvPr>
            <p:ph sz="half" idx="2"/>
          </p:nvPr>
        </p:nvGraphicFramePr>
        <p:xfrm>
          <a:off x="5410201" y="146052"/>
          <a:ext cx="3188736" cy="6510336"/>
        </p:xfrm>
        <a:graphic>
          <a:graphicData uri="http://schemas.openxmlformats.org/presentationml/2006/ole">
            <mc:AlternateContent xmlns:mc="http://schemas.openxmlformats.org/markup-compatibility/2006">
              <mc:Choice xmlns:v="urn:schemas-microsoft-com:vml" Requires="v">
                <p:oleObj spid="_x0000_s6202" name="Photo Editor Photo" r:id="rId3" imgW="2257740" imgH="4610744" progId="MSPhotoEd.3">
                  <p:embed/>
                </p:oleObj>
              </mc:Choice>
              <mc:Fallback>
                <p:oleObj name="Photo Editor Photo" r:id="rId3" imgW="2257740" imgH="4610744" progId="MSPhotoEd.3">
                  <p:embed/>
                  <p:pic>
                    <p:nvPicPr>
                      <p:cNvPr id="11268" name="Object 4">
                        <a:extLst>
                          <a:ext uri="{FF2B5EF4-FFF2-40B4-BE49-F238E27FC236}">
                            <a16:creationId xmlns:a16="http://schemas.microsoft.com/office/drawing/2014/main" id="{6BEDE8A6-8F3C-4F8E-8FE5-711D2605F7DF}"/>
                          </a:ext>
                        </a:extLst>
                      </p:cNvPr>
                      <p:cNvPicPr>
                        <a:picLocks noChangeAspect="1" noChangeArrowheads="1"/>
                      </p:cNvPicPr>
                      <p:nvPr/>
                    </p:nvPicPr>
                    <p:blipFill>
                      <a:blip r:embed="rId4">
                        <a:lum bright="-96000" contrast="100000"/>
                        <a:grayscl/>
                        <a:biLevel thresh="50000"/>
                        <a:extLst>
                          <a:ext uri="{28A0092B-C50C-407E-A947-70E740481C1C}">
                            <a14:useLocalDpi xmlns:a14="http://schemas.microsoft.com/office/drawing/2010/main" val="0"/>
                          </a:ext>
                        </a:extLst>
                      </a:blip>
                      <a:srcRect/>
                      <a:stretch>
                        <a:fillRect/>
                      </a:stretch>
                    </p:blipFill>
                    <p:spPr bwMode="auto">
                      <a:xfrm>
                        <a:off x="5410201" y="146052"/>
                        <a:ext cx="3188736" cy="6510336"/>
                      </a:xfrm>
                      <a:prstGeom prst="rect">
                        <a:avLst/>
                      </a:prstGeom>
                      <a:noFill/>
                      <a:ln w="38100" cmpd="sng">
                        <a:solidFill>
                          <a:srgbClr val="000000"/>
                        </a:solidFill>
                        <a:miter lim="800000"/>
                        <a:headEnd/>
                        <a:tailEnd/>
                      </a:ln>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C8D487B-D778-4377-ADBD-00898D6DE807}"/>
              </a:ext>
            </a:extLst>
          </p:cNvPr>
          <p:cNvSpPr>
            <a:spLocks noGrp="1" noChangeArrowheads="1"/>
          </p:cNvSpPr>
          <p:nvPr>
            <p:ph type="title"/>
          </p:nvPr>
        </p:nvSpPr>
        <p:spPr>
          <a:xfrm>
            <a:off x="609600" y="146052"/>
            <a:ext cx="3962400" cy="615948"/>
          </a:xfrm>
        </p:spPr>
        <p:txBody>
          <a:bodyPr>
            <a:normAutofit fontScale="90000"/>
          </a:bodyPr>
          <a:lstStyle/>
          <a:p>
            <a:pPr eaLnBrk="1" hangingPunct="1"/>
            <a:r>
              <a:rPr lang="ru-RU" altLang="ru-RU" sz="1800" b="1" dirty="0">
                <a:solidFill>
                  <a:srgbClr val="FF3300"/>
                </a:solidFill>
              </a:rPr>
              <a:t>РАДИОАКТИВНЫЙ РАСПАД </a:t>
            </a:r>
            <a:br>
              <a:rPr lang="ru-RU" altLang="ru-RU" sz="1800" b="1" dirty="0">
                <a:solidFill>
                  <a:srgbClr val="FF3300"/>
                </a:solidFill>
              </a:rPr>
            </a:br>
            <a:r>
              <a:rPr lang="ru-RU" altLang="ru-RU" sz="1800" b="1" dirty="0">
                <a:solidFill>
                  <a:srgbClr val="FF3300"/>
                </a:solidFill>
              </a:rPr>
              <a:t>УРАНА-238</a:t>
            </a:r>
            <a:endParaRPr lang="ru-RU" altLang="ru-RU" sz="1800" dirty="0"/>
          </a:p>
        </p:txBody>
      </p:sp>
      <p:sp>
        <p:nvSpPr>
          <p:cNvPr id="11267" name="Rectangle 3">
            <a:extLst>
              <a:ext uri="{FF2B5EF4-FFF2-40B4-BE49-F238E27FC236}">
                <a16:creationId xmlns:a16="http://schemas.microsoft.com/office/drawing/2014/main" id="{8CBDACEB-7441-41BC-B631-F7638EBDDFBB}"/>
              </a:ext>
            </a:extLst>
          </p:cNvPr>
          <p:cNvSpPr>
            <a:spLocks noGrp="1" noChangeArrowheads="1"/>
          </p:cNvSpPr>
          <p:nvPr>
            <p:ph type="body" sz="half" idx="1"/>
          </p:nvPr>
        </p:nvSpPr>
        <p:spPr>
          <a:xfrm>
            <a:off x="381000" y="762000"/>
            <a:ext cx="4800600" cy="5894388"/>
          </a:xfrm>
          <a:ln>
            <a:solidFill>
              <a:srgbClr val="FF3300"/>
            </a:solidFill>
            <a:miter lim="800000"/>
            <a:headEnd/>
            <a:tailEnd/>
          </a:ln>
        </p:spPr>
        <p:txBody>
          <a:bodyPr/>
          <a:lstStyle/>
          <a:p>
            <a:pPr eaLnBrk="1" hangingPunct="1"/>
            <a:r>
              <a:rPr lang="ru-RU" altLang="ru-RU" sz="1600" b="1" dirty="0">
                <a:highlight>
                  <a:srgbClr val="FFFF00"/>
                </a:highlight>
                <a:latin typeface="Times New Roman" panose="02020603050405020304" pitchFamily="18" charset="0"/>
              </a:rPr>
              <a:t>Большинство нуклидов нестабильны, они все время превращаются в другие нуклиды.</a:t>
            </a:r>
          </a:p>
          <a:p>
            <a:pPr eaLnBrk="1" hangingPunct="1"/>
            <a:r>
              <a:rPr lang="ru-RU" altLang="ru-RU" sz="1600" b="1" dirty="0">
                <a:highlight>
                  <a:srgbClr val="FFFF00"/>
                </a:highlight>
                <a:latin typeface="Times New Roman" panose="02020603050405020304" pitchFamily="18" charset="0"/>
              </a:rPr>
              <a:t> В качестве примера взят атом </a:t>
            </a:r>
            <a:r>
              <a:rPr lang="ru-RU" altLang="ru-RU" sz="1600" b="1" dirty="0">
                <a:solidFill>
                  <a:srgbClr val="FF0000"/>
                </a:solidFill>
                <a:highlight>
                  <a:srgbClr val="FFFF00"/>
                </a:highlight>
                <a:latin typeface="Times New Roman" panose="02020603050405020304" pitchFamily="18" charset="0"/>
              </a:rPr>
              <a:t>урана-238 </a:t>
            </a:r>
            <a:r>
              <a:rPr lang="ru-RU" altLang="ru-RU" sz="1600" b="1" dirty="0">
                <a:highlight>
                  <a:srgbClr val="FFFF00"/>
                </a:highlight>
                <a:latin typeface="Times New Roman" panose="02020603050405020304" pitchFamily="18" charset="0"/>
              </a:rPr>
              <a:t>(92 протона и 146 нейтронов), в ядре которого протоны и нейтроны едва удерживаются вместе силами сцепления. </a:t>
            </a:r>
          </a:p>
          <a:p>
            <a:pPr eaLnBrk="1" hangingPunct="1"/>
            <a:r>
              <a:rPr lang="ru-RU" altLang="ru-RU" sz="1600" b="1" dirty="0">
                <a:solidFill>
                  <a:srgbClr val="FF0000"/>
                </a:solidFill>
                <a:highlight>
                  <a:srgbClr val="FFFF00"/>
                </a:highlight>
                <a:latin typeface="Times New Roman" panose="02020603050405020304" pitchFamily="18" charset="0"/>
              </a:rPr>
              <a:t>Время от времени из него вырывается компактная группа из четырех частиц: </a:t>
            </a:r>
          </a:p>
          <a:p>
            <a:pPr eaLnBrk="1" hangingPunct="1"/>
            <a:r>
              <a:rPr lang="ru-RU" altLang="ru-RU" sz="1600" b="1" dirty="0">
                <a:solidFill>
                  <a:srgbClr val="FF0000"/>
                </a:solidFill>
                <a:highlight>
                  <a:srgbClr val="FFFF00"/>
                </a:highlight>
                <a:latin typeface="Times New Roman" panose="02020603050405020304" pitchFamily="18" charset="0"/>
              </a:rPr>
              <a:t>двух протонов и двух нейтронов (ά-частица). </a:t>
            </a:r>
          </a:p>
          <a:p>
            <a:pPr eaLnBrk="1" hangingPunct="1"/>
            <a:r>
              <a:rPr lang="ru-RU" altLang="ru-RU" sz="1600" b="1" dirty="0">
                <a:highlight>
                  <a:srgbClr val="FFFF00"/>
                </a:highlight>
                <a:latin typeface="Times New Roman" panose="02020603050405020304" pitchFamily="18" charset="0"/>
              </a:rPr>
              <a:t>Уран-238 превращается, таким образом, в </a:t>
            </a:r>
            <a:r>
              <a:rPr lang="ru-RU" altLang="ru-RU" sz="1600" b="1" dirty="0">
                <a:solidFill>
                  <a:srgbClr val="FF0000"/>
                </a:solidFill>
                <a:highlight>
                  <a:srgbClr val="FFFF00"/>
                </a:highlight>
                <a:latin typeface="Times New Roman" panose="02020603050405020304" pitchFamily="18" charset="0"/>
              </a:rPr>
              <a:t>торий-234</a:t>
            </a:r>
            <a:r>
              <a:rPr lang="ru-RU" altLang="ru-RU" sz="1600" b="1" dirty="0">
                <a:highlight>
                  <a:srgbClr val="FFFF00"/>
                </a:highlight>
                <a:latin typeface="Times New Roman" panose="02020603050405020304" pitchFamily="18" charset="0"/>
              </a:rPr>
              <a:t>, в ядре которого содержится 90 протонов и 144 нейтрона. </a:t>
            </a:r>
          </a:p>
          <a:p>
            <a:pPr eaLnBrk="1" hangingPunct="1"/>
            <a:r>
              <a:rPr lang="ru-RU" altLang="ru-RU" sz="1600" b="1" dirty="0">
                <a:highlight>
                  <a:srgbClr val="FFFF00"/>
                </a:highlight>
                <a:latin typeface="Times New Roman" panose="02020603050405020304" pitchFamily="18" charset="0"/>
              </a:rPr>
              <a:t>Но торий-234 также нестабилен. Его превращение происходит, однако, не так, как в предыдущем случае: один из его нейтронов превращается в протон, и торий-234 превращается в протактиний-234, в ядре которого содержатся 91 протон и 143 нейтрона. Эта метаморфоза, произошедшая в ядре, сказывается и на движущихся по своим орбитам электронах: один из них становится неспаренным и вылетает из атома</a:t>
            </a:r>
            <a:r>
              <a:rPr lang="ru-RU" altLang="ru-RU" sz="1600" b="1" dirty="0">
                <a:latin typeface="Times New Roman" panose="02020603050405020304" pitchFamily="18" charset="0"/>
              </a:rPr>
              <a:t>.</a:t>
            </a:r>
          </a:p>
        </p:txBody>
      </p:sp>
      <p:graphicFrame>
        <p:nvGraphicFramePr>
          <p:cNvPr id="11268" name="Object 4">
            <a:extLst>
              <a:ext uri="{FF2B5EF4-FFF2-40B4-BE49-F238E27FC236}">
                <a16:creationId xmlns:a16="http://schemas.microsoft.com/office/drawing/2014/main" id="{6BEDE8A6-8F3C-4F8E-8FE5-711D2605F7DF}"/>
              </a:ext>
            </a:extLst>
          </p:cNvPr>
          <p:cNvGraphicFramePr>
            <a:graphicFrameLocks noGrp="1" noChangeAspect="1"/>
          </p:cNvGraphicFramePr>
          <p:nvPr>
            <p:ph sz="half" idx="2"/>
          </p:nvPr>
        </p:nvGraphicFramePr>
        <p:xfrm>
          <a:off x="5410201" y="146052"/>
          <a:ext cx="3188736" cy="6510336"/>
        </p:xfrm>
        <a:graphic>
          <a:graphicData uri="http://schemas.openxmlformats.org/presentationml/2006/ole">
            <mc:AlternateContent xmlns:mc="http://schemas.openxmlformats.org/markup-compatibility/2006">
              <mc:Choice xmlns:v="urn:schemas-microsoft-com:vml" Requires="v">
                <p:oleObj spid="_x0000_s34843" name="Photo Editor Photo" r:id="rId3" imgW="2257740" imgH="4610744" progId="MSPhotoEd.3">
                  <p:embed/>
                </p:oleObj>
              </mc:Choice>
              <mc:Fallback>
                <p:oleObj name="Photo Editor Photo" r:id="rId3" imgW="2257740" imgH="4610744" progId="MSPhotoEd.3">
                  <p:embed/>
                  <p:pic>
                    <p:nvPicPr>
                      <p:cNvPr id="11268" name="Object 4">
                        <a:extLst>
                          <a:ext uri="{FF2B5EF4-FFF2-40B4-BE49-F238E27FC236}">
                            <a16:creationId xmlns:a16="http://schemas.microsoft.com/office/drawing/2014/main" id="{6BEDE8A6-8F3C-4F8E-8FE5-711D2605F7DF}"/>
                          </a:ext>
                        </a:extLst>
                      </p:cNvPr>
                      <p:cNvPicPr>
                        <a:picLocks noChangeAspect="1" noChangeArrowheads="1"/>
                      </p:cNvPicPr>
                      <p:nvPr/>
                    </p:nvPicPr>
                    <p:blipFill>
                      <a:blip r:embed="rId4">
                        <a:lum bright="-96000" contrast="100000"/>
                        <a:grayscl/>
                        <a:biLevel thresh="50000"/>
                        <a:extLst>
                          <a:ext uri="{28A0092B-C50C-407E-A947-70E740481C1C}">
                            <a14:useLocalDpi xmlns:a14="http://schemas.microsoft.com/office/drawing/2010/main" val="0"/>
                          </a:ext>
                        </a:extLst>
                      </a:blip>
                      <a:srcRect/>
                      <a:stretch>
                        <a:fillRect/>
                      </a:stretch>
                    </p:blipFill>
                    <p:spPr bwMode="auto">
                      <a:xfrm>
                        <a:off x="5410201" y="146052"/>
                        <a:ext cx="3188736" cy="6510336"/>
                      </a:xfrm>
                      <a:prstGeom prst="rect">
                        <a:avLst/>
                      </a:prstGeom>
                      <a:noFill/>
                      <a:ln w="38100" cmpd="sng">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3315161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CDC3220-40E7-428B-9980-0B5E6DB32A51}"/>
              </a:ext>
            </a:extLst>
          </p:cNvPr>
          <p:cNvSpPr>
            <a:spLocks noGrp="1" noChangeArrowheads="1"/>
          </p:cNvSpPr>
          <p:nvPr>
            <p:ph type="title"/>
          </p:nvPr>
        </p:nvSpPr>
        <p:spPr>
          <a:xfrm>
            <a:off x="304800" y="533400"/>
            <a:ext cx="3657600" cy="1600200"/>
          </a:xfrm>
        </p:spPr>
        <p:txBody>
          <a:bodyPr>
            <a:normAutofit fontScale="90000"/>
          </a:bodyPr>
          <a:lstStyle/>
          <a:p>
            <a:pPr eaLnBrk="1" hangingPunct="1"/>
            <a:r>
              <a:rPr lang="ru-RU" altLang="ru-RU" i="1" dirty="0">
                <a:solidFill>
                  <a:srgbClr val="000000"/>
                </a:solidFill>
                <a:latin typeface="Times New Roman" panose="02020603050405020304" pitchFamily="18" charset="0"/>
              </a:rPr>
              <a:t/>
            </a:r>
            <a:br>
              <a:rPr lang="ru-RU" altLang="ru-RU" i="1" dirty="0">
                <a:solidFill>
                  <a:srgbClr val="000000"/>
                </a:solidFill>
                <a:latin typeface="Times New Roman" panose="02020603050405020304" pitchFamily="18" charset="0"/>
              </a:rPr>
            </a:br>
            <a:r>
              <a:rPr lang="ru-RU" altLang="ru-RU" sz="2800" b="1" dirty="0">
                <a:solidFill>
                  <a:srgbClr val="000000"/>
                </a:solidFill>
                <a:latin typeface="Times New Roman" panose="02020603050405020304" pitchFamily="18" charset="0"/>
              </a:rPr>
              <a:t>Основной закон радиоактивного полураспада</a:t>
            </a:r>
            <a:br>
              <a:rPr lang="ru-RU" altLang="ru-RU" sz="2800" b="1" dirty="0">
                <a:solidFill>
                  <a:srgbClr val="000000"/>
                </a:solidFill>
                <a:latin typeface="Times New Roman" panose="02020603050405020304" pitchFamily="18" charset="0"/>
              </a:rPr>
            </a:br>
            <a:endParaRPr lang="ru-RU" altLang="ru-RU" dirty="0">
              <a:solidFill>
                <a:srgbClr val="000000"/>
              </a:solidFill>
              <a:latin typeface="Times New Roman" panose="02020603050405020304" pitchFamily="18" charset="0"/>
            </a:endParaRPr>
          </a:p>
        </p:txBody>
      </p:sp>
      <p:graphicFrame>
        <p:nvGraphicFramePr>
          <p:cNvPr id="12291" name="Object 3">
            <a:extLst>
              <a:ext uri="{FF2B5EF4-FFF2-40B4-BE49-F238E27FC236}">
                <a16:creationId xmlns:a16="http://schemas.microsoft.com/office/drawing/2014/main" id="{2F7285FB-C9E4-4559-90FF-5DE7EF1CF03A}"/>
              </a:ext>
            </a:extLst>
          </p:cNvPr>
          <p:cNvGraphicFramePr>
            <a:graphicFrameLocks noGrp="1" noChangeAspect="1"/>
          </p:cNvGraphicFramePr>
          <p:nvPr>
            <p:ph sz="half" idx="1"/>
          </p:nvPr>
        </p:nvGraphicFramePr>
        <p:xfrm>
          <a:off x="152400" y="2209800"/>
          <a:ext cx="4286250" cy="3744913"/>
        </p:xfrm>
        <a:graphic>
          <a:graphicData uri="http://schemas.openxmlformats.org/presentationml/2006/ole">
            <mc:AlternateContent xmlns:mc="http://schemas.openxmlformats.org/markup-compatibility/2006">
              <mc:Choice xmlns:v="urn:schemas-microsoft-com:vml" Requires="v">
                <p:oleObj spid="_x0000_s7225" name="Документ" r:id="rId3" imgW="6059424" imgH="3334512" progId="Word.Document.8">
                  <p:embed/>
                </p:oleObj>
              </mc:Choice>
              <mc:Fallback>
                <p:oleObj name="Документ" r:id="rId3" imgW="6059424" imgH="3334512" progId="Word.Document.8">
                  <p:embed/>
                  <p:pic>
                    <p:nvPicPr>
                      <p:cNvPr id="12291" name="Object 3">
                        <a:extLst>
                          <a:ext uri="{FF2B5EF4-FFF2-40B4-BE49-F238E27FC236}">
                            <a16:creationId xmlns:a16="http://schemas.microsoft.com/office/drawing/2014/main" id="{2F7285FB-C9E4-4559-90FF-5DE7EF1CF03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r="35834" b="-1836"/>
                      <a:stretch>
                        <a:fillRect/>
                      </a:stretch>
                    </p:blipFill>
                    <p:spPr bwMode="auto">
                      <a:xfrm>
                        <a:off x="152400" y="2209800"/>
                        <a:ext cx="42862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Rectangle 4">
            <a:extLst>
              <a:ext uri="{FF2B5EF4-FFF2-40B4-BE49-F238E27FC236}">
                <a16:creationId xmlns:a16="http://schemas.microsoft.com/office/drawing/2014/main" id="{96CE5DC9-C020-43CC-A722-27F386ADABDC}"/>
              </a:ext>
            </a:extLst>
          </p:cNvPr>
          <p:cNvSpPr>
            <a:spLocks noGrp="1" noChangeArrowheads="1"/>
          </p:cNvSpPr>
          <p:nvPr>
            <p:ph type="body" sz="half" idx="2"/>
          </p:nvPr>
        </p:nvSpPr>
        <p:spPr>
          <a:xfrm>
            <a:off x="4400550" y="228600"/>
            <a:ext cx="4286250" cy="6324600"/>
          </a:xfrm>
          <a:ln>
            <a:solidFill>
              <a:srgbClr val="FF3300"/>
            </a:solidFill>
            <a:miter lim="800000"/>
            <a:headEnd/>
            <a:tailEnd/>
          </a:ln>
        </p:spPr>
        <p:txBody>
          <a:bodyPr/>
          <a:lstStyle/>
          <a:p>
            <a:pPr eaLnBrk="1" hangingPunct="1">
              <a:spcBef>
                <a:spcPts val="500"/>
              </a:spcBef>
              <a:spcAft>
                <a:spcPts val="500"/>
              </a:spcAft>
            </a:pPr>
            <a:r>
              <a:rPr lang="ru-RU" altLang="ru-RU" sz="1600" b="1" dirty="0">
                <a:latin typeface="Times New Roman" panose="02020603050405020304" pitchFamily="18" charset="0"/>
              </a:rPr>
              <a:t>Каждый радиоактивный элемент можно охарактеризовать промежутком времени </a:t>
            </a:r>
            <a:r>
              <a:rPr lang="ru-RU" altLang="ru-RU" sz="1600" b="1" dirty="0">
                <a:solidFill>
                  <a:srgbClr val="800000"/>
                </a:solidFill>
                <a:latin typeface="Times New Roman" panose="02020603050405020304" pitchFamily="18" charset="0"/>
              </a:rPr>
              <a:t>Т</a:t>
            </a:r>
            <a:r>
              <a:rPr lang="ru-RU" altLang="ru-RU" sz="1600" b="1" dirty="0">
                <a:latin typeface="Times New Roman" panose="02020603050405020304" pitchFamily="18" charset="0"/>
              </a:rPr>
              <a:t>, в течение которого распадается половина ядер, имевшихся в момент начала отсчета времени (</a:t>
            </a:r>
            <a:r>
              <a:rPr lang="ru-RU" altLang="ru-RU" sz="1600" b="1" dirty="0">
                <a:solidFill>
                  <a:srgbClr val="000000"/>
                </a:solidFill>
                <a:latin typeface="Times New Roman" panose="02020603050405020304" pitchFamily="18" charset="0"/>
              </a:rPr>
              <a:t>Период полураспада)</a:t>
            </a:r>
            <a:r>
              <a:rPr lang="ru-RU" altLang="ru-RU" sz="1600" b="1" u="sng" dirty="0">
                <a:solidFill>
                  <a:srgbClr val="000000"/>
                </a:solidFill>
                <a:latin typeface="Times New Roman" panose="02020603050405020304" pitchFamily="18" charset="0"/>
              </a:rPr>
              <a:t> </a:t>
            </a:r>
          </a:p>
          <a:p>
            <a:pPr eaLnBrk="1" hangingPunct="1">
              <a:spcBef>
                <a:spcPts val="500"/>
              </a:spcBef>
              <a:spcAft>
                <a:spcPts val="500"/>
              </a:spcAft>
            </a:pPr>
            <a:r>
              <a:rPr lang="ru-RU" altLang="ru-RU" sz="1600" b="1" dirty="0">
                <a:solidFill>
                  <a:srgbClr val="FF3300"/>
                </a:solidFill>
                <a:latin typeface="Times New Roman" panose="02020603050405020304" pitchFamily="18" charset="0"/>
              </a:rPr>
              <a:t>Период полураспада- основная константа радиоактивного элемента.</a:t>
            </a:r>
            <a:r>
              <a:rPr lang="ru-RU" altLang="ru-RU" sz="1600" b="1" dirty="0">
                <a:solidFill>
                  <a:srgbClr val="FF3300"/>
                </a:solidFill>
              </a:rPr>
              <a:t> </a:t>
            </a:r>
          </a:p>
          <a:p>
            <a:pPr eaLnBrk="1" hangingPunct="1"/>
            <a:r>
              <a:rPr lang="ru-RU" altLang="ru-RU" sz="1600" b="1" dirty="0">
                <a:solidFill>
                  <a:srgbClr val="000000"/>
                </a:solidFill>
                <a:latin typeface="Times New Roman" panose="02020603050405020304" pitchFamily="18" charset="0"/>
              </a:rPr>
              <a:t>Пусть число радиоактивных атомов в начальный момент времени (</a:t>
            </a:r>
            <a:r>
              <a:rPr lang="en-US" altLang="ru-RU" sz="1600" b="1" dirty="0">
                <a:solidFill>
                  <a:srgbClr val="000000"/>
                </a:solidFill>
              </a:rPr>
              <a:t>t</a:t>
            </a:r>
            <a:r>
              <a:rPr lang="ru-RU" altLang="ru-RU" sz="1600" b="1" i="1" dirty="0">
                <a:solidFill>
                  <a:srgbClr val="000000"/>
                </a:solidFill>
              </a:rPr>
              <a:t> = </a:t>
            </a:r>
            <a:r>
              <a:rPr lang="ru-RU" altLang="ru-RU" sz="1600" b="1" dirty="0">
                <a:solidFill>
                  <a:srgbClr val="000000"/>
                </a:solidFill>
                <a:latin typeface="Times New Roman" panose="02020603050405020304" pitchFamily="18" charset="0"/>
              </a:rPr>
              <a:t>0) равно N</a:t>
            </a:r>
            <a:r>
              <a:rPr lang="ru-RU" altLang="ru-RU" sz="1600" b="1" baseline="-25000" dirty="0">
                <a:solidFill>
                  <a:srgbClr val="000000"/>
                </a:solidFill>
              </a:rPr>
              <a:t>0</a:t>
            </a:r>
            <a:r>
              <a:rPr lang="ru-RU" altLang="ru-RU" sz="1600" b="1" i="1" dirty="0">
                <a:solidFill>
                  <a:srgbClr val="000000"/>
                </a:solidFill>
              </a:rPr>
              <a:t>. </a:t>
            </a:r>
            <a:r>
              <a:rPr lang="ru-RU" altLang="ru-RU" sz="1600" b="1" dirty="0">
                <a:solidFill>
                  <a:srgbClr val="000000"/>
                </a:solidFill>
                <a:latin typeface="Times New Roman" panose="02020603050405020304" pitchFamily="18" charset="0"/>
              </a:rPr>
              <a:t>Тогда по истечении периода</a:t>
            </a:r>
            <a:r>
              <a:rPr lang="en-US" altLang="ru-RU" sz="1600" b="1" dirty="0">
                <a:solidFill>
                  <a:srgbClr val="000000"/>
                </a:solidFill>
              </a:rPr>
              <a:t> </a:t>
            </a:r>
            <a:r>
              <a:rPr lang="ru-RU" altLang="ru-RU" sz="1600" b="1" dirty="0">
                <a:solidFill>
                  <a:srgbClr val="000000"/>
                </a:solidFill>
                <a:latin typeface="Times New Roman" panose="02020603050405020304" pitchFamily="18" charset="0"/>
              </a:rPr>
              <a:t>полураспада это число будет равно </a:t>
            </a:r>
          </a:p>
          <a:p>
            <a:pPr eaLnBrk="1" hangingPunct="1"/>
            <a:r>
              <a:rPr lang="ru-RU"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a:t>
            </a:r>
            <a:r>
              <a:rPr lang="ru-RU" altLang="ru-RU" sz="1600" b="1" dirty="0">
                <a:solidFill>
                  <a:srgbClr val="000000"/>
                </a:solidFill>
                <a:latin typeface="Times New Roman" panose="02020603050405020304" pitchFamily="18" charset="0"/>
              </a:rPr>
              <a:t>. Спустя еще один такой</a:t>
            </a:r>
            <a:r>
              <a:rPr lang="en-US" altLang="ru-RU" sz="1600" b="1" dirty="0">
                <a:solidFill>
                  <a:srgbClr val="000000"/>
                </a:solidFill>
              </a:rPr>
              <a:t> </a:t>
            </a:r>
            <a:r>
              <a:rPr lang="ru-RU" altLang="ru-RU" sz="1600" b="1" dirty="0">
                <a:solidFill>
                  <a:srgbClr val="000000"/>
                </a:solidFill>
                <a:latin typeface="Times New Roman" panose="02020603050405020304" pitchFamily="18" charset="0"/>
              </a:rPr>
              <a:t>же интервал времени это число станет равным:</a:t>
            </a:r>
            <a:r>
              <a:rPr lang="ru-RU" altLang="ru-RU" sz="1600" b="1" dirty="0"/>
              <a:t> </a:t>
            </a:r>
            <a:r>
              <a:rPr lang="ru-RU" altLang="ru-RU" sz="1600" b="1" dirty="0">
                <a:solidFill>
                  <a:srgbClr val="000000"/>
                </a:solidFill>
              </a:rPr>
              <a:t>1/2  (</a:t>
            </a:r>
            <a:r>
              <a:rPr lang="en-US"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a:t>
            </a:r>
            <a:r>
              <a:rPr lang="en-US" altLang="ru-RU" sz="1600" b="1" dirty="0">
                <a:solidFill>
                  <a:srgbClr val="000000"/>
                </a:solidFill>
              </a:rPr>
              <a:t>) = </a:t>
            </a:r>
            <a:r>
              <a:rPr lang="en-US" altLang="ru-RU" sz="1600" b="1" i="1" dirty="0">
                <a:solidFill>
                  <a:srgbClr val="000000"/>
                </a:solidFill>
              </a:rPr>
              <a:t>N</a:t>
            </a:r>
            <a:r>
              <a:rPr lang="en-US" altLang="ru-RU" sz="1600" b="1" i="1" baseline="-25000" dirty="0">
                <a:solidFill>
                  <a:srgbClr val="000000"/>
                </a:solidFill>
              </a:rPr>
              <a:t>0</a:t>
            </a:r>
            <a:r>
              <a:rPr lang="en-US" altLang="ru-RU" sz="1600" b="1" dirty="0">
                <a:solidFill>
                  <a:srgbClr val="000000"/>
                </a:solidFill>
              </a:rPr>
              <a:t> / 4 = </a:t>
            </a:r>
            <a:r>
              <a:rPr lang="en-US"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a:t>
            </a:r>
            <a:r>
              <a:rPr lang="en-US" altLang="ru-RU" sz="1600" b="1" i="1" baseline="30000" dirty="0">
                <a:solidFill>
                  <a:srgbClr val="000000"/>
                </a:solidFill>
              </a:rPr>
              <a:t>2</a:t>
            </a:r>
          </a:p>
          <a:p>
            <a:pPr eaLnBrk="1" hangingPunct="1"/>
            <a:r>
              <a:rPr lang="ru-RU" altLang="ru-RU" sz="1600" b="1" dirty="0">
                <a:solidFill>
                  <a:srgbClr val="000000"/>
                </a:solidFill>
                <a:latin typeface="Times New Roman" panose="02020603050405020304" pitchFamily="18" charset="0"/>
              </a:rPr>
              <a:t>По истечении времени </a:t>
            </a:r>
            <a:r>
              <a:rPr lang="ru-RU" altLang="ru-RU" sz="1600" b="1" i="1" dirty="0">
                <a:solidFill>
                  <a:srgbClr val="000000"/>
                </a:solidFill>
                <a:latin typeface="Times New Roman" panose="02020603050405020304" pitchFamily="18" charset="0"/>
              </a:rPr>
              <a:t>t = п</a:t>
            </a:r>
            <a:r>
              <a:rPr lang="en-US" altLang="ru-RU" sz="1600" b="1" i="1" dirty="0">
                <a:solidFill>
                  <a:srgbClr val="000000"/>
                </a:solidFill>
              </a:rPr>
              <a:t>  </a:t>
            </a:r>
            <a:r>
              <a:rPr lang="ru-RU" altLang="ru-RU" sz="1600" b="1" i="1" dirty="0">
                <a:solidFill>
                  <a:srgbClr val="000000"/>
                </a:solidFill>
                <a:latin typeface="Times New Roman" panose="02020603050405020304" pitchFamily="18" charset="0"/>
              </a:rPr>
              <a:t>Т, </a:t>
            </a:r>
            <a:r>
              <a:rPr lang="ru-RU" altLang="ru-RU" sz="1600" b="1" dirty="0">
                <a:solidFill>
                  <a:srgbClr val="000000"/>
                </a:solidFill>
                <a:latin typeface="Times New Roman" panose="02020603050405020304" pitchFamily="18" charset="0"/>
              </a:rPr>
              <a:t>т. е. спустя </a:t>
            </a:r>
            <a:r>
              <a:rPr lang="ru-RU" altLang="ru-RU" sz="1600" b="1" i="1" dirty="0">
                <a:solidFill>
                  <a:srgbClr val="000000"/>
                </a:solidFill>
                <a:latin typeface="Times New Roman" panose="02020603050405020304" pitchFamily="18" charset="0"/>
              </a:rPr>
              <a:t>п </a:t>
            </a:r>
            <a:r>
              <a:rPr lang="ru-RU" altLang="ru-RU" sz="1600" b="1" dirty="0">
                <a:solidFill>
                  <a:srgbClr val="000000"/>
                </a:solidFill>
                <a:latin typeface="Times New Roman" panose="02020603050405020304" pitchFamily="18" charset="0"/>
              </a:rPr>
              <a:t>периодов полураспада Т, радиоактивных атомов останется:</a:t>
            </a:r>
          </a:p>
          <a:p>
            <a:pPr eaLnBrk="1" hangingPunct="1"/>
            <a:r>
              <a:rPr lang="ru-RU" altLang="ru-RU" sz="1600" b="1" i="1" dirty="0">
                <a:solidFill>
                  <a:srgbClr val="FF3300"/>
                </a:solidFill>
                <a:latin typeface="Times New Roman" panose="02020603050405020304" pitchFamily="18" charset="0"/>
              </a:rPr>
              <a:t>N </a:t>
            </a:r>
            <a:r>
              <a:rPr lang="ru-RU" altLang="ru-RU" sz="1600" b="1" dirty="0">
                <a:solidFill>
                  <a:srgbClr val="FF3300"/>
                </a:solidFill>
                <a:latin typeface="Times New Roman" panose="02020603050405020304" pitchFamily="18" charset="0"/>
              </a:rPr>
              <a:t>= </a:t>
            </a:r>
            <a:r>
              <a:rPr lang="ru-RU" altLang="ru-RU" sz="1600" b="1" i="1" dirty="0" err="1">
                <a:solidFill>
                  <a:srgbClr val="FF3300"/>
                </a:solidFill>
                <a:latin typeface="Times New Roman" panose="02020603050405020304" pitchFamily="18" charset="0"/>
              </a:rPr>
              <a:t>N</a:t>
            </a:r>
            <a:r>
              <a:rPr lang="ru-RU" altLang="ru-RU" sz="1600" b="1" i="1" baseline="-25000" dirty="0" err="1">
                <a:solidFill>
                  <a:srgbClr val="FF3300"/>
                </a:solidFill>
                <a:latin typeface="Times New Roman" panose="02020603050405020304" pitchFamily="18" charset="0"/>
              </a:rPr>
              <a:t>o</a:t>
            </a:r>
            <a:r>
              <a:rPr lang="ru-RU" altLang="ru-RU" sz="1600" b="1" dirty="0">
                <a:solidFill>
                  <a:srgbClr val="FF3300"/>
                </a:solidFill>
                <a:latin typeface="Times New Roman" panose="02020603050405020304" pitchFamily="18" charset="0"/>
              </a:rPr>
              <a:t> </a:t>
            </a:r>
            <a:r>
              <a:rPr lang="ru-RU" altLang="ru-RU" sz="1600" b="1" i="1" dirty="0">
                <a:solidFill>
                  <a:srgbClr val="FF3300"/>
                </a:solidFill>
                <a:latin typeface="Times New Roman" panose="02020603050405020304" pitchFamily="18" charset="0"/>
              </a:rPr>
              <a:t> (1 / 2</a:t>
            </a:r>
            <a:r>
              <a:rPr lang="ru-RU" altLang="ru-RU" sz="1600" b="1" i="1" baseline="30000" dirty="0">
                <a:solidFill>
                  <a:srgbClr val="FF3300"/>
                </a:solidFill>
                <a:latin typeface="Times New Roman" panose="02020603050405020304" pitchFamily="18" charset="0"/>
              </a:rPr>
              <a:t>n</a:t>
            </a:r>
            <a:r>
              <a:rPr lang="ru-RU" altLang="ru-RU" sz="1600" b="1" i="1" dirty="0">
                <a:solidFill>
                  <a:srgbClr val="FF3300"/>
                </a:solidFill>
                <a:latin typeface="Times New Roman" panose="02020603050405020304" pitchFamily="18" charset="0"/>
              </a:rPr>
              <a:t>)  или        N </a:t>
            </a:r>
            <a:r>
              <a:rPr lang="ru-RU" altLang="ru-RU" sz="1600" b="1" dirty="0">
                <a:solidFill>
                  <a:srgbClr val="FF3300"/>
                </a:solidFill>
                <a:latin typeface="Times New Roman" panose="02020603050405020304" pitchFamily="18" charset="0"/>
              </a:rPr>
              <a:t>= </a:t>
            </a:r>
            <a:r>
              <a:rPr lang="ru-RU" altLang="ru-RU" sz="1600" b="1" i="1" dirty="0" err="1">
                <a:solidFill>
                  <a:srgbClr val="FF3300"/>
                </a:solidFill>
                <a:latin typeface="Times New Roman" panose="02020603050405020304" pitchFamily="18" charset="0"/>
              </a:rPr>
              <a:t>N</a:t>
            </a:r>
            <a:r>
              <a:rPr lang="ru-RU" altLang="ru-RU" sz="1600" b="1" i="1" baseline="-25000" dirty="0" err="1">
                <a:solidFill>
                  <a:srgbClr val="FF3300"/>
                </a:solidFill>
                <a:latin typeface="Times New Roman" panose="02020603050405020304" pitchFamily="18" charset="0"/>
              </a:rPr>
              <a:t>o</a:t>
            </a:r>
            <a:r>
              <a:rPr lang="ru-RU" altLang="ru-RU" sz="1600" b="1" dirty="0">
                <a:solidFill>
                  <a:srgbClr val="FF3300"/>
                </a:solidFill>
                <a:latin typeface="Times New Roman" panose="02020603050405020304" pitchFamily="18" charset="0"/>
              </a:rPr>
              <a:t> </a:t>
            </a:r>
            <a:r>
              <a:rPr lang="ru-RU" altLang="ru-RU" sz="1600" b="1" i="1" dirty="0">
                <a:solidFill>
                  <a:srgbClr val="FF3300"/>
                </a:solidFill>
                <a:latin typeface="Times New Roman" panose="02020603050405020304" pitchFamily="18" charset="0"/>
              </a:rPr>
              <a:t>  (2</a:t>
            </a:r>
            <a:r>
              <a:rPr lang="ru-RU" altLang="ru-RU" sz="1600" b="1" i="1" baseline="30000" dirty="0">
                <a:solidFill>
                  <a:srgbClr val="FF3300"/>
                </a:solidFill>
                <a:latin typeface="Times New Roman" panose="02020603050405020304" pitchFamily="18" charset="0"/>
              </a:rPr>
              <a:t>-t/T</a:t>
            </a:r>
            <a:r>
              <a:rPr lang="ru-RU" altLang="ru-RU" sz="1600" b="1" i="1" dirty="0">
                <a:solidFill>
                  <a:srgbClr val="FF3300"/>
                </a:solidFill>
                <a:latin typeface="Times New Roman" panose="02020603050405020304" pitchFamily="18" charset="0"/>
              </a:rPr>
              <a:t>)</a:t>
            </a:r>
          </a:p>
          <a:p>
            <a:pPr eaLnBrk="1" hangingPunct="1"/>
            <a:r>
              <a:rPr lang="ru-RU" altLang="ru-RU" sz="1600" b="1" dirty="0">
                <a:solidFill>
                  <a:srgbClr val="FF3300"/>
                </a:solidFill>
                <a:latin typeface="Times New Roman" panose="02020603050405020304" pitchFamily="18" charset="0"/>
              </a:rPr>
              <a:t>Это и есть закон радиоактивного полураспада.</a:t>
            </a:r>
            <a:endParaRPr lang="ru-RU" altLang="ru-RU" sz="1600" b="1" dirty="0">
              <a:solidFill>
                <a:srgbClr val="000000"/>
              </a:solidFill>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CDC3220-40E7-428B-9980-0B5E6DB32A51}"/>
              </a:ext>
            </a:extLst>
          </p:cNvPr>
          <p:cNvSpPr>
            <a:spLocks noGrp="1" noChangeArrowheads="1"/>
          </p:cNvSpPr>
          <p:nvPr>
            <p:ph type="title"/>
          </p:nvPr>
        </p:nvSpPr>
        <p:spPr>
          <a:xfrm>
            <a:off x="304800" y="533400"/>
            <a:ext cx="3657600" cy="1600200"/>
          </a:xfrm>
        </p:spPr>
        <p:txBody>
          <a:bodyPr>
            <a:normAutofit fontScale="90000"/>
          </a:bodyPr>
          <a:lstStyle/>
          <a:p>
            <a:pPr eaLnBrk="1" hangingPunct="1"/>
            <a:r>
              <a:rPr lang="ru-RU" altLang="ru-RU" i="1" dirty="0">
                <a:solidFill>
                  <a:srgbClr val="000000"/>
                </a:solidFill>
                <a:latin typeface="Times New Roman" panose="02020603050405020304" pitchFamily="18" charset="0"/>
              </a:rPr>
              <a:t/>
            </a:r>
            <a:br>
              <a:rPr lang="ru-RU" altLang="ru-RU" i="1" dirty="0">
                <a:solidFill>
                  <a:srgbClr val="000000"/>
                </a:solidFill>
                <a:latin typeface="Times New Roman" panose="02020603050405020304" pitchFamily="18" charset="0"/>
              </a:rPr>
            </a:br>
            <a:r>
              <a:rPr lang="ru-RU" altLang="ru-RU" sz="2800" b="1" dirty="0" err="1">
                <a:solidFill>
                  <a:srgbClr val="000000"/>
                </a:solidFill>
                <a:latin typeface="Times New Roman" panose="02020603050405020304" pitchFamily="18" charset="0"/>
              </a:rPr>
              <a:t>Радиоактивті</a:t>
            </a:r>
            <a:r>
              <a:rPr lang="ru-RU" altLang="ru-RU" sz="2800" b="1" dirty="0">
                <a:solidFill>
                  <a:srgbClr val="000000"/>
                </a:solidFill>
                <a:latin typeface="Times New Roman" panose="02020603050405020304" pitchFamily="18" charset="0"/>
              </a:rPr>
              <a:t> </a:t>
            </a:r>
            <a:r>
              <a:rPr lang="ru-RU" altLang="ru-RU" sz="2800" b="1" dirty="0" err="1">
                <a:solidFill>
                  <a:srgbClr val="000000"/>
                </a:solidFill>
                <a:latin typeface="Times New Roman" panose="02020603050405020304" pitchFamily="18" charset="0"/>
              </a:rPr>
              <a:t>жартылай</a:t>
            </a:r>
            <a:r>
              <a:rPr lang="ru-RU" altLang="ru-RU" sz="2800" b="1" dirty="0">
                <a:solidFill>
                  <a:srgbClr val="000000"/>
                </a:solidFill>
                <a:latin typeface="Times New Roman" panose="02020603050405020304" pitchFamily="18" charset="0"/>
              </a:rPr>
              <a:t> </a:t>
            </a:r>
            <a:r>
              <a:rPr lang="ru-RU" altLang="ru-RU" sz="2800" b="1" dirty="0" err="1">
                <a:solidFill>
                  <a:srgbClr val="000000"/>
                </a:solidFill>
                <a:latin typeface="Times New Roman" panose="02020603050405020304" pitchFamily="18" charset="0"/>
              </a:rPr>
              <a:t>ыдырау</a:t>
            </a:r>
            <a:r>
              <a:rPr lang="ru-RU" altLang="ru-RU" sz="2800" b="1" dirty="0">
                <a:solidFill>
                  <a:srgbClr val="000000"/>
                </a:solidFill>
                <a:latin typeface="Times New Roman" panose="02020603050405020304" pitchFamily="18" charset="0"/>
              </a:rPr>
              <a:t> </a:t>
            </a:r>
            <a:r>
              <a:rPr lang="ru-RU" altLang="ru-RU" sz="2800" b="1" dirty="0" err="1">
                <a:solidFill>
                  <a:srgbClr val="000000"/>
                </a:solidFill>
                <a:latin typeface="Times New Roman" panose="02020603050405020304" pitchFamily="18" charset="0"/>
              </a:rPr>
              <a:t>кезеңінің</a:t>
            </a:r>
            <a:r>
              <a:rPr lang="ru-RU" altLang="ru-RU" sz="2800" b="1" dirty="0">
                <a:solidFill>
                  <a:srgbClr val="000000"/>
                </a:solidFill>
                <a:latin typeface="Times New Roman" panose="02020603050405020304" pitchFamily="18" charset="0"/>
              </a:rPr>
              <a:t> </a:t>
            </a:r>
            <a:r>
              <a:rPr lang="ru-RU" altLang="ru-RU" sz="2800" b="1" dirty="0" err="1">
                <a:solidFill>
                  <a:srgbClr val="000000"/>
                </a:solidFill>
                <a:latin typeface="Times New Roman" panose="02020603050405020304" pitchFamily="18" charset="0"/>
              </a:rPr>
              <a:t>негізгі</a:t>
            </a:r>
            <a:r>
              <a:rPr lang="ru-RU" altLang="ru-RU" sz="2800" b="1" dirty="0">
                <a:solidFill>
                  <a:srgbClr val="000000"/>
                </a:solidFill>
                <a:latin typeface="Times New Roman" panose="02020603050405020304" pitchFamily="18" charset="0"/>
              </a:rPr>
              <a:t> </a:t>
            </a:r>
            <a:r>
              <a:rPr lang="ru-RU" altLang="ru-RU" sz="2800" b="1" dirty="0" err="1">
                <a:solidFill>
                  <a:srgbClr val="000000"/>
                </a:solidFill>
                <a:latin typeface="Times New Roman" panose="02020603050405020304" pitchFamily="18" charset="0"/>
              </a:rPr>
              <a:t>заңы</a:t>
            </a:r>
            <a:r>
              <a:rPr lang="ru-RU" altLang="ru-RU" sz="2800" b="1" dirty="0">
                <a:solidFill>
                  <a:srgbClr val="000000"/>
                </a:solidFill>
                <a:latin typeface="Times New Roman" panose="02020603050405020304" pitchFamily="18" charset="0"/>
              </a:rPr>
              <a:t/>
            </a:r>
            <a:br>
              <a:rPr lang="ru-RU" altLang="ru-RU" sz="2800" b="1" dirty="0">
                <a:solidFill>
                  <a:srgbClr val="000000"/>
                </a:solidFill>
                <a:latin typeface="Times New Roman" panose="02020603050405020304" pitchFamily="18" charset="0"/>
              </a:rPr>
            </a:br>
            <a:endParaRPr lang="ru-RU" altLang="ru-RU" dirty="0">
              <a:solidFill>
                <a:srgbClr val="000000"/>
              </a:solidFill>
              <a:latin typeface="Times New Roman" panose="02020603050405020304" pitchFamily="18" charset="0"/>
            </a:endParaRPr>
          </a:p>
        </p:txBody>
      </p:sp>
      <p:graphicFrame>
        <p:nvGraphicFramePr>
          <p:cNvPr id="12291" name="Object 3">
            <a:extLst>
              <a:ext uri="{FF2B5EF4-FFF2-40B4-BE49-F238E27FC236}">
                <a16:creationId xmlns:a16="http://schemas.microsoft.com/office/drawing/2014/main" id="{2F7285FB-C9E4-4559-90FF-5DE7EF1CF03A}"/>
              </a:ext>
            </a:extLst>
          </p:cNvPr>
          <p:cNvGraphicFramePr>
            <a:graphicFrameLocks noGrp="1" noChangeAspect="1"/>
          </p:cNvGraphicFramePr>
          <p:nvPr>
            <p:ph sz="half" idx="1"/>
          </p:nvPr>
        </p:nvGraphicFramePr>
        <p:xfrm>
          <a:off x="152400" y="2209800"/>
          <a:ext cx="4286250" cy="3744913"/>
        </p:xfrm>
        <a:graphic>
          <a:graphicData uri="http://schemas.openxmlformats.org/presentationml/2006/ole">
            <mc:AlternateContent xmlns:mc="http://schemas.openxmlformats.org/markup-compatibility/2006">
              <mc:Choice xmlns:v="urn:schemas-microsoft-com:vml" Requires="v">
                <p:oleObj spid="_x0000_s35856" name="Документ" r:id="rId3" imgW="6059424" imgH="3334512" progId="Word.Document.8">
                  <p:embed/>
                </p:oleObj>
              </mc:Choice>
              <mc:Fallback>
                <p:oleObj name="Документ" r:id="rId3" imgW="6059424" imgH="3334512" progId="Word.Document.8">
                  <p:embed/>
                  <p:pic>
                    <p:nvPicPr>
                      <p:cNvPr id="12291" name="Object 3">
                        <a:extLst>
                          <a:ext uri="{FF2B5EF4-FFF2-40B4-BE49-F238E27FC236}">
                            <a16:creationId xmlns:a16="http://schemas.microsoft.com/office/drawing/2014/main" id="{2F7285FB-C9E4-4559-90FF-5DE7EF1CF03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r="35834" b="-1836"/>
                      <a:stretch>
                        <a:fillRect/>
                      </a:stretch>
                    </p:blipFill>
                    <p:spPr bwMode="auto">
                      <a:xfrm>
                        <a:off x="152400" y="2209800"/>
                        <a:ext cx="42862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Rectangle 4">
            <a:extLst>
              <a:ext uri="{FF2B5EF4-FFF2-40B4-BE49-F238E27FC236}">
                <a16:creationId xmlns:a16="http://schemas.microsoft.com/office/drawing/2014/main" id="{96CE5DC9-C020-43CC-A722-27F386ADABDC}"/>
              </a:ext>
            </a:extLst>
          </p:cNvPr>
          <p:cNvSpPr>
            <a:spLocks noGrp="1" noChangeArrowheads="1"/>
          </p:cNvSpPr>
          <p:nvPr>
            <p:ph type="body" sz="half" idx="2"/>
          </p:nvPr>
        </p:nvSpPr>
        <p:spPr>
          <a:xfrm>
            <a:off x="4540758" y="266700"/>
            <a:ext cx="4438650" cy="6324600"/>
          </a:xfrm>
          <a:ln>
            <a:solidFill>
              <a:srgbClr val="FF3300"/>
            </a:solidFill>
            <a:miter lim="800000"/>
            <a:headEnd/>
            <a:tailEnd/>
          </a:ln>
        </p:spPr>
        <p:txBody>
          <a:bodyPr>
            <a:normAutofit lnSpcReduction="10000"/>
          </a:bodyPr>
          <a:lstStyle/>
          <a:p>
            <a:pPr eaLnBrk="1" hangingPunct="1">
              <a:spcBef>
                <a:spcPts val="500"/>
              </a:spcBef>
              <a:spcAft>
                <a:spcPts val="500"/>
              </a:spcAft>
            </a:pPr>
            <a:r>
              <a:rPr lang="ru-RU" altLang="ru-RU" sz="1600" b="1" dirty="0" err="1">
                <a:latin typeface="Times New Roman" panose="02020603050405020304" pitchFamily="18" charset="0"/>
              </a:rPr>
              <a:t>Әрбір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радиоактивті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элементті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уақыт</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аралығы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бойынша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сипаттауға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болады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яғни</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уақыт</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есебінің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бастапқы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кезінен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жартылай</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ыдырау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кезеңі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есептегенде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ядроның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жартылай</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ыдырау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уақыты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болып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саналатын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уақытпен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сипаттау,а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болады</a:t>
            </a:r>
            <a:endParaRPr lang="ru-RU" altLang="ru-RU" sz="1600" b="1" dirty="0">
              <a:latin typeface="Times New Roman" panose="02020603050405020304" pitchFamily="18" charset="0"/>
            </a:endParaRPr>
          </a:p>
          <a:p>
            <a:pPr eaLnBrk="1" hangingPunct="1">
              <a:spcBef>
                <a:spcPts val="500"/>
              </a:spcBef>
              <a:spcAft>
                <a:spcPts val="500"/>
              </a:spcAft>
            </a:pPr>
            <a:r>
              <a:rPr lang="ru-RU" altLang="ru-RU" sz="1600" b="1" dirty="0" err="1">
                <a:solidFill>
                  <a:srgbClr val="FF3300"/>
                </a:solidFill>
                <a:latin typeface="Times New Roman" panose="02020603050405020304" pitchFamily="18" charset="0"/>
              </a:rPr>
              <a:t>Жартылай</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ыдырау</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кезеңі</a:t>
            </a:r>
            <a:r>
              <a:rPr lang="ru-RU" altLang="ru-RU" sz="1600" b="1" dirty="0">
                <a:solidFill>
                  <a:srgbClr val="FF3300"/>
                </a:solidFill>
                <a:latin typeface="Times New Roman" panose="02020603050405020304" pitchFamily="18" charset="0"/>
              </a:rPr>
              <a:t> - </a:t>
            </a:r>
            <a:r>
              <a:rPr lang="ru-RU" altLang="ru-RU" sz="1600" b="1" dirty="0" err="1">
                <a:solidFill>
                  <a:srgbClr val="FF3300"/>
                </a:solidFill>
                <a:latin typeface="Times New Roman" panose="02020603050405020304" pitchFamily="18" charset="0"/>
              </a:rPr>
              <a:t>радиоактивті</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элементтің</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негізгі</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константасы</a:t>
            </a:r>
            <a:r>
              <a:rPr lang="ru-RU" altLang="ru-RU" sz="1600" b="1" dirty="0">
                <a:solidFill>
                  <a:srgbClr val="FF3300"/>
                </a:solidFill>
                <a:latin typeface="Times New Roman" panose="02020603050405020304" pitchFamily="18" charset="0"/>
              </a:rPr>
              <a:t>.</a:t>
            </a:r>
          </a:p>
          <a:p>
            <a:pPr eaLnBrk="1" hangingPunct="1"/>
            <a:r>
              <a:rPr lang="ru-RU" altLang="ru-RU" sz="1600" b="1" dirty="0" err="1">
                <a:solidFill>
                  <a:srgbClr val="000000"/>
                </a:solidFill>
                <a:latin typeface="Times New Roman" panose="02020603050405020304" pitchFamily="18" charset="0"/>
              </a:rPr>
              <a:t>Уақыттың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бастапқы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моментіндегі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радиоактивті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атомдардың</a:t>
            </a:r>
            <a:r>
              <a:rPr lang="ru-RU" altLang="ru-RU" sz="1600" b="1" dirty="0">
                <a:solidFill>
                  <a:srgbClr val="000000"/>
                </a:solidFill>
                <a:latin typeface="Times New Roman" panose="02020603050405020304" pitchFamily="18" charset="0"/>
              </a:rPr>
              <a:t> саны (</a:t>
            </a:r>
            <a:r>
              <a:rPr lang="en-US" altLang="ru-RU" sz="1600" b="1" dirty="0">
                <a:solidFill>
                  <a:srgbClr val="000000"/>
                </a:solidFill>
                <a:latin typeface="Times New Roman" panose="02020603050405020304" pitchFamily="18" charset="0"/>
              </a:rPr>
              <a:t>t = 0)</a:t>
            </a:r>
            <a:r>
              <a:rPr lang="kk-KZ" altLang="ru-RU" sz="1600" b="1" dirty="0">
                <a:solidFill>
                  <a:srgbClr val="000000"/>
                </a:solidFill>
                <a:latin typeface="Times New Roman" panose="02020603050405020304" pitchFamily="18" charset="0"/>
              </a:rPr>
              <a:t> </a:t>
            </a:r>
            <a:r>
              <a:rPr lang="ru-RU" altLang="ru-RU" sz="1600" b="1" dirty="0">
                <a:solidFill>
                  <a:srgbClr val="000000"/>
                </a:solidFill>
                <a:latin typeface="Times New Roman" panose="02020603050405020304" pitchFamily="18" charset="0"/>
              </a:rPr>
              <a:t>N</a:t>
            </a:r>
            <a:r>
              <a:rPr lang="ru-RU" altLang="ru-RU" sz="1600" b="1" baseline="-25000" dirty="0">
                <a:solidFill>
                  <a:srgbClr val="000000"/>
                </a:solidFill>
              </a:rPr>
              <a:t>0</a:t>
            </a:r>
            <a:r>
              <a:rPr lang="kk-KZ" altLang="ru-RU" sz="1600" b="1" dirty="0">
                <a:solidFill>
                  <a:srgbClr val="000000"/>
                </a:solidFill>
                <a:latin typeface="Times New Roman" panose="02020603050405020304" pitchFamily="18" charset="0"/>
              </a:rPr>
              <a:t>-</a:t>
            </a:r>
            <a:r>
              <a:rPr lang="ru-RU" altLang="ru-RU" sz="1600" b="1" dirty="0" err="1">
                <a:solidFill>
                  <a:srgbClr val="000000"/>
                </a:solidFill>
                <a:latin typeface="Times New Roman" panose="02020603050405020304" pitchFamily="18" charset="0"/>
              </a:rPr>
              <a:t>ге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тең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болсын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Содан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кейін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жартылай</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ыдырау</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кезеңі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аяқталғаннан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кейін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бұл</a:t>
            </a:r>
            <a:r>
              <a:rPr lang="ru-RU" altLang="ru-RU" sz="1600" b="1" dirty="0">
                <a:solidFill>
                  <a:srgbClr val="000000"/>
                </a:solidFill>
                <a:latin typeface="Times New Roman" panose="02020603050405020304" pitchFamily="18" charset="0"/>
              </a:rPr>
              <a:t> сан</a:t>
            </a:r>
          </a:p>
          <a:p>
            <a:r>
              <a:rPr lang="ru-RU"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 </a:t>
            </a:r>
            <a:r>
              <a:rPr lang="kk-KZ" altLang="ru-RU" sz="1600" b="1" i="1" dirty="0">
                <a:solidFill>
                  <a:srgbClr val="000000"/>
                </a:solidFill>
              </a:rPr>
              <a:t> тең</a:t>
            </a:r>
            <a:r>
              <a:rPr lang="ru-RU" altLang="ru-RU" sz="1600" b="1" dirty="0">
                <a:solidFill>
                  <a:srgbClr val="000000"/>
                </a:solidFill>
              </a:rPr>
              <a:t> </a:t>
            </a:r>
            <a:r>
              <a:rPr lang="ru-RU" altLang="ru-RU" sz="1600" b="1" dirty="0" err="1">
                <a:solidFill>
                  <a:srgbClr val="000000"/>
                </a:solidFill>
              </a:rPr>
              <a:t>болады</a:t>
            </a:r>
            <a:endParaRPr lang="ru-RU" altLang="ru-RU" sz="1600" b="1" dirty="0">
              <a:solidFill>
                <a:srgbClr val="000000"/>
              </a:solidFill>
              <a:latin typeface="Times New Roman" panose="02020603050405020304" pitchFamily="18" charset="0"/>
            </a:endParaRPr>
          </a:p>
          <a:p>
            <a:pPr eaLnBrk="1" hangingPunct="1"/>
            <a:r>
              <a:rPr lang="ru-RU" altLang="ru-RU" sz="1600" b="1" dirty="0" err="1">
                <a:solidFill>
                  <a:srgbClr val="000000"/>
                </a:solidFill>
                <a:latin typeface="Times New Roman" panose="02020603050405020304" pitchFamily="18" charset="0"/>
              </a:rPr>
              <a:t>Осындай</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уақыт</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аралығынан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кейін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бұл</a:t>
            </a:r>
            <a:r>
              <a:rPr lang="ru-RU" altLang="ru-RU" sz="1600" b="1" dirty="0">
                <a:solidFill>
                  <a:srgbClr val="000000"/>
                </a:solidFill>
                <a:latin typeface="Times New Roman" panose="02020603050405020304" pitchFamily="18" charset="0"/>
              </a:rPr>
              <a:t> сан </a:t>
            </a:r>
            <a:r>
              <a:rPr lang="ru-RU" altLang="ru-RU" sz="1600" b="1" dirty="0" err="1">
                <a:solidFill>
                  <a:srgbClr val="000000"/>
                </a:solidFill>
                <a:latin typeface="Times New Roman" panose="02020603050405020304" pitchFamily="18" charset="0"/>
              </a:rPr>
              <a:t>келесідей</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болады</a:t>
            </a:r>
            <a:r>
              <a:rPr lang="ru-RU" altLang="ru-RU" sz="1600" b="1" dirty="0">
                <a:solidFill>
                  <a:srgbClr val="000000"/>
                </a:solidFill>
                <a:latin typeface="Times New Roman" panose="02020603050405020304" pitchFamily="18" charset="0"/>
              </a:rPr>
              <a:t>: </a:t>
            </a:r>
            <a:r>
              <a:rPr lang="ru-RU" altLang="ru-RU" sz="1600" b="1" dirty="0">
                <a:solidFill>
                  <a:srgbClr val="000000"/>
                </a:solidFill>
              </a:rPr>
              <a:t>1/2  (</a:t>
            </a:r>
            <a:r>
              <a:rPr lang="en-US"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a:t>
            </a:r>
            <a:r>
              <a:rPr lang="en-US" altLang="ru-RU" sz="1600" b="1" dirty="0">
                <a:solidFill>
                  <a:srgbClr val="000000"/>
                </a:solidFill>
              </a:rPr>
              <a:t>) = </a:t>
            </a:r>
            <a:r>
              <a:rPr lang="en-US" altLang="ru-RU" sz="1600" b="1" i="1" dirty="0">
                <a:solidFill>
                  <a:srgbClr val="000000"/>
                </a:solidFill>
              </a:rPr>
              <a:t>N</a:t>
            </a:r>
            <a:r>
              <a:rPr lang="en-US" altLang="ru-RU" sz="1600" b="1" i="1" baseline="-25000" dirty="0">
                <a:solidFill>
                  <a:srgbClr val="000000"/>
                </a:solidFill>
              </a:rPr>
              <a:t>0</a:t>
            </a:r>
            <a:r>
              <a:rPr lang="en-US" altLang="ru-RU" sz="1600" b="1" dirty="0">
                <a:solidFill>
                  <a:srgbClr val="000000"/>
                </a:solidFill>
              </a:rPr>
              <a:t> / 4 = </a:t>
            </a:r>
            <a:r>
              <a:rPr lang="en-US" altLang="ru-RU" sz="1600" b="1" i="1" dirty="0">
                <a:solidFill>
                  <a:srgbClr val="000000"/>
                </a:solidFill>
              </a:rPr>
              <a:t>N</a:t>
            </a:r>
            <a:r>
              <a:rPr lang="en-US" altLang="ru-RU" sz="1600" b="1" i="1" baseline="-25000" dirty="0">
                <a:solidFill>
                  <a:srgbClr val="000000"/>
                </a:solidFill>
              </a:rPr>
              <a:t>0</a:t>
            </a:r>
            <a:r>
              <a:rPr lang="en-US" altLang="ru-RU" sz="1600" b="1" i="1" dirty="0">
                <a:solidFill>
                  <a:srgbClr val="000000"/>
                </a:solidFill>
              </a:rPr>
              <a:t> / 2</a:t>
            </a:r>
            <a:r>
              <a:rPr lang="en-US" altLang="ru-RU" sz="1600" b="1" i="1" baseline="30000" dirty="0">
                <a:solidFill>
                  <a:srgbClr val="000000"/>
                </a:solidFill>
              </a:rPr>
              <a:t>2</a:t>
            </a:r>
          </a:p>
          <a:p>
            <a:r>
              <a:rPr lang="ru-RU" altLang="ru-RU" sz="1600" b="1" i="1" dirty="0">
                <a:solidFill>
                  <a:srgbClr val="000000"/>
                </a:solidFill>
                <a:latin typeface="Times New Roman" panose="02020603050405020304" pitchFamily="18" charset="0"/>
              </a:rPr>
              <a:t>t = п  </a:t>
            </a:r>
            <a:r>
              <a:rPr lang="ru-RU" altLang="ru-RU" sz="1600" b="1" dirty="0" err="1">
                <a:solidFill>
                  <a:srgbClr val="000000"/>
                </a:solidFill>
                <a:latin typeface="Times New Roman" panose="02020603050405020304" pitchFamily="18" charset="0"/>
              </a:rPr>
              <a:t>уақыттан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кейін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яғни</a:t>
            </a:r>
            <a:r>
              <a:rPr lang="ru-RU" altLang="ru-RU" sz="1600" b="1" dirty="0">
                <a:solidFill>
                  <a:srgbClr val="000000"/>
                </a:solidFill>
                <a:latin typeface="Times New Roman" panose="02020603050405020304" pitchFamily="18" charset="0"/>
              </a:rPr>
              <a:t> </a:t>
            </a:r>
            <a:r>
              <a:rPr lang="en-US" altLang="ru-RU" sz="1600" b="1" dirty="0">
                <a:solidFill>
                  <a:srgbClr val="FF0000"/>
                </a:solidFill>
                <a:latin typeface="Times New Roman" panose="02020603050405020304" pitchFamily="18" charset="0"/>
              </a:rPr>
              <a:t>n</a:t>
            </a:r>
            <a:r>
              <a:rPr lang="en-US"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жартылай</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ыдырау</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кезеңінен</a:t>
            </a:r>
            <a:r>
              <a:rPr lang="ru-RU" altLang="ru-RU" sz="1600" b="1" dirty="0">
                <a:solidFill>
                  <a:srgbClr val="000000"/>
                </a:solidFill>
                <a:latin typeface="Times New Roman" panose="02020603050405020304" pitchFamily="18" charset="0"/>
              </a:rPr>
              <a:t> </a:t>
            </a:r>
            <a:r>
              <a:rPr lang="en-US" altLang="ru-RU" sz="1600" b="1" dirty="0">
                <a:solidFill>
                  <a:srgbClr val="FF0000"/>
                </a:solidFill>
                <a:latin typeface="Times New Roman" panose="02020603050405020304" pitchFamily="18" charset="0"/>
              </a:rPr>
              <a:t>T</a:t>
            </a:r>
            <a:r>
              <a:rPr lang="kk-KZ"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кейін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радиоактивті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атомдардан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қалады</a:t>
            </a:r>
            <a:r>
              <a:rPr lang="ru-RU" altLang="ru-RU" sz="1600" b="1" dirty="0">
                <a:solidFill>
                  <a:srgbClr val="000000"/>
                </a:solidFill>
                <a:latin typeface="Times New Roman" panose="02020603050405020304" pitchFamily="18" charset="0"/>
              </a:rPr>
              <a:t>:</a:t>
            </a:r>
          </a:p>
          <a:p>
            <a:pPr eaLnBrk="1" hangingPunct="1"/>
            <a:r>
              <a:rPr lang="ru-RU" altLang="ru-RU" sz="1600" b="1" i="1" dirty="0">
                <a:solidFill>
                  <a:srgbClr val="FF3300"/>
                </a:solidFill>
                <a:latin typeface="Times New Roman" panose="02020603050405020304" pitchFamily="18" charset="0"/>
              </a:rPr>
              <a:t>N </a:t>
            </a:r>
            <a:r>
              <a:rPr lang="ru-RU" altLang="ru-RU" sz="1600" b="1" dirty="0">
                <a:solidFill>
                  <a:srgbClr val="FF3300"/>
                </a:solidFill>
                <a:latin typeface="Times New Roman" panose="02020603050405020304" pitchFamily="18" charset="0"/>
              </a:rPr>
              <a:t>= </a:t>
            </a:r>
            <a:r>
              <a:rPr lang="ru-RU" altLang="ru-RU" sz="1600" b="1" i="1" dirty="0" err="1">
                <a:solidFill>
                  <a:srgbClr val="FF3300"/>
                </a:solidFill>
                <a:latin typeface="Times New Roman" panose="02020603050405020304" pitchFamily="18" charset="0"/>
              </a:rPr>
              <a:t>N</a:t>
            </a:r>
            <a:r>
              <a:rPr lang="ru-RU" altLang="ru-RU" sz="1600" b="1" i="1" baseline="-25000" dirty="0" err="1">
                <a:solidFill>
                  <a:srgbClr val="FF3300"/>
                </a:solidFill>
                <a:latin typeface="Times New Roman" panose="02020603050405020304" pitchFamily="18" charset="0"/>
              </a:rPr>
              <a:t>o</a:t>
            </a:r>
            <a:r>
              <a:rPr lang="ru-RU" altLang="ru-RU" sz="1600" b="1" dirty="0">
                <a:solidFill>
                  <a:srgbClr val="FF3300"/>
                </a:solidFill>
                <a:latin typeface="Times New Roman" panose="02020603050405020304" pitchFamily="18" charset="0"/>
              </a:rPr>
              <a:t> </a:t>
            </a:r>
            <a:r>
              <a:rPr lang="ru-RU" altLang="ru-RU" sz="1600" b="1" i="1" dirty="0">
                <a:solidFill>
                  <a:srgbClr val="FF3300"/>
                </a:solidFill>
                <a:latin typeface="Times New Roman" panose="02020603050405020304" pitchFamily="18" charset="0"/>
              </a:rPr>
              <a:t> (1 / 2</a:t>
            </a:r>
            <a:r>
              <a:rPr lang="ru-RU" altLang="ru-RU" sz="1600" b="1" i="1" baseline="30000" dirty="0">
                <a:solidFill>
                  <a:srgbClr val="FF3300"/>
                </a:solidFill>
                <a:latin typeface="Times New Roman" panose="02020603050405020304" pitchFamily="18" charset="0"/>
              </a:rPr>
              <a:t>n</a:t>
            </a:r>
            <a:r>
              <a:rPr lang="ru-RU" altLang="ru-RU" sz="1600" b="1" i="1" dirty="0">
                <a:solidFill>
                  <a:srgbClr val="FF3300"/>
                </a:solidFill>
                <a:latin typeface="Times New Roman" panose="02020603050405020304" pitchFamily="18" charset="0"/>
              </a:rPr>
              <a:t>)    </a:t>
            </a:r>
            <a:r>
              <a:rPr lang="ru-RU" altLang="ru-RU" sz="1600" b="1" i="1" dirty="0" err="1">
                <a:solidFill>
                  <a:srgbClr val="FF3300"/>
                </a:solidFill>
                <a:latin typeface="Times New Roman" panose="02020603050405020304" pitchFamily="18" charset="0"/>
              </a:rPr>
              <a:t>немесе</a:t>
            </a:r>
            <a:r>
              <a:rPr lang="ru-RU" altLang="ru-RU" sz="1600" b="1" i="1" dirty="0">
                <a:solidFill>
                  <a:srgbClr val="FF3300"/>
                </a:solidFill>
                <a:latin typeface="Times New Roman" panose="02020603050405020304" pitchFamily="18" charset="0"/>
              </a:rPr>
              <a:t>       N </a:t>
            </a:r>
            <a:r>
              <a:rPr lang="ru-RU" altLang="ru-RU" sz="1600" b="1" dirty="0">
                <a:solidFill>
                  <a:srgbClr val="FF3300"/>
                </a:solidFill>
                <a:latin typeface="Times New Roman" panose="02020603050405020304" pitchFamily="18" charset="0"/>
              </a:rPr>
              <a:t>= </a:t>
            </a:r>
            <a:r>
              <a:rPr lang="ru-RU" altLang="ru-RU" sz="1600" b="1" i="1" dirty="0" err="1">
                <a:solidFill>
                  <a:srgbClr val="FF3300"/>
                </a:solidFill>
                <a:latin typeface="Times New Roman" panose="02020603050405020304" pitchFamily="18" charset="0"/>
              </a:rPr>
              <a:t>N</a:t>
            </a:r>
            <a:r>
              <a:rPr lang="ru-RU" altLang="ru-RU" sz="1600" b="1" i="1" baseline="-25000" dirty="0" err="1">
                <a:solidFill>
                  <a:srgbClr val="FF3300"/>
                </a:solidFill>
                <a:latin typeface="Times New Roman" panose="02020603050405020304" pitchFamily="18" charset="0"/>
              </a:rPr>
              <a:t>o</a:t>
            </a:r>
            <a:r>
              <a:rPr lang="ru-RU" altLang="ru-RU" sz="1600" b="1" dirty="0">
                <a:solidFill>
                  <a:srgbClr val="FF3300"/>
                </a:solidFill>
                <a:latin typeface="Times New Roman" panose="02020603050405020304" pitchFamily="18" charset="0"/>
              </a:rPr>
              <a:t> </a:t>
            </a:r>
            <a:r>
              <a:rPr lang="ru-RU" altLang="ru-RU" sz="1600" b="1" i="1" dirty="0">
                <a:solidFill>
                  <a:srgbClr val="FF3300"/>
                </a:solidFill>
                <a:latin typeface="Times New Roman" panose="02020603050405020304" pitchFamily="18" charset="0"/>
              </a:rPr>
              <a:t>  (2</a:t>
            </a:r>
            <a:r>
              <a:rPr lang="ru-RU" altLang="ru-RU" sz="1600" b="1" i="1" baseline="30000" dirty="0">
                <a:solidFill>
                  <a:srgbClr val="FF3300"/>
                </a:solidFill>
                <a:latin typeface="Times New Roman" panose="02020603050405020304" pitchFamily="18" charset="0"/>
              </a:rPr>
              <a:t>-t/T</a:t>
            </a:r>
            <a:r>
              <a:rPr lang="ru-RU" altLang="ru-RU" sz="1600" b="1" i="1" dirty="0">
                <a:solidFill>
                  <a:srgbClr val="FF3300"/>
                </a:solidFill>
                <a:latin typeface="Times New Roman" panose="02020603050405020304" pitchFamily="18" charset="0"/>
              </a:rPr>
              <a:t>)</a:t>
            </a:r>
          </a:p>
          <a:p>
            <a:pPr eaLnBrk="1" hangingPunct="1"/>
            <a:endParaRPr lang="ru-RU" altLang="ru-RU" sz="1600" b="1" dirty="0">
              <a:solidFill>
                <a:srgbClr val="FF3300"/>
              </a:solidFill>
              <a:latin typeface="Times New Roman" panose="02020603050405020304" pitchFamily="18" charset="0"/>
            </a:endParaRPr>
          </a:p>
          <a:p>
            <a:pPr eaLnBrk="1" hangingPunct="1"/>
            <a:r>
              <a:rPr lang="ru-RU" altLang="ru-RU" sz="1600" b="1" dirty="0" err="1">
                <a:solidFill>
                  <a:srgbClr val="FF3300"/>
                </a:solidFill>
                <a:latin typeface="Times New Roman" panose="02020603050405020304" pitchFamily="18" charset="0"/>
              </a:rPr>
              <a:t>Бұл</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радиоактивті</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жартылай</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ыдырау</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кезеңінің</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заңы</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деп</a:t>
            </a:r>
            <a:r>
              <a:rPr lang="ru-RU" altLang="ru-RU" sz="1600" b="1" dirty="0">
                <a:solidFill>
                  <a:srgbClr val="FF3300"/>
                </a:solidFill>
                <a:latin typeface="Times New Roman" panose="02020603050405020304" pitchFamily="18" charset="0"/>
              </a:rPr>
              <a:t> </a:t>
            </a:r>
            <a:r>
              <a:rPr lang="ru-RU" altLang="ru-RU" sz="1600" b="1" dirty="0" err="1">
                <a:solidFill>
                  <a:srgbClr val="FF3300"/>
                </a:solidFill>
                <a:latin typeface="Times New Roman" panose="02020603050405020304" pitchFamily="18" charset="0"/>
              </a:rPr>
              <a:t>аталады</a:t>
            </a:r>
            <a:r>
              <a:rPr lang="ru-RU" altLang="ru-RU" sz="1600" b="1" dirty="0">
                <a:solidFill>
                  <a:srgbClr val="FF3300"/>
                </a:solidFill>
                <a:latin typeface="Times New Roman" panose="02020603050405020304" pitchFamily="18" charset="0"/>
              </a:rPr>
              <a:t>.</a:t>
            </a:r>
          </a:p>
        </p:txBody>
      </p:sp>
    </p:spTree>
    <p:extLst>
      <p:ext uri="{BB962C8B-B14F-4D97-AF65-F5344CB8AC3E}">
        <p14:creationId xmlns:p14="http://schemas.microsoft.com/office/powerpoint/2010/main" val="242413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32" name="Picture 8" descr="http://electricalschool.info/uploads/posts/2012-01/1326213393_3.jpg"/>
          <p:cNvPicPr>
            <a:picLocks noChangeAspect="1" noChangeArrowheads="1"/>
          </p:cNvPicPr>
          <p:nvPr/>
        </p:nvPicPr>
        <p:blipFill>
          <a:blip r:embed="rId2" cstate="print"/>
          <a:srcRect/>
          <a:stretch>
            <a:fillRect/>
          </a:stretch>
        </p:blipFill>
        <p:spPr bwMode="auto">
          <a:xfrm>
            <a:off x="0" y="764704"/>
            <a:ext cx="9205507" cy="5445224"/>
          </a:xfrm>
          <a:prstGeom prst="rect">
            <a:avLst/>
          </a:prstGeom>
          <a:noFill/>
        </p:spPr>
      </p:pic>
      <p:pic>
        <p:nvPicPr>
          <p:cNvPr id="1034" name="Picture 10" descr="http://www.13min.ru/wp-content/uploads/2013/04/Shkala-jelektromagnitnyh-voln-2.jpg"/>
          <p:cNvPicPr>
            <a:picLocks noChangeAspect="1" noChangeArrowheads="1"/>
          </p:cNvPicPr>
          <p:nvPr/>
        </p:nvPicPr>
        <p:blipFill>
          <a:blip r:embed="rId3" cstate="print"/>
          <a:srcRect/>
          <a:stretch>
            <a:fillRect/>
          </a:stretch>
        </p:blipFill>
        <p:spPr bwMode="auto">
          <a:xfrm>
            <a:off x="0" y="0"/>
            <a:ext cx="9184547" cy="6597352"/>
          </a:xfrm>
          <a:prstGeom prst="rect">
            <a:avLst/>
          </a:prstGeom>
          <a:noFill/>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31DBF8-4248-425A-BA1F-EDE7EE0B4BCB}"/>
              </a:ext>
            </a:extLst>
          </p:cNvPr>
          <p:cNvSpPr txBox="1"/>
          <p:nvPr/>
        </p:nvSpPr>
        <p:spPr>
          <a:xfrm>
            <a:off x="179512" y="56138"/>
            <a:ext cx="8568952" cy="6186309"/>
          </a:xfrm>
          <a:prstGeom prst="rect">
            <a:avLst/>
          </a:prstGeom>
          <a:noFill/>
        </p:spPr>
        <p:txBody>
          <a:bodyPr wrap="square">
            <a:spAutoFit/>
          </a:bodyPr>
          <a:lstStyle/>
          <a:p>
            <a:pPr algn="ctr"/>
            <a:r>
              <a:rPr lang="ru-RU" sz="2800" b="1" dirty="0" err="1">
                <a:solidFill>
                  <a:srgbClr val="FF0000"/>
                </a:solidFill>
              </a:rPr>
              <a:t>Ядролық</a:t>
            </a:r>
            <a:r>
              <a:rPr lang="ru-RU" sz="2800" b="1" dirty="0">
                <a:solidFill>
                  <a:srgbClr val="FF0000"/>
                </a:solidFill>
              </a:rPr>
              <a:t> </a:t>
            </a:r>
            <a:r>
              <a:rPr lang="ru-RU" sz="2800" b="1" dirty="0" err="1">
                <a:solidFill>
                  <a:srgbClr val="FF0000"/>
                </a:solidFill>
              </a:rPr>
              <a:t>реакциялар</a:t>
            </a:r>
            <a:endParaRPr lang="ru-RU" sz="2800" b="1" dirty="0">
              <a:solidFill>
                <a:srgbClr val="FF0000"/>
              </a:solidFill>
            </a:endParaRPr>
          </a:p>
          <a:p>
            <a:pPr algn="just"/>
            <a:r>
              <a:rPr lang="ru-RU" sz="2400" dirty="0"/>
              <a:t>            </a:t>
            </a:r>
            <a:r>
              <a:rPr lang="ru-RU" sz="2000" dirty="0" err="1"/>
              <a:t>Өздігінен</a:t>
            </a:r>
            <a:r>
              <a:rPr lang="ru-RU" sz="2000" dirty="0"/>
              <a:t> (</a:t>
            </a:r>
            <a:r>
              <a:rPr lang="ru-RU" sz="2000" dirty="0" err="1"/>
              <a:t>радиоактивті</a:t>
            </a:r>
            <a:r>
              <a:rPr lang="ru-RU" sz="2000" dirty="0"/>
              <a:t>) </a:t>
            </a:r>
            <a:r>
              <a:rPr lang="ru-RU" sz="2000" dirty="0" err="1"/>
              <a:t>ядролық</a:t>
            </a:r>
            <a:r>
              <a:rPr lang="ru-RU" sz="2000" dirty="0"/>
              <a:t> </a:t>
            </a:r>
            <a:r>
              <a:rPr lang="ru-RU" sz="2000" dirty="0" err="1"/>
              <a:t>қайта</a:t>
            </a:r>
            <a:r>
              <a:rPr lang="ru-RU" sz="2000" dirty="0"/>
              <a:t> </a:t>
            </a:r>
            <a:r>
              <a:rPr lang="ru-RU" sz="2000" dirty="0" err="1"/>
              <a:t>құрулармен</a:t>
            </a:r>
            <a:r>
              <a:rPr lang="ru-RU" sz="2000" dirty="0"/>
              <a:t> </a:t>
            </a:r>
            <a:r>
              <a:rPr lang="ru-RU" sz="2000" dirty="0" err="1"/>
              <a:t>қатар</a:t>
            </a:r>
            <a:r>
              <a:rPr lang="ru-RU" sz="2000" dirty="0"/>
              <a:t> </a:t>
            </a:r>
            <a:r>
              <a:rPr lang="ru-RU" sz="2000" dirty="0" err="1"/>
              <a:t>сыртқы</a:t>
            </a:r>
            <a:r>
              <a:rPr lang="ru-RU" sz="2000" dirty="0"/>
              <a:t> </a:t>
            </a:r>
            <a:r>
              <a:rPr lang="ru-RU" sz="2000" dirty="0" err="1"/>
              <a:t>әсерлерден</a:t>
            </a:r>
            <a:r>
              <a:rPr lang="ru-RU" sz="2000" dirty="0"/>
              <a:t>, </a:t>
            </a:r>
            <a:r>
              <a:rPr lang="ru-RU" sz="2000" dirty="0" err="1"/>
              <a:t>әсіресе</a:t>
            </a:r>
            <a:r>
              <a:rPr lang="ru-RU" sz="2000" dirty="0"/>
              <a:t>  </a:t>
            </a:r>
            <a:r>
              <a:rPr lang="ru-RU" sz="2000" dirty="0" err="1"/>
              <a:t>ядроға</a:t>
            </a:r>
            <a:r>
              <a:rPr lang="ru-RU" sz="2000" dirty="0"/>
              <a:t> </a:t>
            </a:r>
            <a:r>
              <a:rPr lang="ru-RU" sz="2000" dirty="0" err="1"/>
              <a:t>бөлшектер</a:t>
            </a:r>
            <a:r>
              <a:rPr lang="ru-RU" sz="2000" dirty="0"/>
              <a:t> (электрон, протон, нейтрон, гамма-</a:t>
            </a:r>
            <a:r>
              <a:rPr lang="ru-RU" sz="2000" dirty="0" err="1"/>
              <a:t>кванттары</a:t>
            </a:r>
            <a:r>
              <a:rPr lang="ru-RU" sz="2000" dirty="0"/>
              <a:t> </a:t>
            </a:r>
            <a:r>
              <a:rPr lang="ru-RU" sz="2000" dirty="0" err="1"/>
              <a:t>т.б</a:t>
            </a:r>
            <a:r>
              <a:rPr lang="ru-RU" sz="2000" dirty="0"/>
              <a:t>.) </a:t>
            </a:r>
            <a:r>
              <a:rPr lang="ru-RU" sz="2000" dirty="0" err="1"/>
              <a:t>әсер</a:t>
            </a:r>
            <a:r>
              <a:rPr lang="ru-RU" sz="2000" dirty="0"/>
              <a:t> </a:t>
            </a:r>
            <a:r>
              <a:rPr lang="ru-RU" sz="2000" dirty="0" err="1"/>
              <a:t>еткенде</a:t>
            </a:r>
            <a:r>
              <a:rPr lang="ru-RU" sz="2000" dirty="0"/>
              <a:t> ядро </a:t>
            </a:r>
            <a:r>
              <a:rPr lang="ru-RU" sz="2000" dirty="0" err="1"/>
              <a:t>өзгеріске</a:t>
            </a:r>
            <a:r>
              <a:rPr lang="ru-RU" sz="2000" dirty="0"/>
              <a:t> </a:t>
            </a:r>
            <a:r>
              <a:rPr lang="ru-RU" sz="2000" dirty="0" err="1"/>
              <a:t>ұшырайды</a:t>
            </a:r>
            <a:r>
              <a:rPr lang="ru-RU" sz="2000" dirty="0"/>
              <a:t>. </a:t>
            </a:r>
          </a:p>
          <a:p>
            <a:pPr algn="just"/>
            <a:r>
              <a:rPr lang="ru-RU" sz="2000" dirty="0"/>
              <a:t>               </a:t>
            </a:r>
            <a:r>
              <a:rPr lang="ru-RU" sz="2000" dirty="0" err="1"/>
              <a:t>Мұндай</a:t>
            </a:r>
            <a:r>
              <a:rPr lang="ru-RU" sz="2000" dirty="0"/>
              <a:t> </a:t>
            </a:r>
            <a:r>
              <a:rPr lang="ru-RU" sz="2000" dirty="0" err="1"/>
              <a:t>әсерлерден</a:t>
            </a:r>
            <a:r>
              <a:rPr lang="ru-RU" sz="2000" dirty="0"/>
              <a:t> </a:t>
            </a:r>
            <a:r>
              <a:rPr lang="ru-RU" sz="2000" dirty="0" err="1"/>
              <a:t>бастапқы</a:t>
            </a:r>
            <a:r>
              <a:rPr lang="ru-RU" sz="2000" dirty="0"/>
              <a:t> ядро </a:t>
            </a:r>
            <a:r>
              <a:rPr lang="ru-RU" sz="2000" dirty="0" err="1"/>
              <a:t>басқа</a:t>
            </a:r>
            <a:r>
              <a:rPr lang="ru-RU" sz="2000" dirty="0"/>
              <a:t> ядро </a:t>
            </a:r>
            <a:r>
              <a:rPr lang="ru-RU" sz="2000" dirty="0" err="1"/>
              <a:t>түріне</a:t>
            </a:r>
            <a:r>
              <a:rPr lang="ru-RU" sz="2000" dirty="0"/>
              <a:t> </a:t>
            </a:r>
            <a:r>
              <a:rPr lang="ru-RU" sz="2000" dirty="0" err="1"/>
              <a:t>өзгереді</a:t>
            </a:r>
            <a:r>
              <a:rPr lang="ru-RU" sz="2000" dirty="0"/>
              <a:t>, </a:t>
            </a:r>
            <a:r>
              <a:rPr lang="ru-RU" sz="2000" dirty="0" err="1"/>
              <a:t>жаңа</a:t>
            </a:r>
            <a:r>
              <a:rPr lang="ru-RU" sz="2000" dirty="0"/>
              <a:t> нуклид </a:t>
            </a:r>
            <a:r>
              <a:rPr lang="ru-RU" sz="2000" dirty="0" err="1"/>
              <a:t>түзіледі</a:t>
            </a:r>
            <a:r>
              <a:rPr lang="ru-RU" sz="2000" dirty="0"/>
              <a:t> (</a:t>
            </a:r>
            <a:r>
              <a:rPr lang="ru-RU" sz="2000" dirty="0" err="1"/>
              <a:t>немесе</a:t>
            </a:r>
            <a:r>
              <a:rPr lang="ru-RU" sz="2000" dirty="0"/>
              <a:t> </a:t>
            </a:r>
            <a:r>
              <a:rPr lang="ru-RU" sz="2000" dirty="0" err="1"/>
              <a:t>екі</a:t>
            </a:r>
            <a:r>
              <a:rPr lang="ru-RU" sz="2000" dirty="0"/>
              <a:t> </a:t>
            </a:r>
            <a:r>
              <a:rPr lang="ru-RU" sz="2000" dirty="0" err="1"/>
              <a:t>ядроға</a:t>
            </a:r>
            <a:r>
              <a:rPr lang="ru-RU" sz="2000" dirty="0"/>
              <a:t> </a:t>
            </a:r>
            <a:r>
              <a:rPr lang="ru-RU" sz="2000" dirty="0" err="1"/>
              <a:t>бөлініп</a:t>
            </a:r>
            <a:r>
              <a:rPr lang="ru-RU" sz="2000" dirty="0"/>
              <a:t> </a:t>
            </a:r>
            <a:r>
              <a:rPr lang="ru-RU" sz="2000" dirty="0" err="1"/>
              <a:t>ыдырайды</a:t>
            </a:r>
            <a:r>
              <a:rPr lang="ru-RU" sz="2000" dirty="0"/>
              <a:t>). </a:t>
            </a:r>
          </a:p>
          <a:p>
            <a:pPr algn="just"/>
            <a:r>
              <a:rPr lang="ru-RU" sz="2000" dirty="0"/>
              <a:t>              Нуклид </a:t>
            </a:r>
            <a:r>
              <a:rPr lang="ru-RU" sz="2000" dirty="0" err="1"/>
              <a:t>тұрақты</a:t>
            </a:r>
            <a:r>
              <a:rPr lang="ru-RU" sz="2000" dirty="0"/>
              <a:t> </a:t>
            </a:r>
            <a:r>
              <a:rPr lang="ru-RU" sz="2000" dirty="0" err="1"/>
              <a:t>болуы</a:t>
            </a:r>
            <a:r>
              <a:rPr lang="ru-RU" sz="2000" dirty="0"/>
              <a:t> да </a:t>
            </a:r>
            <a:r>
              <a:rPr lang="ru-RU" sz="2000" dirty="0" err="1"/>
              <a:t>мүмкін</a:t>
            </a:r>
            <a:r>
              <a:rPr lang="ru-RU" sz="2000" dirty="0"/>
              <a:t>, </a:t>
            </a:r>
            <a:r>
              <a:rPr lang="ru-RU" sz="2000" dirty="0" err="1"/>
              <a:t>сондай</a:t>
            </a:r>
            <a:r>
              <a:rPr lang="ru-RU" sz="2000" dirty="0"/>
              <a:t> </a:t>
            </a:r>
            <a:r>
              <a:rPr lang="ru-RU" sz="2000" dirty="0" err="1"/>
              <a:t>ақ</a:t>
            </a:r>
            <a:r>
              <a:rPr lang="ru-RU" sz="2000" dirty="0"/>
              <a:t> </a:t>
            </a:r>
            <a:r>
              <a:rPr lang="ru-RU" sz="2000" dirty="0" err="1"/>
              <a:t>радиоактивті</a:t>
            </a:r>
            <a:r>
              <a:rPr lang="ru-RU" sz="2000" dirty="0"/>
              <a:t> </a:t>
            </a:r>
            <a:r>
              <a:rPr lang="ru-RU" sz="2000" dirty="0" err="1"/>
              <a:t>болуы</a:t>
            </a:r>
            <a:r>
              <a:rPr lang="ru-RU" sz="2000" dirty="0"/>
              <a:t> да  </a:t>
            </a:r>
            <a:r>
              <a:rPr lang="ru-RU" sz="2000" dirty="0" err="1"/>
              <a:t>мүмкін</a:t>
            </a:r>
            <a:r>
              <a:rPr lang="ru-RU" sz="2000" dirty="0"/>
              <a:t>.</a:t>
            </a:r>
          </a:p>
          <a:p>
            <a:pPr algn="just"/>
            <a:r>
              <a:rPr lang="ru-RU" sz="2000" dirty="0"/>
              <a:t>              </a:t>
            </a:r>
            <a:r>
              <a:rPr lang="ru-RU" sz="2000" dirty="0" err="1"/>
              <a:t>Сырттан</a:t>
            </a:r>
            <a:r>
              <a:rPr lang="ru-RU" sz="2000" dirty="0"/>
              <a:t>  </a:t>
            </a:r>
            <a:r>
              <a:rPr lang="ru-RU" sz="2000" dirty="0" err="1"/>
              <a:t>бөлшектердің</a:t>
            </a:r>
            <a:r>
              <a:rPr lang="ru-RU" sz="2000" dirty="0"/>
              <a:t> </a:t>
            </a:r>
            <a:r>
              <a:rPr lang="ru-RU" sz="2000" dirty="0" err="1"/>
              <a:t>әсерінен</a:t>
            </a:r>
            <a:r>
              <a:rPr lang="ru-RU" sz="2000" dirty="0"/>
              <a:t> ядро </a:t>
            </a:r>
            <a:r>
              <a:rPr lang="ru-RU" sz="2000" dirty="0" err="1"/>
              <a:t>басқа</a:t>
            </a:r>
            <a:r>
              <a:rPr lang="ru-RU" sz="2000" dirty="0"/>
              <a:t> ядро </a:t>
            </a:r>
            <a:r>
              <a:rPr lang="ru-RU" sz="2000" dirty="0" err="1"/>
              <a:t>түріне</a:t>
            </a:r>
            <a:r>
              <a:rPr lang="ru-RU" sz="2000" dirty="0"/>
              <a:t> </a:t>
            </a:r>
            <a:r>
              <a:rPr lang="ru-RU" sz="2000" dirty="0" err="1"/>
              <a:t>қайта</a:t>
            </a:r>
            <a:r>
              <a:rPr lang="ru-RU" sz="2000" dirty="0"/>
              <a:t> </a:t>
            </a:r>
            <a:r>
              <a:rPr lang="ru-RU" sz="2000" dirty="0" err="1"/>
              <a:t>құрылса</a:t>
            </a:r>
            <a:r>
              <a:rPr lang="ru-RU" sz="2000" dirty="0"/>
              <a:t>, оны </a:t>
            </a:r>
            <a:r>
              <a:rPr lang="ru-RU" sz="2000" b="1" dirty="0" err="1">
                <a:solidFill>
                  <a:srgbClr val="FF0000"/>
                </a:solidFill>
              </a:rPr>
              <a:t>ядролық</a:t>
            </a:r>
            <a:r>
              <a:rPr lang="ru-RU" sz="2000" b="1" dirty="0">
                <a:solidFill>
                  <a:srgbClr val="FF0000"/>
                </a:solidFill>
              </a:rPr>
              <a:t> реакция </a:t>
            </a:r>
            <a:r>
              <a:rPr lang="ru-RU" sz="2000" dirty="0" err="1"/>
              <a:t>деп</a:t>
            </a:r>
            <a:r>
              <a:rPr lang="ru-RU" sz="2000" dirty="0"/>
              <a:t> </a:t>
            </a:r>
            <a:r>
              <a:rPr lang="ru-RU" sz="2000" dirty="0" err="1"/>
              <a:t>атайды</a:t>
            </a:r>
            <a:r>
              <a:rPr lang="ru-RU" sz="2000" dirty="0"/>
              <a:t>.</a:t>
            </a:r>
          </a:p>
          <a:p>
            <a:pPr algn="just"/>
            <a:r>
              <a:rPr lang="ru-RU" sz="2000" dirty="0"/>
              <a:t>              </a:t>
            </a:r>
            <a:r>
              <a:rPr lang="ru-RU" sz="2000" dirty="0" err="1"/>
              <a:t>Ядролық</a:t>
            </a:r>
            <a:r>
              <a:rPr lang="ru-RU" sz="2000" dirty="0"/>
              <a:t> </a:t>
            </a:r>
            <a:r>
              <a:rPr lang="ru-RU" sz="2000" dirty="0" err="1"/>
              <a:t>реакцияның</a:t>
            </a:r>
            <a:r>
              <a:rPr lang="ru-RU" sz="2000" dirty="0"/>
              <a:t> </a:t>
            </a:r>
            <a:r>
              <a:rPr lang="ru-RU" sz="2000" dirty="0" err="1"/>
              <a:t>нәтижесінен</a:t>
            </a:r>
            <a:r>
              <a:rPr lang="ru-RU" sz="2000" dirty="0"/>
              <a:t> </a:t>
            </a:r>
            <a:r>
              <a:rPr lang="ru-RU" sz="2000" dirty="0" err="1"/>
              <a:t>қалыптасқан</a:t>
            </a:r>
            <a:r>
              <a:rPr lang="ru-RU" sz="2000" dirty="0"/>
              <a:t> </a:t>
            </a:r>
            <a:r>
              <a:rPr lang="ru-RU" sz="2000" dirty="0" err="1"/>
              <a:t>радионуклидтер</a:t>
            </a:r>
            <a:r>
              <a:rPr lang="ru-RU" sz="2000" dirty="0"/>
              <a:t> </a:t>
            </a:r>
            <a:r>
              <a:rPr lang="ru-RU" sz="2000" dirty="0" err="1"/>
              <a:t>жоғары</a:t>
            </a:r>
            <a:r>
              <a:rPr lang="ru-RU" sz="2000" dirty="0"/>
              <a:t> </a:t>
            </a:r>
            <a:r>
              <a:rPr lang="ru-RU" sz="2000" dirty="0" err="1"/>
              <a:t>активтілігімен</a:t>
            </a:r>
            <a:r>
              <a:rPr lang="ru-RU" sz="2000" dirty="0"/>
              <a:t> </a:t>
            </a:r>
            <a:r>
              <a:rPr lang="ru-RU" sz="2000" dirty="0" err="1"/>
              <a:t>ерекшеленеді</a:t>
            </a:r>
            <a:r>
              <a:rPr lang="ru-RU" sz="2000" dirty="0"/>
              <a:t>.</a:t>
            </a:r>
          </a:p>
          <a:p>
            <a:endParaRPr lang="ru-RU" sz="2000" dirty="0"/>
          </a:p>
          <a:p>
            <a:r>
              <a:rPr lang="ru-RU" sz="2000" b="1" dirty="0" err="1">
                <a:solidFill>
                  <a:srgbClr val="FF0000"/>
                </a:solidFill>
              </a:rPr>
              <a:t>Бұл</a:t>
            </a:r>
            <a:r>
              <a:rPr lang="ru-RU" sz="2000" b="1" dirty="0">
                <a:solidFill>
                  <a:srgbClr val="FF0000"/>
                </a:solidFill>
              </a:rPr>
              <a:t> 2 </a:t>
            </a:r>
            <a:r>
              <a:rPr lang="ru-RU" sz="2000" b="1" dirty="0" err="1">
                <a:solidFill>
                  <a:srgbClr val="FF0000"/>
                </a:solidFill>
              </a:rPr>
              <a:t>жағдайда</a:t>
            </a:r>
            <a:r>
              <a:rPr lang="ru-RU" sz="2000" b="1" dirty="0">
                <a:solidFill>
                  <a:srgbClr val="FF0000"/>
                </a:solidFill>
              </a:rPr>
              <a:t> </a:t>
            </a:r>
            <a:r>
              <a:rPr lang="ru-RU" sz="2000" b="1" dirty="0" err="1">
                <a:solidFill>
                  <a:srgbClr val="FF0000"/>
                </a:solidFill>
              </a:rPr>
              <a:t>болуы</a:t>
            </a:r>
            <a:r>
              <a:rPr lang="ru-RU" sz="2000" b="1" dirty="0">
                <a:solidFill>
                  <a:srgbClr val="FF0000"/>
                </a:solidFill>
              </a:rPr>
              <a:t> </a:t>
            </a:r>
            <a:r>
              <a:rPr lang="ru-RU" sz="2000" b="1" dirty="0" err="1">
                <a:solidFill>
                  <a:srgbClr val="FF0000"/>
                </a:solidFill>
              </a:rPr>
              <a:t>мүмкін</a:t>
            </a:r>
            <a:r>
              <a:rPr lang="ru-RU" sz="2000" b="1" dirty="0">
                <a:solidFill>
                  <a:srgbClr val="FF0000"/>
                </a:solidFill>
              </a:rPr>
              <a:t>:</a:t>
            </a:r>
          </a:p>
          <a:p>
            <a:pPr algn="just"/>
            <a:r>
              <a:rPr lang="ru-RU" sz="2000" dirty="0"/>
              <a:t>1 – </a:t>
            </a:r>
            <a:r>
              <a:rPr lang="ru-RU" sz="2000" dirty="0" err="1"/>
              <a:t>зарядталған</a:t>
            </a:r>
            <a:r>
              <a:rPr lang="ru-RU" sz="2000" dirty="0"/>
              <a:t> </a:t>
            </a:r>
            <a:r>
              <a:rPr lang="ru-RU" sz="2000" dirty="0" err="1"/>
              <a:t>бөлшектер</a:t>
            </a:r>
            <a:r>
              <a:rPr lang="ru-RU" sz="2000" dirty="0"/>
              <a:t> </a:t>
            </a:r>
            <a:r>
              <a:rPr lang="ru-RU" sz="2000" dirty="0" err="1"/>
              <a:t>немесе</a:t>
            </a:r>
            <a:r>
              <a:rPr lang="ru-RU" sz="2000" dirty="0"/>
              <a:t> </a:t>
            </a:r>
            <a:r>
              <a:rPr lang="ru-RU" sz="2000" dirty="0" err="1"/>
              <a:t>фотондар</a:t>
            </a:r>
            <a:r>
              <a:rPr lang="ru-RU" sz="2000" dirty="0"/>
              <a:t> </a:t>
            </a:r>
            <a:r>
              <a:rPr lang="ru-RU" sz="2000" dirty="0" err="1"/>
              <a:t>әсерінен</a:t>
            </a:r>
            <a:r>
              <a:rPr lang="ru-RU" sz="2000" dirty="0"/>
              <a:t> </a:t>
            </a:r>
            <a:r>
              <a:rPr lang="ru-RU" sz="2000" dirty="0" err="1"/>
              <a:t>жүрген</a:t>
            </a:r>
            <a:r>
              <a:rPr lang="ru-RU" sz="2000" dirty="0"/>
              <a:t> </a:t>
            </a:r>
            <a:r>
              <a:rPr lang="ru-RU" sz="2000" dirty="0" err="1"/>
              <a:t>ядролық</a:t>
            </a:r>
            <a:r>
              <a:rPr lang="ru-RU" sz="2000" dirty="0"/>
              <a:t> реакция (</a:t>
            </a:r>
            <a:r>
              <a:rPr lang="ru-RU" sz="2000" dirty="0" err="1"/>
              <a:t>табиғатта</a:t>
            </a:r>
            <a:r>
              <a:rPr lang="ru-RU" sz="2000" dirty="0"/>
              <a:t> </a:t>
            </a:r>
            <a:r>
              <a:rPr lang="ru-RU" sz="2000" dirty="0" err="1"/>
              <a:t>мұндай</a:t>
            </a:r>
            <a:r>
              <a:rPr lang="ru-RU" sz="2000" dirty="0"/>
              <a:t> </a:t>
            </a:r>
            <a:r>
              <a:rPr lang="ru-RU" sz="2000" dirty="0" err="1"/>
              <a:t>бөлшектер</a:t>
            </a:r>
            <a:r>
              <a:rPr lang="ru-RU" sz="2000" dirty="0"/>
              <a:t> </a:t>
            </a:r>
            <a:r>
              <a:rPr lang="ru-RU" sz="2000" dirty="0" err="1"/>
              <a:t>көп</a:t>
            </a:r>
            <a:r>
              <a:rPr lang="ru-RU" sz="2000" dirty="0"/>
              <a:t>, </a:t>
            </a:r>
            <a:r>
              <a:rPr lang="ru-RU" sz="2000" dirty="0" err="1"/>
              <a:t>бірақ</a:t>
            </a:r>
            <a:r>
              <a:rPr lang="ru-RU" sz="2000" dirty="0"/>
              <a:t> </a:t>
            </a:r>
            <a:r>
              <a:rPr lang="ru-RU" sz="2000" dirty="0" err="1"/>
              <a:t>ядролық</a:t>
            </a:r>
            <a:r>
              <a:rPr lang="ru-RU" sz="2000" dirty="0"/>
              <a:t> </a:t>
            </a:r>
            <a:r>
              <a:rPr lang="ru-RU" sz="2000" dirty="0" err="1"/>
              <a:t>реакциялар</a:t>
            </a:r>
            <a:r>
              <a:rPr lang="ru-RU" sz="2000" dirty="0"/>
              <a:t> </a:t>
            </a:r>
            <a:r>
              <a:rPr lang="ru-RU" sz="2000" dirty="0" err="1"/>
              <a:t>қиын</a:t>
            </a:r>
            <a:r>
              <a:rPr lang="ru-RU" sz="2000" dirty="0"/>
              <a:t> </a:t>
            </a:r>
            <a:r>
              <a:rPr lang="ru-RU" sz="2000" dirty="0" err="1"/>
              <a:t>жүреді</a:t>
            </a:r>
            <a:r>
              <a:rPr lang="ru-RU" sz="2000" dirty="0"/>
              <a:t>)</a:t>
            </a:r>
          </a:p>
          <a:p>
            <a:pPr algn="just"/>
            <a:r>
              <a:rPr lang="ru-RU" sz="2000" dirty="0"/>
              <a:t>2. - </a:t>
            </a:r>
            <a:r>
              <a:rPr lang="ru-RU" sz="2000" dirty="0" err="1"/>
              <a:t>нейтрондардың</a:t>
            </a:r>
            <a:r>
              <a:rPr lang="ru-RU" sz="2000" dirty="0"/>
              <a:t> </a:t>
            </a:r>
            <a:r>
              <a:rPr lang="ru-RU" sz="2000" dirty="0" err="1"/>
              <a:t>әсерінен</a:t>
            </a:r>
            <a:r>
              <a:rPr lang="ru-RU" sz="2000" dirty="0"/>
              <a:t> </a:t>
            </a:r>
            <a:r>
              <a:rPr lang="ru-RU" sz="2000" dirty="0" err="1"/>
              <a:t>жүрген</a:t>
            </a:r>
            <a:r>
              <a:rPr lang="ru-RU" sz="2000" dirty="0"/>
              <a:t> </a:t>
            </a:r>
            <a:r>
              <a:rPr lang="ru-RU" sz="2000" dirty="0" err="1"/>
              <a:t>ядролық</a:t>
            </a:r>
            <a:r>
              <a:rPr lang="ru-RU" sz="2000" dirty="0"/>
              <a:t> реакция (</a:t>
            </a:r>
            <a:r>
              <a:rPr lang="ru-RU" sz="2000" dirty="0" err="1"/>
              <a:t>бұл</a:t>
            </a:r>
            <a:r>
              <a:rPr lang="ru-RU" sz="2000" dirty="0"/>
              <a:t> реакция </a:t>
            </a:r>
            <a:r>
              <a:rPr lang="ru-RU" sz="2000" dirty="0" err="1"/>
              <a:t>оңай</a:t>
            </a:r>
            <a:r>
              <a:rPr lang="ru-RU" sz="2000" dirty="0"/>
              <a:t> </a:t>
            </a:r>
            <a:r>
              <a:rPr lang="ru-RU" sz="2000" dirty="0" err="1"/>
              <a:t>жүруі</a:t>
            </a:r>
            <a:r>
              <a:rPr lang="ru-RU" sz="2000" dirty="0"/>
              <a:t> </a:t>
            </a:r>
            <a:r>
              <a:rPr lang="ru-RU" sz="2000" dirty="0" err="1"/>
              <a:t>мүмкін</a:t>
            </a:r>
            <a:r>
              <a:rPr lang="ru-RU" sz="2000" dirty="0"/>
              <a:t>, </a:t>
            </a:r>
            <a:r>
              <a:rPr lang="ru-RU" sz="2000" dirty="0" err="1"/>
              <a:t>алайда</a:t>
            </a:r>
            <a:r>
              <a:rPr lang="ru-RU" sz="2000" dirty="0"/>
              <a:t> </a:t>
            </a:r>
            <a:r>
              <a:rPr lang="ru-RU" sz="2000" dirty="0" err="1"/>
              <a:t>нейтрондар</a:t>
            </a:r>
            <a:r>
              <a:rPr lang="ru-RU" sz="2000" dirty="0"/>
              <a:t> </a:t>
            </a:r>
            <a:r>
              <a:rPr lang="ru-RU" sz="2000" dirty="0" err="1"/>
              <a:t>сирек</a:t>
            </a:r>
            <a:r>
              <a:rPr lang="ru-RU" sz="2000" dirty="0"/>
              <a:t> </a:t>
            </a:r>
            <a:r>
              <a:rPr lang="ru-RU" sz="2000" dirty="0" err="1"/>
              <a:t>кездеседі</a:t>
            </a:r>
            <a:r>
              <a:rPr lang="ru-RU" sz="2400" dirty="0"/>
              <a:t>)</a:t>
            </a:r>
          </a:p>
        </p:txBody>
      </p:sp>
    </p:spTree>
    <p:extLst>
      <p:ext uri="{BB962C8B-B14F-4D97-AF65-F5344CB8AC3E}">
        <p14:creationId xmlns:p14="http://schemas.microsoft.com/office/powerpoint/2010/main" val="84031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42FB2-A4BF-484C-B399-3F380795A0B0}"/>
              </a:ext>
            </a:extLst>
          </p:cNvPr>
          <p:cNvSpPr txBox="1"/>
          <p:nvPr/>
        </p:nvSpPr>
        <p:spPr>
          <a:xfrm>
            <a:off x="179512" y="120005"/>
            <a:ext cx="8712968" cy="6740307"/>
          </a:xfrm>
          <a:prstGeom prst="rect">
            <a:avLst/>
          </a:prstGeom>
          <a:noFill/>
        </p:spPr>
        <p:txBody>
          <a:bodyPr wrap="square">
            <a:spAutoFit/>
          </a:bodyPr>
          <a:lstStyle/>
          <a:p>
            <a:pPr algn="just"/>
            <a:r>
              <a:rPr lang="ru-RU" sz="2400" b="1" dirty="0">
                <a:solidFill>
                  <a:srgbClr val="FF0000"/>
                </a:solidFill>
              </a:rPr>
              <a:t>1 </a:t>
            </a:r>
            <a:r>
              <a:rPr lang="ru-RU" sz="2400" b="1" dirty="0" err="1">
                <a:solidFill>
                  <a:srgbClr val="FF0000"/>
                </a:solidFill>
              </a:rPr>
              <a:t>ядролық</a:t>
            </a:r>
            <a:r>
              <a:rPr lang="ru-RU" sz="2400" b="1" dirty="0">
                <a:solidFill>
                  <a:srgbClr val="FF0000"/>
                </a:solidFill>
              </a:rPr>
              <a:t> </a:t>
            </a:r>
            <a:r>
              <a:rPr lang="ru-RU" sz="2400" b="1" dirty="0" err="1">
                <a:solidFill>
                  <a:srgbClr val="FF0000"/>
                </a:solidFill>
              </a:rPr>
              <a:t>рекция</a:t>
            </a:r>
            <a:r>
              <a:rPr lang="ru-RU" sz="2400" b="1" dirty="0">
                <a:solidFill>
                  <a:srgbClr val="FF0000"/>
                </a:solidFill>
              </a:rPr>
              <a:t> </a:t>
            </a:r>
            <a:r>
              <a:rPr lang="ru-RU" sz="2400" b="1" dirty="0" err="1">
                <a:solidFill>
                  <a:srgbClr val="FF0000"/>
                </a:solidFill>
              </a:rPr>
              <a:t>жүруі</a:t>
            </a:r>
            <a:r>
              <a:rPr lang="ru-RU" sz="2400" b="1" dirty="0">
                <a:solidFill>
                  <a:srgbClr val="FF0000"/>
                </a:solidFill>
              </a:rPr>
              <a:t> </a:t>
            </a:r>
            <a:r>
              <a:rPr lang="ru-RU" sz="2400" dirty="0" err="1"/>
              <a:t>үшін</a:t>
            </a:r>
            <a:r>
              <a:rPr lang="ru-RU" sz="2400" dirty="0"/>
              <a:t> </a:t>
            </a:r>
            <a:r>
              <a:rPr lang="ru-RU" sz="2400" dirty="0" err="1"/>
              <a:t>бұл</a:t>
            </a:r>
            <a:r>
              <a:rPr lang="ru-RU" sz="2400" dirty="0"/>
              <a:t> </a:t>
            </a:r>
            <a:r>
              <a:rPr lang="ru-RU" sz="2400" dirty="0" err="1"/>
              <a:t>бөлшектердің</a:t>
            </a:r>
            <a:r>
              <a:rPr lang="ru-RU" sz="2400" dirty="0"/>
              <a:t> </a:t>
            </a:r>
            <a:r>
              <a:rPr lang="ru-RU" sz="2400" dirty="0" err="1"/>
              <a:t>жоғары</a:t>
            </a:r>
            <a:r>
              <a:rPr lang="ru-RU" sz="2400" dirty="0"/>
              <a:t> </a:t>
            </a:r>
            <a:r>
              <a:rPr lang="ru-RU" sz="2400" dirty="0" err="1"/>
              <a:t>энергиясы</a:t>
            </a:r>
            <a:r>
              <a:rPr lang="ru-RU" sz="2400" dirty="0"/>
              <a:t> </a:t>
            </a:r>
            <a:r>
              <a:rPr lang="ru-RU" sz="2400" dirty="0" err="1"/>
              <a:t>болуы</a:t>
            </a:r>
            <a:r>
              <a:rPr lang="ru-RU" sz="2400" dirty="0"/>
              <a:t> </a:t>
            </a:r>
            <a:r>
              <a:rPr lang="ru-RU" sz="2400" dirty="0" err="1"/>
              <a:t>қажет</a:t>
            </a:r>
            <a:r>
              <a:rPr lang="ru-RU" sz="2400" dirty="0"/>
              <a:t>: </a:t>
            </a:r>
            <a:r>
              <a:rPr lang="ru-RU" sz="2400" dirty="0" err="1"/>
              <a:t>ондай</a:t>
            </a:r>
            <a:r>
              <a:rPr lang="ru-RU" sz="2400" dirty="0"/>
              <a:t> энергия </a:t>
            </a:r>
            <a:r>
              <a:rPr lang="ru-RU" sz="2400" dirty="0" err="1"/>
              <a:t>болуы</a:t>
            </a:r>
            <a:r>
              <a:rPr lang="ru-RU" sz="2400" dirty="0"/>
              <a:t> </a:t>
            </a:r>
            <a:r>
              <a:rPr lang="ru-RU" sz="2400" dirty="0" err="1"/>
              <a:t>мүмкін</a:t>
            </a:r>
            <a:r>
              <a:rPr lang="ru-RU" sz="2400" dirty="0"/>
              <a:t>:</a:t>
            </a:r>
          </a:p>
          <a:p>
            <a:pPr algn="just"/>
            <a:r>
              <a:rPr lang="ru-RU" sz="2400" dirty="0"/>
              <a:t>         - </a:t>
            </a:r>
            <a:r>
              <a:rPr lang="ru-RU" sz="2400" dirty="0" err="1"/>
              <a:t>жоғары</a:t>
            </a:r>
            <a:r>
              <a:rPr lang="ru-RU" sz="2400" dirty="0"/>
              <a:t> </a:t>
            </a:r>
            <a:r>
              <a:rPr lang="ru-RU" sz="2400" dirty="0" err="1"/>
              <a:t>энергиялық</a:t>
            </a:r>
            <a:r>
              <a:rPr lang="ru-RU" sz="2400" dirty="0"/>
              <a:t> </a:t>
            </a:r>
            <a:r>
              <a:rPr lang="ru-RU" sz="2400" dirty="0" err="1"/>
              <a:t>бөлшектер</a:t>
            </a:r>
            <a:r>
              <a:rPr lang="ru-RU" sz="2400" dirty="0"/>
              <a:t> </a:t>
            </a:r>
            <a:r>
              <a:rPr lang="ru-RU" sz="2400" dirty="0" err="1"/>
              <a:t>салыстырмалы</a:t>
            </a:r>
            <a:r>
              <a:rPr lang="ru-RU" sz="2400" dirty="0"/>
              <a:t> </a:t>
            </a:r>
            <a:r>
              <a:rPr lang="ru-RU" sz="2400" dirty="0" err="1"/>
              <a:t>шамадағы</a:t>
            </a:r>
            <a:r>
              <a:rPr lang="ru-RU" sz="2400" dirty="0"/>
              <a:t> </a:t>
            </a:r>
            <a:r>
              <a:rPr lang="ru-RU" sz="2400" dirty="0" err="1"/>
              <a:t>мөлшерде</a:t>
            </a:r>
            <a:r>
              <a:rPr lang="ru-RU" sz="2400" dirty="0"/>
              <a:t> </a:t>
            </a:r>
            <a:r>
              <a:rPr lang="ru-RU" sz="2400" dirty="0" err="1"/>
              <a:t>космостық</a:t>
            </a:r>
            <a:r>
              <a:rPr lang="ru-RU" sz="2400" dirty="0"/>
              <a:t> </a:t>
            </a:r>
            <a:r>
              <a:rPr lang="ru-RU" sz="2400" dirty="0" err="1"/>
              <a:t>сәулеленуде</a:t>
            </a:r>
            <a:r>
              <a:rPr lang="ru-RU" sz="2400" dirty="0"/>
              <a:t> </a:t>
            </a:r>
            <a:r>
              <a:rPr lang="ru-RU" sz="2400" dirty="0" err="1"/>
              <a:t>болады</a:t>
            </a:r>
            <a:r>
              <a:rPr lang="ru-RU" sz="2400" dirty="0"/>
              <a:t>, </a:t>
            </a:r>
            <a:r>
              <a:rPr lang="ru-RU" sz="2400" dirty="0" err="1"/>
              <a:t>одан</a:t>
            </a:r>
            <a:r>
              <a:rPr lang="ru-RU" sz="2400" dirty="0"/>
              <a:t> </a:t>
            </a:r>
            <a:r>
              <a:rPr lang="ru-RU" sz="2400" dirty="0" err="1"/>
              <a:t>туындаған</a:t>
            </a:r>
            <a:r>
              <a:rPr lang="ru-RU" sz="2400" dirty="0"/>
              <a:t> </a:t>
            </a:r>
            <a:r>
              <a:rPr lang="ru-RU" sz="2400" dirty="0" err="1"/>
              <a:t>ядролық</a:t>
            </a:r>
            <a:r>
              <a:rPr lang="ru-RU" sz="2400" dirty="0"/>
              <a:t> </a:t>
            </a:r>
            <a:r>
              <a:rPr lang="ru-RU" sz="2400" dirty="0" err="1"/>
              <a:t>реакциялар</a:t>
            </a:r>
            <a:r>
              <a:rPr lang="ru-RU" sz="2400" dirty="0"/>
              <a:t> </a:t>
            </a:r>
            <a:r>
              <a:rPr lang="ru-RU" sz="2400" dirty="0" err="1"/>
              <a:t>қоршаған</a:t>
            </a:r>
            <a:r>
              <a:rPr lang="ru-RU" sz="2400" dirty="0"/>
              <a:t> </a:t>
            </a:r>
            <a:r>
              <a:rPr lang="ru-RU" sz="2400" dirty="0" err="1"/>
              <a:t>ортада</a:t>
            </a:r>
            <a:r>
              <a:rPr lang="ru-RU" sz="2400" dirty="0"/>
              <a:t> </a:t>
            </a:r>
            <a:r>
              <a:rPr lang="ru-RU" sz="2400" dirty="0" err="1"/>
              <a:t>табиғи</a:t>
            </a:r>
            <a:r>
              <a:rPr lang="ru-RU" sz="2400" dirty="0"/>
              <a:t> </a:t>
            </a:r>
            <a:r>
              <a:rPr lang="ru-RU" sz="2400" dirty="0" err="1"/>
              <a:t>радионуклидтерді</a:t>
            </a:r>
            <a:r>
              <a:rPr lang="ru-RU" sz="2400" dirty="0"/>
              <a:t> </a:t>
            </a:r>
            <a:r>
              <a:rPr lang="ru-RU" sz="2400" dirty="0" err="1"/>
              <a:t>қалыптастырады</a:t>
            </a:r>
            <a:r>
              <a:rPr lang="ru-RU" sz="2400" dirty="0"/>
              <a:t>.</a:t>
            </a:r>
          </a:p>
          <a:p>
            <a:pPr algn="just"/>
            <a:r>
              <a:rPr lang="ru-RU" sz="2400" dirty="0"/>
              <a:t>         - </a:t>
            </a:r>
            <a:r>
              <a:rPr lang="ru-RU" sz="2400" dirty="0" err="1"/>
              <a:t>күшейіткіштер</a:t>
            </a:r>
            <a:r>
              <a:rPr lang="ru-RU" sz="2400" dirty="0"/>
              <a:t> </a:t>
            </a:r>
            <a:r>
              <a:rPr lang="ru-RU" sz="2400" dirty="0" err="1"/>
              <a:t>арқылы</a:t>
            </a:r>
            <a:r>
              <a:rPr lang="ru-RU" sz="2400" dirty="0"/>
              <a:t>  (</a:t>
            </a:r>
            <a:r>
              <a:rPr lang="ru-RU" sz="2400" dirty="0" err="1"/>
              <a:t>арнайы</a:t>
            </a:r>
            <a:r>
              <a:rPr lang="ru-RU" sz="2400" dirty="0"/>
              <a:t> </a:t>
            </a:r>
            <a:r>
              <a:rPr lang="ru-RU" sz="2400" dirty="0" err="1"/>
              <a:t>сәулелендіруді</a:t>
            </a:r>
            <a:r>
              <a:rPr lang="ru-RU" sz="2400" dirty="0"/>
              <a:t> </a:t>
            </a:r>
            <a:r>
              <a:rPr lang="ru-RU" sz="2400" dirty="0" err="1"/>
              <a:t>тудырушы</a:t>
            </a:r>
            <a:r>
              <a:rPr lang="ru-RU" sz="2400" dirty="0"/>
              <a:t> </a:t>
            </a:r>
            <a:r>
              <a:rPr lang="ru-RU" sz="2400" dirty="0" err="1"/>
              <a:t>аппараттар</a:t>
            </a:r>
            <a:r>
              <a:rPr lang="ru-RU" sz="2400" dirty="0"/>
              <a:t>) </a:t>
            </a:r>
            <a:r>
              <a:rPr lang="ru-RU" sz="2400" dirty="0" err="1"/>
              <a:t>алынған</a:t>
            </a:r>
            <a:r>
              <a:rPr lang="ru-RU" sz="2400" dirty="0"/>
              <a:t> </a:t>
            </a:r>
            <a:r>
              <a:rPr lang="ru-RU" sz="2400" dirty="0" err="1"/>
              <a:t>мұндай</a:t>
            </a:r>
            <a:r>
              <a:rPr lang="ru-RU" sz="2400" dirty="0"/>
              <a:t> </a:t>
            </a:r>
            <a:r>
              <a:rPr lang="ru-RU" sz="2400" dirty="0" err="1"/>
              <a:t>бөлшектер</a:t>
            </a:r>
            <a:r>
              <a:rPr lang="ru-RU" sz="2400" dirty="0"/>
              <a:t> – </a:t>
            </a:r>
            <a:r>
              <a:rPr lang="ru-RU" sz="2400" dirty="0" err="1"/>
              <a:t>ядролық</a:t>
            </a:r>
            <a:r>
              <a:rPr lang="ru-RU" sz="2400" dirty="0"/>
              <a:t> </a:t>
            </a:r>
            <a:r>
              <a:rPr lang="ru-RU" sz="2400" dirty="0" err="1"/>
              <a:t>реакцияларды</a:t>
            </a:r>
            <a:r>
              <a:rPr lang="ru-RU" sz="2400" dirty="0"/>
              <a:t> </a:t>
            </a:r>
            <a:r>
              <a:rPr lang="ru-RU" sz="2400" dirty="0" err="1"/>
              <a:t>тудырушы</a:t>
            </a:r>
            <a:r>
              <a:rPr lang="ru-RU" sz="2400" dirty="0"/>
              <a:t> </a:t>
            </a:r>
            <a:r>
              <a:rPr lang="ru-RU" sz="2400" dirty="0" err="1"/>
              <a:t>үшін</a:t>
            </a:r>
            <a:r>
              <a:rPr lang="ru-RU" sz="2400" dirty="0"/>
              <a:t> </a:t>
            </a:r>
            <a:r>
              <a:rPr lang="ru-RU" sz="2400" dirty="0" err="1"/>
              <a:t>арнайы</a:t>
            </a:r>
            <a:r>
              <a:rPr lang="ru-RU" sz="2400" dirty="0"/>
              <a:t> </a:t>
            </a:r>
            <a:r>
              <a:rPr lang="ru-RU" sz="2400" dirty="0" err="1"/>
              <a:t>энергиямен</a:t>
            </a:r>
            <a:r>
              <a:rPr lang="ru-RU" sz="2400" dirty="0"/>
              <a:t> </a:t>
            </a:r>
            <a:r>
              <a:rPr lang="ru-RU" sz="2400" dirty="0" err="1"/>
              <a:t>қамтамасыз</a:t>
            </a:r>
            <a:r>
              <a:rPr lang="ru-RU" sz="2400" dirty="0"/>
              <a:t> </a:t>
            </a:r>
            <a:r>
              <a:rPr lang="ru-RU" sz="2400" dirty="0" err="1"/>
              <a:t>етіледі</a:t>
            </a:r>
            <a:r>
              <a:rPr lang="ru-RU" sz="2400" dirty="0"/>
              <a:t> (</a:t>
            </a:r>
            <a:r>
              <a:rPr lang="ru-RU" sz="2400" dirty="0" err="1"/>
              <a:t>медицинада</a:t>
            </a:r>
            <a:r>
              <a:rPr lang="ru-RU" sz="2400" dirty="0"/>
              <a:t> </a:t>
            </a:r>
            <a:r>
              <a:rPr lang="ru-RU" sz="2400" dirty="0" err="1"/>
              <a:t>қолданылатын</a:t>
            </a:r>
            <a:r>
              <a:rPr lang="ru-RU" sz="2400" dirty="0"/>
              <a:t> </a:t>
            </a:r>
            <a:r>
              <a:rPr lang="ru-RU" sz="2400" dirty="0" err="1"/>
              <a:t>радионуклидтер</a:t>
            </a:r>
            <a:r>
              <a:rPr lang="ru-RU" sz="2400" dirty="0"/>
              <a:t>).</a:t>
            </a:r>
          </a:p>
          <a:p>
            <a:pPr algn="just"/>
            <a:r>
              <a:rPr lang="ru-RU" sz="2400" dirty="0"/>
              <a:t>          </a:t>
            </a:r>
            <a:r>
              <a:rPr lang="ru-RU" sz="2400" dirty="0" err="1"/>
              <a:t>Радиоактивті</a:t>
            </a:r>
            <a:r>
              <a:rPr lang="ru-RU" sz="2400" dirty="0"/>
              <a:t> </a:t>
            </a:r>
            <a:r>
              <a:rPr lang="ru-RU" sz="2400" dirty="0" err="1"/>
              <a:t>ыдырау</a:t>
            </a:r>
            <a:r>
              <a:rPr lang="ru-RU" sz="2400" dirty="0"/>
              <a:t> </a:t>
            </a:r>
            <a:r>
              <a:rPr lang="ru-RU" sz="2400" dirty="0" err="1"/>
              <a:t>нәтижесінен</a:t>
            </a:r>
            <a:r>
              <a:rPr lang="ru-RU" sz="2400" dirty="0"/>
              <a:t> </a:t>
            </a:r>
            <a:r>
              <a:rPr lang="ru-RU" sz="2400" dirty="0" err="1"/>
              <a:t>шыққан</a:t>
            </a:r>
            <a:r>
              <a:rPr lang="ru-RU" sz="2400" dirty="0"/>
              <a:t> </a:t>
            </a:r>
            <a:r>
              <a:rPr lang="ru-RU" sz="2400" b="1" dirty="0">
                <a:solidFill>
                  <a:srgbClr val="FF0000"/>
                </a:solidFill>
              </a:rPr>
              <a:t>альфа, бета, гамма </a:t>
            </a:r>
            <a:r>
              <a:rPr lang="ru-RU" sz="2400" dirty="0" err="1"/>
              <a:t>сәулелері</a:t>
            </a:r>
            <a:r>
              <a:rPr lang="ru-RU" sz="2400" dirty="0"/>
              <a:t> </a:t>
            </a:r>
            <a:r>
              <a:rPr lang="ru-RU" sz="2400" dirty="0" err="1"/>
              <a:t>ядролық</a:t>
            </a:r>
            <a:r>
              <a:rPr lang="ru-RU" sz="2400" dirty="0"/>
              <a:t> </a:t>
            </a:r>
            <a:r>
              <a:rPr lang="ru-RU" sz="2400" dirty="0" err="1"/>
              <a:t>реакцияларды</a:t>
            </a:r>
            <a:r>
              <a:rPr lang="ru-RU" sz="2400" dirty="0"/>
              <a:t> </a:t>
            </a:r>
            <a:r>
              <a:rPr lang="ru-RU" sz="2400" dirty="0" err="1"/>
              <a:t>тудыруға</a:t>
            </a:r>
            <a:r>
              <a:rPr lang="ru-RU" sz="2400" dirty="0"/>
              <a:t> </a:t>
            </a:r>
            <a:r>
              <a:rPr lang="ru-RU" sz="2400" dirty="0" err="1"/>
              <a:t>энергиясы</a:t>
            </a:r>
            <a:r>
              <a:rPr lang="ru-RU" sz="2400" dirty="0"/>
              <a:t> </a:t>
            </a:r>
            <a:r>
              <a:rPr lang="ru-RU" sz="2400" dirty="0" err="1"/>
              <a:t>жеткіліксіз</a:t>
            </a:r>
            <a:r>
              <a:rPr lang="ru-RU" sz="2400" dirty="0"/>
              <a:t>. </a:t>
            </a:r>
          </a:p>
          <a:p>
            <a:pPr algn="just"/>
            <a:r>
              <a:rPr lang="ru-RU" sz="2400" dirty="0"/>
              <a:t>          </a:t>
            </a:r>
            <a:r>
              <a:rPr lang="ru-RU" sz="2400" dirty="0" err="1"/>
              <a:t>Сәулеленген</a:t>
            </a:r>
            <a:r>
              <a:rPr lang="ru-RU" sz="2400" dirty="0"/>
              <a:t> </a:t>
            </a:r>
            <a:r>
              <a:rPr lang="ru-RU" sz="2400" dirty="0" err="1"/>
              <a:t>зат</a:t>
            </a:r>
            <a:r>
              <a:rPr lang="ru-RU" sz="2400" dirty="0"/>
              <a:t> </a:t>
            </a:r>
            <a:r>
              <a:rPr lang="ru-RU" sz="2400" dirty="0" err="1"/>
              <a:t>өздігінен</a:t>
            </a:r>
            <a:r>
              <a:rPr lang="ru-RU" sz="2400" dirty="0"/>
              <a:t> </a:t>
            </a:r>
            <a:r>
              <a:rPr lang="ru-RU" sz="2400" dirty="0" err="1"/>
              <a:t>радиоактивті</a:t>
            </a:r>
            <a:r>
              <a:rPr lang="ru-RU" sz="2400" dirty="0"/>
              <a:t> </a:t>
            </a:r>
            <a:r>
              <a:rPr lang="ru-RU" sz="2400" dirty="0" err="1"/>
              <a:t>болады</a:t>
            </a:r>
            <a:r>
              <a:rPr lang="ru-RU" sz="2400" dirty="0"/>
              <a:t> </a:t>
            </a:r>
            <a:r>
              <a:rPr lang="ru-RU" sz="2400" dirty="0" err="1"/>
              <a:t>деген</a:t>
            </a:r>
            <a:r>
              <a:rPr lang="ru-RU" sz="2400" dirty="0"/>
              <a:t> </a:t>
            </a:r>
            <a:r>
              <a:rPr lang="ru-RU" sz="2400" dirty="0" err="1"/>
              <a:t>қате</a:t>
            </a:r>
            <a:r>
              <a:rPr lang="ru-RU" sz="2400" dirty="0"/>
              <a:t> </a:t>
            </a:r>
            <a:r>
              <a:rPr lang="ru-RU" sz="2400" dirty="0" err="1"/>
              <a:t>көзқарас</a:t>
            </a:r>
            <a:r>
              <a:rPr lang="ru-RU" sz="2400" dirty="0"/>
              <a:t> </a:t>
            </a:r>
            <a:r>
              <a:rPr lang="ru-RU" sz="2400" dirty="0" err="1"/>
              <a:t>қалыптасуы</a:t>
            </a:r>
            <a:r>
              <a:rPr lang="ru-RU" sz="2400" dirty="0"/>
              <a:t> </a:t>
            </a:r>
            <a:r>
              <a:rPr lang="ru-RU" sz="2400" dirty="0" err="1"/>
              <a:t>мүмкін</a:t>
            </a:r>
            <a:r>
              <a:rPr lang="ru-RU" sz="2400" dirty="0"/>
              <a:t>. </a:t>
            </a:r>
            <a:r>
              <a:rPr lang="ru-RU" sz="2400" dirty="0" err="1"/>
              <a:t>Жалпы</a:t>
            </a:r>
            <a:r>
              <a:rPr lang="ru-RU" sz="2400" dirty="0"/>
              <a:t> </a:t>
            </a:r>
            <a:r>
              <a:rPr lang="ru-RU" sz="2400" dirty="0" err="1"/>
              <a:t>қате</a:t>
            </a:r>
            <a:r>
              <a:rPr lang="ru-RU" sz="2400" dirty="0"/>
              <a:t> </a:t>
            </a:r>
            <a:r>
              <a:rPr lang="ru-RU" sz="2400" dirty="0" err="1"/>
              <a:t>түсініктердің</a:t>
            </a:r>
            <a:r>
              <a:rPr lang="ru-RU" sz="2400" dirty="0"/>
              <a:t> </a:t>
            </a:r>
            <a:r>
              <a:rPr lang="ru-RU" sz="2400" dirty="0" err="1"/>
              <a:t>бірі</a:t>
            </a:r>
            <a:r>
              <a:rPr lang="ru-RU" sz="2400" dirty="0"/>
              <a:t> осы </a:t>
            </a:r>
            <a:r>
              <a:rPr lang="ru-RU" sz="2400" dirty="0" err="1"/>
              <a:t>фактпен</a:t>
            </a:r>
            <a:r>
              <a:rPr lang="ru-RU" sz="2400" dirty="0"/>
              <a:t> </a:t>
            </a:r>
            <a:r>
              <a:rPr lang="ru-RU" sz="2400" dirty="0" err="1"/>
              <a:t>байланысты</a:t>
            </a:r>
            <a:r>
              <a:rPr lang="ru-RU" sz="2400" dirty="0"/>
              <a:t> - </a:t>
            </a:r>
            <a:r>
              <a:rPr lang="ru-RU" sz="2400" dirty="0" err="1"/>
              <a:t>сәулеленген</a:t>
            </a:r>
            <a:r>
              <a:rPr lang="ru-RU" sz="2400" dirty="0"/>
              <a:t> </a:t>
            </a:r>
            <a:r>
              <a:rPr lang="ru-RU" sz="2400" dirty="0" err="1"/>
              <a:t>заттың</a:t>
            </a:r>
            <a:r>
              <a:rPr lang="ru-RU" sz="2400" dirty="0"/>
              <a:t> </a:t>
            </a:r>
            <a:r>
              <a:rPr lang="ru-RU" sz="2400" dirty="0" err="1"/>
              <a:t>өзі</a:t>
            </a:r>
            <a:r>
              <a:rPr lang="ru-RU" sz="2400" dirty="0"/>
              <a:t> </a:t>
            </a:r>
            <a:r>
              <a:rPr lang="ru-RU" sz="2400" dirty="0" err="1"/>
              <a:t>радиоактивті</a:t>
            </a:r>
            <a:r>
              <a:rPr lang="ru-RU" sz="2400" dirty="0"/>
              <a:t> </a:t>
            </a:r>
            <a:r>
              <a:rPr lang="ru-RU" sz="2400" dirty="0" err="1"/>
              <a:t>болып</a:t>
            </a:r>
            <a:r>
              <a:rPr lang="ru-RU" sz="2400" dirty="0"/>
              <a:t> </a:t>
            </a:r>
            <a:r>
              <a:rPr lang="ru-RU" sz="2400" dirty="0" err="1"/>
              <a:t>шығады</a:t>
            </a:r>
            <a:r>
              <a:rPr lang="ru-RU" sz="2400" dirty="0"/>
              <a:t> </a:t>
            </a:r>
            <a:r>
              <a:rPr lang="ru-RU" sz="2400" dirty="0" err="1"/>
              <a:t>деп</a:t>
            </a:r>
            <a:r>
              <a:rPr lang="ru-RU" sz="2400" dirty="0"/>
              <a:t> </a:t>
            </a:r>
            <a:r>
              <a:rPr lang="ru-RU" sz="2400" dirty="0" err="1"/>
              <a:t>есептеу</a:t>
            </a:r>
            <a:r>
              <a:rPr lang="ru-RU" sz="2400" dirty="0"/>
              <a:t>. </a:t>
            </a:r>
            <a:r>
              <a:rPr lang="ru-RU" sz="2400" dirty="0" err="1"/>
              <a:t>Іс</a:t>
            </a:r>
            <a:r>
              <a:rPr lang="ru-RU" sz="2400" dirty="0"/>
              <a:t> </a:t>
            </a:r>
            <a:r>
              <a:rPr lang="ru-RU" sz="2400" dirty="0" err="1"/>
              <a:t>жүзінде</a:t>
            </a:r>
            <a:r>
              <a:rPr lang="ru-RU" sz="2400" dirty="0"/>
              <a:t> </a:t>
            </a:r>
            <a:r>
              <a:rPr lang="ru-RU" sz="2400" dirty="0" err="1"/>
              <a:t>кез-келген</a:t>
            </a:r>
            <a:r>
              <a:rPr lang="ru-RU" sz="2400" dirty="0"/>
              <a:t> </a:t>
            </a:r>
            <a:r>
              <a:rPr lang="ru-RU" sz="2400" dirty="0" err="1"/>
              <a:t>байқалатын</a:t>
            </a:r>
            <a:r>
              <a:rPr lang="ru-RU" sz="2400" dirty="0"/>
              <a:t> </a:t>
            </a:r>
            <a:r>
              <a:rPr lang="ru-RU" sz="2400" dirty="0" err="1"/>
              <a:t>белсенділіктің</a:t>
            </a:r>
            <a:r>
              <a:rPr lang="ru-RU" sz="2400" dirty="0"/>
              <a:t> </a:t>
            </a:r>
            <a:r>
              <a:rPr lang="ru-RU" sz="2400" dirty="0" err="1"/>
              <a:t>пайда</a:t>
            </a:r>
            <a:r>
              <a:rPr lang="ru-RU" sz="2400" dirty="0"/>
              <a:t> </a:t>
            </a:r>
            <a:r>
              <a:rPr lang="ru-RU" sz="2400" dirty="0" err="1"/>
              <a:t>болуы</a:t>
            </a:r>
            <a:r>
              <a:rPr lang="ru-RU" sz="2400" dirty="0"/>
              <a:t> </a:t>
            </a:r>
            <a:r>
              <a:rPr lang="ru-RU" sz="2400" dirty="0" err="1"/>
              <a:t>үшін</a:t>
            </a:r>
            <a:r>
              <a:rPr lang="ru-RU" sz="2400" dirty="0"/>
              <a:t> </a:t>
            </a:r>
            <a:r>
              <a:rPr lang="ru-RU" sz="2400" dirty="0" err="1"/>
              <a:t>өте</a:t>
            </a:r>
            <a:r>
              <a:rPr lang="ru-RU" sz="2400" dirty="0"/>
              <a:t> </a:t>
            </a:r>
            <a:r>
              <a:rPr lang="ru-RU" sz="2400" dirty="0" err="1"/>
              <a:t>ерекше</a:t>
            </a:r>
            <a:r>
              <a:rPr lang="ru-RU" sz="2400" dirty="0"/>
              <a:t> </a:t>
            </a:r>
            <a:r>
              <a:rPr lang="ru-RU" sz="2400" dirty="0" err="1"/>
              <a:t>жағдайлар</a:t>
            </a:r>
            <a:r>
              <a:rPr lang="ru-RU" sz="2400" dirty="0"/>
              <a:t> </a:t>
            </a:r>
            <a:r>
              <a:rPr lang="ru-RU" sz="2400" dirty="0" err="1"/>
              <a:t>қажет</a:t>
            </a:r>
            <a:r>
              <a:rPr lang="ru-RU" sz="2400" dirty="0"/>
              <a:t>.</a:t>
            </a:r>
          </a:p>
        </p:txBody>
      </p:sp>
    </p:spTree>
    <p:extLst>
      <p:ext uri="{BB962C8B-B14F-4D97-AF65-F5344CB8AC3E}">
        <p14:creationId xmlns:p14="http://schemas.microsoft.com/office/powerpoint/2010/main" val="3640718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9FEFD-D18F-4623-8E08-E9EFC74662CF}"/>
              </a:ext>
            </a:extLst>
          </p:cNvPr>
          <p:cNvSpPr txBox="1"/>
          <p:nvPr/>
        </p:nvSpPr>
        <p:spPr>
          <a:xfrm>
            <a:off x="287524" y="404664"/>
            <a:ext cx="8568952" cy="5693866"/>
          </a:xfrm>
          <a:prstGeom prst="rect">
            <a:avLst/>
          </a:prstGeom>
          <a:noFill/>
        </p:spPr>
        <p:txBody>
          <a:bodyPr wrap="square">
            <a:spAutoFit/>
          </a:bodyPr>
          <a:lstStyle/>
          <a:p>
            <a:pPr algn="just"/>
            <a:r>
              <a:rPr lang="ru-RU" sz="2600" b="1" dirty="0">
                <a:solidFill>
                  <a:srgbClr val="FF0000"/>
                </a:solidFill>
              </a:rPr>
              <a:t>2. </a:t>
            </a:r>
            <a:r>
              <a:rPr lang="ru-RU" sz="2600" b="1" dirty="0" err="1">
                <a:solidFill>
                  <a:srgbClr val="FF0000"/>
                </a:solidFill>
              </a:rPr>
              <a:t>Заттың</a:t>
            </a:r>
            <a:r>
              <a:rPr lang="ru-RU" sz="2600" b="1" dirty="0">
                <a:solidFill>
                  <a:srgbClr val="FF0000"/>
                </a:solidFill>
              </a:rPr>
              <a:t> </a:t>
            </a:r>
            <a:r>
              <a:rPr lang="ru-RU" sz="2600" b="1" dirty="0" err="1">
                <a:solidFill>
                  <a:srgbClr val="FF0000"/>
                </a:solidFill>
              </a:rPr>
              <a:t>нейтрондармен</a:t>
            </a:r>
            <a:r>
              <a:rPr lang="ru-RU" sz="2600" b="1" dirty="0">
                <a:solidFill>
                  <a:srgbClr val="FF0000"/>
                </a:solidFill>
              </a:rPr>
              <a:t> </a:t>
            </a:r>
            <a:r>
              <a:rPr lang="ru-RU" sz="2600" b="1" dirty="0" err="1">
                <a:solidFill>
                  <a:srgbClr val="FF0000"/>
                </a:solidFill>
              </a:rPr>
              <a:t>сәулеленуі</a:t>
            </a:r>
            <a:r>
              <a:rPr lang="ru-RU" sz="2600" b="1" dirty="0">
                <a:solidFill>
                  <a:srgbClr val="FF0000"/>
                </a:solidFill>
              </a:rPr>
              <a:t> </a:t>
            </a:r>
            <a:r>
              <a:rPr lang="ru-RU" sz="2600" dirty="0" err="1"/>
              <a:t>жағдайында</a:t>
            </a:r>
            <a:r>
              <a:rPr lang="ru-RU" sz="2600" dirty="0"/>
              <a:t> </a:t>
            </a:r>
            <a:r>
              <a:rPr lang="ru-RU" sz="2600" dirty="0" err="1"/>
              <a:t>төмен</a:t>
            </a:r>
            <a:r>
              <a:rPr lang="ru-RU" sz="2600" dirty="0"/>
              <a:t> энергия </a:t>
            </a:r>
            <a:r>
              <a:rPr lang="ru-RU" sz="2600" dirty="0" err="1"/>
              <a:t>кезінде</a:t>
            </a:r>
            <a:r>
              <a:rPr lang="ru-RU" sz="2600" dirty="0"/>
              <a:t> де </a:t>
            </a:r>
            <a:r>
              <a:rPr lang="ru-RU" sz="2600" dirty="0" err="1"/>
              <a:t>ядролық</a:t>
            </a:r>
            <a:r>
              <a:rPr lang="ru-RU" sz="2600" dirty="0"/>
              <a:t> </a:t>
            </a:r>
            <a:r>
              <a:rPr lang="ru-RU" sz="2600" dirty="0" err="1"/>
              <a:t>реакциялар</a:t>
            </a:r>
            <a:r>
              <a:rPr lang="ru-RU" sz="2600" dirty="0"/>
              <a:t> </a:t>
            </a:r>
            <a:r>
              <a:rPr lang="ru-RU" sz="2600" dirty="0" err="1"/>
              <a:t>жүруі</a:t>
            </a:r>
            <a:r>
              <a:rPr lang="ru-RU" sz="2600" dirty="0"/>
              <a:t> </a:t>
            </a:r>
            <a:r>
              <a:rPr lang="ru-RU" sz="2600" dirty="0" err="1"/>
              <a:t>мүмкін</a:t>
            </a:r>
            <a:r>
              <a:rPr lang="ru-RU" sz="2600" dirty="0"/>
              <a:t>. </a:t>
            </a:r>
          </a:p>
          <a:p>
            <a:pPr algn="just"/>
            <a:r>
              <a:rPr lang="ru-RU" sz="2600" dirty="0"/>
              <a:t>          </a:t>
            </a:r>
            <a:r>
              <a:rPr lang="ru-RU" sz="2600" dirty="0" err="1"/>
              <a:t>Алайда</a:t>
            </a:r>
            <a:r>
              <a:rPr lang="ru-RU" sz="2600" dirty="0"/>
              <a:t> </a:t>
            </a:r>
            <a:r>
              <a:rPr lang="ru-RU" sz="2600" dirty="0" err="1"/>
              <a:t>қарапайым</a:t>
            </a:r>
            <a:r>
              <a:rPr lang="ru-RU" sz="2600" dirty="0"/>
              <a:t> </a:t>
            </a:r>
            <a:r>
              <a:rPr lang="ru-RU" sz="2600" dirty="0" err="1"/>
              <a:t>өмірде</a:t>
            </a:r>
            <a:r>
              <a:rPr lang="ru-RU" sz="2600" dirty="0"/>
              <a:t> </a:t>
            </a:r>
            <a:r>
              <a:rPr lang="ru-RU" sz="2600" dirty="0" err="1"/>
              <a:t>нейтрондық</a:t>
            </a:r>
            <a:r>
              <a:rPr lang="ru-RU" sz="2600" dirty="0"/>
              <a:t> </a:t>
            </a:r>
            <a:r>
              <a:rPr lang="ru-RU" sz="2600" dirty="0" err="1"/>
              <a:t>сәулемен</a:t>
            </a:r>
            <a:r>
              <a:rPr lang="ru-RU" sz="2600" dirty="0"/>
              <a:t> «</a:t>
            </a:r>
            <a:r>
              <a:rPr lang="ru-RU" sz="2600" dirty="0" err="1"/>
              <a:t>соқтығысу</a:t>
            </a:r>
            <a:r>
              <a:rPr lang="ru-RU" sz="2600" dirty="0"/>
              <a:t>» </a:t>
            </a:r>
            <a:r>
              <a:rPr lang="ru-RU" sz="2600" dirty="0" err="1"/>
              <a:t>іс</a:t>
            </a:r>
            <a:r>
              <a:rPr lang="ru-RU" sz="2600" dirty="0"/>
              <a:t> </a:t>
            </a:r>
            <a:r>
              <a:rPr lang="ru-RU" sz="2600" dirty="0" err="1"/>
              <a:t>жүзінде</a:t>
            </a:r>
            <a:r>
              <a:rPr lang="ru-RU" sz="2600" dirty="0"/>
              <a:t> </a:t>
            </a:r>
            <a:r>
              <a:rPr lang="ru-RU" sz="2600" dirty="0" err="1"/>
              <a:t>мүмкін</a:t>
            </a:r>
            <a:r>
              <a:rPr lang="ru-RU" sz="2600" dirty="0"/>
              <a:t> </a:t>
            </a:r>
            <a:r>
              <a:rPr lang="ru-RU" sz="2600" dirty="0" err="1"/>
              <a:t>емес</a:t>
            </a:r>
            <a:r>
              <a:rPr lang="ru-RU" sz="2600" dirty="0"/>
              <a:t>.</a:t>
            </a:r>
          </a:p>
          <a:p>
            <a:pPr algn="just"/>
            <a:r>
              <a:rPr lang="ru-RU" sz="2600" dirty="0"/>
              <a:t>        </a:t>
            </a:r>
            <a:r>
              <a:rPr lang="ru-RU" sz="2600" dirty="0" err="1"/>
              <a:t>Табиғи</a:t>
            </a:r>
            <a:r>
              <a:rPr lang="ru-RU" sz="2600" dirty="0"/>
              <a:t> </a:t>
            </a:r>
            <a:r>
              <a:rPr lang="ru-RU" sz="2600" dirty="0" err="1"/>
              <a:t>нейтрондық</a:t>
            </a:r>
            <a:r>
              <a:rPr lang="ru-RU" sz="2600" dirty="0"/>
              <a:t> </a:t>
            </a:r>
            <a:r>
              <a:rPr lang="ru-RU" sz="2600" dirty="0" err="1"/>
              <a:t>сәулелену</a:t>
            </a:r>
            <a:r>
              <a:rPr lang="ru-RU" sz="2600" dirty="0"/>
              <a:t> </a:t>
            </a:r>
            <a:r>
              <a:rPr lang="ru-RU" sz="2600" dirty="0" err="1"/>
              <a:t>өте</a:t>
            </a:r>
            <a:r>
              <a:rPr lang="ru-RU" sz="2600" dirty="0"/>
              <a:t> </a:t>
            </a:r>
            <a:r>
              <a:rPr lang="ru-RU" sz="2600" dirty="0" err="1"/>
              <a:t>әлсіз</a:t>
            </a:r>
            <a:r>
              <a:rPr lang="ru-RU" sz="2600" dirty="0"/>
              <a:t>, ал </a:t>
            </a:r>
            <a:r>
              <a:rPr lang="ru-RU" sz="2600" dirty="0" err="1"/>
              <a:t>өндірісте</a:t>
            </a:r>
            <a:r>
              <a:rPr lang="ru-RU" sz="2600" dirty="0"/>
              <a:t> оны </a:t>
            </a:r>
            <a:r>
              <a:rPr lang="ru-RU" sz="2600" dirty="0" err="1"/>
              <a:t>арнайы</a:t>
            </a:r>
            <a:r>
              <a:rPr lang="ru-RU" sz="2600" dirty="0"/>
              <a:t> </a:t>
            </a:r>
            <a:r>
              <a:rPr lang="ru-RU" sz="2600" dirty="0" err="1"/>
              <a:t>құрылған</a:t>
            </a:r>
            <a:r>
              <a:rPr lang="ru-RU" sz="2600" dirty="0"/>
              <a:t> </a:t>
            </a:r>
            <a:r>
              <a:rPr lang="ru-RU" sz="2600" dirty="0" err="1"/>
              <a:t>көздерде</a:t>
            </a:r>
            <a:r>
              <a:rPr lang="ru-RU" sz="2600" dirty="0"/>
              <a:t> (</a:t>
            </a:r>
            <a:r>
              <a:rPr lang="ru-RU" sz="2600" dirty="0" err="1"/>
              <a:t>әдетте</a:t>
            </a:r>
            <a:r>
              <a:rPr lang="ru-RU" sz="2600" dirty="0"/>
              <a:t> </a:t>
            </a:r>
            <a:r>
              <a:rPr lang="ru-RU" sz="2600" dirty="0" err="1"/>
              <a:t>салыстырмалы</a:t>
            </a:r>
            <a:r>
              <a:rPr lang="ru-RU" sz="2600" dirty="0"/>
              <a:t> </a:t>
            </a:r>
            <a:r>
              <a:rPr lang="ru-RU" sz="2600" dirty="0" err="1"/>
              <a:t>түрде</a:t>
            </a:r>
            <a:r>
              <a:rPr lang="ru-RU" sz="2600" dirty="0"/>
              <a:t> </a:t>
            </a:r>
            <a:r>
              <a:rPr lang="ru-RU" sz="2600" dirty="0" err="1"/>
              <a:t>әлсіз</a:t>
            </a:r>
            <a:r>
              <a:rPr lang="ru-RU" sz="2600" dirty="0"/>
              <a:t>) </a:t>
            </a:r>
            <a:r>
              <a:rPr lang="ru-RU" sz="2600" dirty="0" err="1"/>
              <a:t>және</a:t>
            </a:r>
            <a:r>
              <a:rPr lang="ru-RU" sz="2600" dirty="0"/>
              <a:t> </a:t>
            </a:r>
            <a:r>
              <a:rPr lang="ru-RU" sz="2600" dirty="0" err="1"/>
              <a:t>ядролық</a:t>
            </a:r>
            <a:r>
              <a:rPr lang="ru-RU" sz="2600" dirty="0"/>
              <a:t> </a:t>
            </a:r>
            <a:r>
              <a:rPr lang="ru-RU" sz="2600" dirty="0" err="1"/>
              <a:t>реакторларда</a:t>
            </a:r>
            <a:r>
              <a:rPr lang="ru-RU" sz="2600" dirty="0"/>
              <a:t> </a:t>
            </a:r>
            <a:r>
              <a:rPr lang="ru-RU" sz="2600" dirty="0" err="1"/>
              <a:t>алады</a:t>
            </a:r>
            <a:r>
              <a:rPr lang="ru-RU" sz="2600" dirty="0"/>
              <a:t>.</a:t>
            </a:r>
          </a:p>
          <a:p>
            <a:pPr algn="just"/>
            <a:r>
              <a:rPr lang="ru-RU" sz="2600" dirty="0"/>
              <a:t>         </a:t>
            </a:r>
            <a:r>
              <a:rPr lang="ru-RU" sz="2600" dirty="0" err="1"/>
              <a:t>Аталғандар</a:t>
            </a:r>
            <a:r>
              <a:rPr lang="ru-RU" sz="2600" dirty="0"/>
              <a:t>  </a:t>
            </a:r>
            <a:r>
              <a:rPr lang="ru-RU" sz="2600" dirty="0" err="1"/>
              <a:t>радиациялық</a:t>
            </a:r>
            <a:r>
              <a:rPr lang="ru-RU" sz="2600" dirty="0"/>
              <a:t> </a:t>
            </a:r>
            <a:r>
              <a:rPr lang="ru-RU" sz="2600" dirty="0" err="1"/>
              <a:t>қауіпсіздік</a:t>
            </a:r>
            <a:r>
              <a:rPr lang="ru-RU" sz="2600" dirty="0"/>
              <a:t> </a:t>
            </a:r>
            <a:r>
              <a:rPr lang="ru-RU" sz="2600" dirty="0" err="1"/>
              <a:t>стандарттарға</a:t>
            </a:r>
            <a:r>
              <a:rPr lang="ru-RU" sz="2600" dirty="0"/>
              <a:t> </a:t>
            </a:r>
            <a:r>
              <a:rPr lang="ru-RU" sz="2600" dirty="0" err="1"/>
              <a:t>сәйкестікпен</a:t>
            </a:r>
            <a:r>
              <a:rPr lang="ru-RU" sz="2600" dirty="0"/>
              <a:t> </a:t>
            </a:r>
            <a:r>
              <a:rPr lang="ru-RU" sz="2600" dirty="0" err="1"/>
              <a:t>орындалады</a:t>
            </a:r>
            <a:r>
              <a:rPr lang="ru-RU" sz="2600" dirty="0"/>
              <a:t> (</a:t>
            </a:r>
            <a:r>
              <a:rPr lang="ru-RU" sz="2600" dirty="0" err="1"/>
              <a:t>конструкциялық</a:t>
            </a:r>
            <a:r>
              <a:rPr lang="ru-RU" sz="2600" dirty="0"/>
              <a:t>, </a:t>
            </a:r>
            <a:r>
              <a:rPr lang="ru-RU" sz="2600" dirty="0" err="1"/>
              <a:t>пайдалану</a:t>
            </a:r>
            <a:r>
              <a:rPr lang="ru-RU" sz="2600" dirty="0"/>
              <a:t>), ал </a:t>
            </a:r>
            <a:r>
              <a:rPr lang="ru-RU" sz="2600" dirty="0" err="1"/>
              <a:t>нейтрондық</a:t>
            </a:r>
            <a:r>
              <a:rPr lang="ru-RU" sz="2600" dirty="0"/>
              <a:t> </a:t>
            </a:r>
            <a:r>
              <a:rPr lang="ru-RU" sz="2600" dirty="0" err="1"/>
              <a:t>сәулеленудің</a:t>
            </a:r>
            <a:r>
              <a:rPr lang="ru-RU" sz="2600" dirty="0"/>
              <a:t> </a:t>
            </a:r>
            <a:r>
              <a:rPr lang="ru-RU" sz="2600" dirty="0" err="1"/>
              <a:t>радиациялық</a:t>
            </a:r>
            <a:r>
              <a:rPr lang="ru-RU" sz="2600" dirty="0"/>
              <a:t> </a:t>
            </a:r>
            <a:r>
              <a:rPr lang="ru-RU" sz="2600" dirty="0" err="1"/>
              <a:t>қауіптер</a:t>
            </a:r>
            <a:r>
              <a:rPr lang="ru-RU" sz="2600" dirty="0"/>
              <a:t> тек </a:t>
            </a:r>
            <a:r>
              <a:rPr lang="ru-RU" sz="2600" dirty="0" err="1"/>
              <a:t>сол</a:t>
            </a:r>
            <a:r>
              <a:rPr lang="ru-RU" sz="2600" dirty="0"/>
              <a:t> </a:t>
            </a:r>
            <a:r>
              <a:rPr lang="ru-RU" sz="2600" dirty="0" err="1"/>
              <a:t>мамандарға</a:t>
            </a:r>
            <a:r>
              <a:rPr lang="ru-RU" sz="2600" dirty="0"/>
              <a:t> </a:t>
            </a:r>
            <a:r>
              <a:rPr lang="ru-RU" sz="2600" dirty="0" err="1"/>
              <a:t>ғана</a:t>
            </a:r>
            <a:r>
              <a:rPr lang="ru-RU" sz="2600" dirty="0"/>
              <a:t> </a:t>
            </a:r>
            <a:r>
              <a:rPr lang="ru-RU" sz="2600" dirty="0" err="1"/>
              <a:t>тән</a:t>
            </a:r>
            <a:r>
              <a:rPr lang="ru-RU" sz="2600" dirty="0"/>
              <a:t>. </a:t>
            </a:r>
          </a:p>
          <a:p>
            <a:pPr algn="just"/>
            <a:r>
              <a:rPr lang="ru-RU" sz="2600" dirty="0"/>
              <a:t>         </a:t>
            </a:r>
            <a:r>
              <a:rPr lang="ru-RU" sz="2600" dirty="0" err="1"/>
              <a:t>Биосфераға</a:t>
            </a:r>
            <a:r>
              <a:rPr lang="ru-RU" sz="2600" dirty="0"/>
              <a:t> </a:t>
            </a:r>
            <a:r>
              <a:rPr lang="ru-RU" sz="2600" dirty="0" err="1"/>
              <a:t>әсер</a:t>
            </a:r>
            <a:r>
              <a:rPr lang="ru-RU" sz="2600" dirty="0"/>
              <a:t> </a:t>
            </a:r>
            <a:r>
              <a:rPr lang="ru-RU" sz="2600" dirty="0" err="1"/>
              <a:t>ететін</a:t>
            </a:r>
            <a:r>
              <a:rPr lang="ru-RU" sz="2600" dirty="0"/>
              <a:t> </a:t>
            </a:r>
            <a:r>
              <a:rPr lang="ru-RU" sz="2600" dirty="0" err="1"/>
              <a:t>бақыланбайтын</a:t>
            </a:r>
            <a:r>
              <a:rPr lang="ru-RU" sz="2600" dirty="0"/>
              <a:t> </a:t>
            </a:r>
            <a:r>
              <a:rPr lang="ru-RU" sz="2600" dirty="0" err="1"/>
              <a:t>техногендік</a:t>
            </a:r>
            <a:r>
              <a:rPr lang="ru-RU" sz="2600" dirty="0"/>
              <a:t> нейтрон </a:t>
            </a:r>
            <a:r>
              <a:rPr lang="ru-RU" sz="2600" dirty="0" err="1"/>
              <a:t>ағынының</a:t>
            </a:r>
            <a:r>
              <a:rPr lang="ru-RU" sz="2600" dirty="0"/>
              <a:t> </a:t>
            </a:r>
            <a:r>
              <a:rPr lang="ru-RU" sz="2600" dirty="0" err="1"/>
              <a:t>жалғыз</a:t>
            </a:r>
            <a:r>
              <a:rPr lang="ru-RU" sz="2600" dirty="0"/>
              <a:t> </a:t>
            </a:r>
            <a:r>
              <a:rPr lang="ru-RU" sz="2600" dirty="0" err="1"/>
              <a:t>қаупі</a:t>
            </a:r>
            <a:r>
              <a:rPr lang="ru-RU" sz="2600" dirty="0"/>
              <a:t> - </a:t>
            </a:r>
            <a:r>
              <a:rPr lang="ru-RU" sz="2600" b="1" dirty="0" err="1"/>
              <a:t>ядролық</a:t>
            </a:r>
            <a:r>
              <a:rPr lang="ru-RU" sz="2600" dirty="0"/>
              <a:t> </a:t>
            </a:r>
            <a:r>
              <a:rPr lang="ru-RU" sz="2600" dirty="0" err="1"/>
              <a:t>немесе</a:t>
            </a:r>
            <a:r>
              <a:rPr lang="ru-RU" sz="2600" dirty="0"/>
              <a:t> </a:t>
            </a:r>
            <a:r>
              <a:rPr lang="ru-RU" sz="2600" b="1" dirty="0" err="1"/>
              <a:t>термоядролық</a:t>
            </a:r>
            <a:r>
              <a:rPr lang="ru-RU" sz="2600" b="1" dirty="0"/>
              <a:t> </a:t>
            </a:r>
            <a:r>
              <a:rPr lang="ru-RU" sz="2600" b="1" dirty="0" err="1"/>
              <a:t>бомбаның</a:t>
            </a:r>
            <a:r>
              <a:rPr lang="ru-RU" sz="2600" b="1" dirty="0"/>
              <a:t> </a:t>
            </a:r>
            <a:r>
              <a:rPr lang="ru-RU" sz="2600" dirty="0" err="1"/>
              <a:t>жарылуы</a:t>
            </a:r>
            <a:r>
              <a:rPr lang="ru-RU" sz="2600" dirty="0"/>
              <a:t>.</a:t>
            </a:r>
          </a:p>
        </p:txBody>
      </p:sp>
    </p:spTree>
    <p:extLst>
      <p:ext uri="{BB962C8B-B14F-4D97-AF65-F5344CB8AC3E}">
        <p14:creationId xmlns:p14="http://schemas.microsoft.com/office/powerpoint/2010/main" val="3022668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97666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ru-RU" sz="3200" b="1" dirty="0" err="1">
                <a:effectLst>
                  <a:outerShdw blurRad="38100" dist="38100" dir="2700000" algn="tl">
                    <a:srgbClr val="000000">
                      <a:alpha val="43137"/>
                    </a:srgbClr>
                  </a:outerShdw>
                </a:effectLst>
              </a:rPr>
              <a:t>Иондаушы</a:t>
            </a:r>
            <a:r>
              <a:rPr lang="ru-RU" sz="3200" b="1" dirty="0">
                <a:effectLst>
                  <a:outerShdw blurRad="38100" dist="38100" dir="2700000" algn="tl">
                    <a:srgbClr val="000000">
                      <a:alpha val="43137"/>
                    </a:srgbClr>
                  </a:outerShdw>
                </a:effectLst>
              </a:rPr>
              <a:t> с</a:t>
            </a:r>
            <a:r>
              <a:rPr lang="kk-KZ" sz="3200" b="1" dirty="0">
                <a:effectLst>
                  <a:outerShdw blurRad="38100" dist="38100" dir="2700000" algn="tl">
                    <a:srgbClr val="000000">
                      <a:alpha val="43137"/>
                    </a:srgbClr>
                  </a:outerShdw>
                </a:effectLst>
              </a:rPr>
              <a:t>әулелердің физикалық табиғаты</a:t>
            </a:r>
            <a:endParaRPr lang="ru-RU" sz="3200" b="1" dirty="0">
              <a:effectLst>
                <a:outerShdw blurRad="38100" dist="38100" dir="2700000" algn="tl">
                  <a:srgbClr val="000000">
                    <a:alpha val="43137"/>
                  </a:srgbClr>
                </a:outerShdw>
              </a:effectLst>
            </a:endParaRPr>
          </a:p>
        </p:txBody>
      </p:sp>
      <p:sp>
        <p:nvSpPr>
          <p:cNvPr id="3" name="Объект 2"/>
          <p:cNvSpPr>
            <a:spLocks noGrp="1"/>
          </p:cNvSpPr>
          <p:nvPr>
            <p:ph sz="half" idx="1"/>
          </p:nvPr>
        </p:nvSpPr>
        <p:spPr>
          <a:xfrm>
            <a:off x="467544" y="1628800"/>
            <a:ext cx="3960440" cy="954107"/>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ru-RU" sz="2800" b="1" i="1" dirty="0" err="1"/>
              <a:t>электромагниттік</a:t>
            </a:r>
            <a:r>
              <a:rPr lang="ru-RU" sz="2800" b="1" i="1" dirty="0"/>
              <a:t> </a:t>
            </a:r>
            <a:r>
              <a:rPr lang="ru-RU" sz="2800" b="1" i="1" dirty="0" err="1"/>
              <a:t>иондаушы</a:t>
            </a:r>
            <a:r>
              <a:rPr lang="ru-RU" sz="2800" b="1" i="1" dirty="0"/>
              <a:t> </a:t>
            </a:r>
            <a:r>
              <a:rPr lang="ru-RU" sz="2800" b="1" i="1" dirty="0" err="1"/>
              <a:t>сәулелер</a:t>
            </a:r>
            <a:r>
              <a:rPr lang="ru-RU" sz="2800" b="1" i="1" dirty="0"/>
              <a:t> </a:t>
            </a:r>
            <a:endParaRPr lang="ru-RU" sz="2400" b="1" i="1" dirty="0"/>
          </a:p>
        </p:txBody>
      </p:sp>
      <p:sp>
        <p:nvSpPr>
          <p:cNvPr id="4" name="Прямоугольник 3"/>
          <p:cNvSpPr/>
          <p:nvPr/>
        </p:nvSpPr>
        <p:spPr>
          <a:xfrm>
            <a:off x="4788023" y="1628800"/>
            <a:ext cx="3888433"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800" b="1" i="1" dirty="0" err="1"/>
              <a:t>корпускулярлық</a:t>
            </a:r>
            <a:r>
              <a:rPr lang="ru-RU" sz="2800" b="1" i="1" dirty="0"/>
              <a:t> </a:t>
            </a:r>
            <a:r>
              <a:rPr lang="ru-RU" sz="2800" b="1" i="1" dirty="0" err="1"/>
              <a:t>иондаушы</a:t>
            </a:r>
            <a:r>
              <a:rPr lang="ru-RU" sz="2800" b="1" i="1" dirty="0"/>
              <a:t> </a:t>
            </a:r>
            <a:r>
              <a:rPr lang="ru-RU" sz="2800" b="1" i="1" dirty="0" err="1"/>
              <a:t>сәулелер</a:t>
            </a:r>
            <a:r>
              <a:rPr lang="ru-RU" sz="2800" b="1" i="1" dirty="0"/>
              <a:t> </a:t>
            </a:r>
            <a:endParaRPr lang="ru-RU" sz="2400" b="1" i="1" dirty="0"/>
          </a:p>
        </p:txBody>
      </p:sp>
      <p:sp>
        <p:nvSpPr>
          <p:cNvPr id="5" name="TextBox 4"/>
          <p:cNvSpPr txBox="1"/>
          <p:nvPr/>
        </p:nvSpPr>
        <p:spPr>
          <a:xfrm>
            <a:off x="395536" y="2900843"/>
            <a:ext cx="4032448" cy="89255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kk-KZ" sz="2400" dirty="0"/>
              <a:t>Қысқа толқынды сәулелер:</a:t>
            </a:r>
          </a:p>
          <a:p>
            <a:pPr algn="ctr"/>
            <a:r>
              <a:rPr lang="kk-KZ" sz="2800" b="1" i="1" dirty="0"/>
              <a:t>Рентген</a:t>
            </a:r>
            <a:r>
              <a:rPr lang="kk-KZ" sz="2400" dirty="0"/>
              <a:t> және </a:t>
            </a:r>
            <a:r>
              <a:rPr lang="el-GR" sz="2800" b="1" i="1" dirty="0"/>
              <a:t>γ</a:t>
            </a:r>
            <a:r>
              <a:rPr lang="kk-KZ" sz="2800" b="1" i="1" dirty="0"/>
              <a:t>-сәулелер</a:t>
            </a:r>
            <a:endParaRPr lang="ru-RU" sz="2400" b="1" i="1" dirty="0"/>
          </a:p>
        </p:txBody>
      </p:sp>
      <p:sp>
        <p:nvSpPr>
          <p:cNvPr id="6" name="Прямоугольник 5"/>
          <p:cNvSpPr/>
          <p:nvPr/>
        </p:nvSpPr>
        <p:spPr>
          <a:xfrm>
            <a:off x="4781357" y="2883475"/>
            <a:ext cx="3895099" cy="23083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ru-RU" sz="2400" dirty="0" err="1"/>
              <a:t>тыныштық</a:t>
            </a:r>
            <a:r>
              <a:rPr lang="ru-RU" sz="2400" dirty="0"/>
              <a:t> </a:t>
            </a:r>
            <a:r>
              <a:rPr lang="ru-RU" sz="2400" dirty="0" err="1"/>
              <a:t>массасына</a:t>
            </a:r>
            <a:r>
              <a:rPr lang="ru-RU" sz="2400" dirty="0"/>
              <a:t> </a:t>
            </a:r>
            <a:r>
              <a:rPr lang="ru-RU" sz="2400" dirty="0" err="1"/>
              <a:t>ие</a:t>
            </a:r>
            <a:r>
              <a:rPr lang="ru-RU" sz="2400" dirty="0"/>
              <a:t> </a:t>
            </a:r>
            <a:r>
              <a:rPr lang="ru-RU" sz="2400" dirty="0" err="1"/>
              <a:t>болатын</a:t>
            </a:r>
            <a:r>
              <a:rPr lang="ru-RU" sz="2400" dirty="0"/>
              <a:t> </a:t>
            </a:r>
            <a:r>
              <a:rPr lang="ru-RU" sz="2400" dirty="0" err="1"/>
              <a:t>сәулелерді</a:t>
            </a:r>
            <a:r>
              <a:rPr lang="ru-RU" sz="2400" dirty="0"/>
              <a:t> </a:t>
            </a:r>
            <a:r>
              <a:rPr lang="ru-RU" sz="2400" dirty="0" err="1"/>
              <a:t>жатқызады</a:t>
            </a:r>
            <a:r>
              <a:rPr lang="ru-RU" sz="2400" dirty="0"/>
              <a:t>: </a:t>
            </a:r>
            <a:r>
              <a:rPr lang="el-GR" sz="2400" b="1" i="1" dirty="0"/>
              <a:t>α</a:t>
            </a:r>
            <a:r>
              <a:rPr lang="ru-RU" sz="2400" b="1" i="1" dirty="0"/>
              <a:t>-</a:t>
            </a:r>
            <a:r>
              <a:rPr lang="ru-RU" sz="2400" b="1" i="1" dirty="0" err="1"/>
              <a:t>бөлшектер</a:t>
            </a:r>
            <a:r>
              <a:rPr lang="ru-RU" sz="2400" b="1" i="1" dirty="0"/>
              <a:t>, </a:t>
            </a:r>
            <a:r>
              <a:rPr lang="el-GR" sz="2400" b="1" i="1" dirty="0"/>
              <a:t>β</a:t>
            </a:r>
            <a:r>
              <a:rPr lang="ru-RU" sz="2400" b="1" i="1" dirty="0"/>
              <a:t>-</a:t>
            </a:r>
            <a:r>
              <a:rPr lang="ru-RU" sz="2400" b="1" i="1" dirty="0" err="1"/>
              <a:t>бөлшектер</a:t>
            </a:r>
            <a:r>
              <a:rPr lang="ru-RU" sz="2400" b="1" i="1" dirty="0"/>
              <a:t>, </a:t>
            </a:r>
            <a:r>
              <a:rPr lang="ru-RU" sz="2400" b="1" i="1" dirty="0" err="1"/>
              <a:t>нейтрондар</a:t>
            </a:r>
            <a:r>
              <a:rPr lang="ru-RU" sz="2400" b="1" i="1" dirty="0"/>
              <a:t>, </a:t>
            </a:r>
            <a:r>
              <a:rPr lang="ru-RU" sz="2400" b="1" i="1" dirty="0" err="1"/>
              <a:t>протондар</a:t>
            </a:r>
            <a:r>
              <a:rPr lang="ru-RU" sz="2400" b="1" i="1" dirty="0"/>
              <a:t>, </a:t>
            </a:r>
            <a:r>
              <a:rPr lang="el-GR" sz="2400" b="1" i="1" dirty="0"/>
              <a:t>π</a:t>
            </a:r>
            <a:r>
              <a:rPr lang="ru-RU" sz="2400" b="1" i="1" dirty="0"/>
              <a:t>-</a:t>
            </a:r>
            <a:r>
              <a:rPr lang="ru-RU" sz="2400" b="1" i="1" dirty="0" err="1"/>
              <a:t>мезондар</a:t>
            </a:r>
            <a:r>
              <a:rPr lang="ru-RU" sz="2400" b="1" i="1" dirty="0"/>
              <a:t>, </a:t>
            </a:r>
            <a:r>
              <a:rPr lang="ru-RU" sz="2400" b="1" i="1" dirty="0" err="1"/>
              <a:t>ауыр</a:t>
            </a:r>
            <a:r>
              <a:rPr lang="ru-RU" sz="2400" b="1" i="1" dirty="0"/>
              <a:t> </a:t>
            </a:r>
            <a:r>
              <a:rPr lang="ru-RU" sz="2400" b="1" i="1" dirty="0" err="1"/>
              <a:t>иондар</a:t>
            </a:r>
            <a:r>
              <a:rPr lang="ru-RU" sz="2400" b="1" i="1" dirty="0"/>
              <a:t> </a:t>
            </a:r>
            <a:r>
              <a:rPr lang="ru-RU" sz="2400" dirty="0" err="1"/>
              <a:t>және</a:t>
            </a:r>
            <a:r>
              <a:rPr lang="ru-RU" sz="2400" dirty="0"/>
              <a:t> </a:t>
            </a:r>
            <a:r>
              <a:rPr lang="ru-RU" sz="2400" dirty="0" err="1"/>
              <a:t>т.б</a:t>
            </a:r>
            <a:r>
              <a:rPr lang="ru-RU" sz="2400" dirty="0"/>
              <a:t>.</a:t>
            </a:r>
          </a:p>
        </p:txBody>
      </p:sp>
      <p:pic>
        <p:nvPicPr>
          <p:cNvPr id="1026" name="Picture 2" descr="http://www.playcast.ru/uploads/2014/06/14/893439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4789128"/>
            <a:ext cx="1907704" cy="2068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orlddaily.ca/wp-content/uploads/2013/12/atom_w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292931"/>
            <a:ext cx="2064854" cy="215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3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78CF0342-214C-42CB-85F9-C4E1D258CF39}"/>
              </a:ext>
            </a:extLst>
          </p:cNvPr>
          <p:cNvPicPr>
            <a:picLocks noGrp="1" noChangeAspect="1"/>
          </p:cNvPicPr>
          <p:nvPr>
            <p:ph idx="1"/>
          </p:nvPr>
        </p:nvPicPr>
        <p:blipFill>
          <a:blip r:embed="rId2"/>
          <a:stretch>
            <a:fillRect/>
          </a:stretch>
        </p:blipFill>
        <p:spPr>
          <a:xfrm>
            <a:off x="457200" y="1556792"/>
            <a:ext cx="8229600" cy="3998029"/>
          </a:xfrm>
          <a:prstGeom prst="rect">
            <a:avLst/>
          </a:prstGeom>
        </p:spPr>
      </p:pic>
    </p:spTree>
    <p:extLst>
      <p:ext uri="{BB962C8B-B14F-4D97-AF65-F5344CB8AC3E}">
        <p14:creationId xmlns:p14="http://schemas.microsoft.com/office/powerpoint/2010/main" val="171544925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CEA92B-6062-4932-B238-F45F16805528}"/>
              </a:ext>
            </a:extLst>
          </p:cNvPr>
          <p:cNvSpPr txBox="1"/>
          <p:nvPr/>
        </p:nvSpPr>
        <p:spPr>
          <a:xfrm>
            <a:off x="323528" y="116632"/>
            <a:ext cx="8280920" cy="6740307"/>
          </a:xfrm>
          <a:prstGeom prst="rect">
            <a:avLst/>
          </a:prstGeom>
          <a:noFill/>
        </p:spPr>
        <p:txBody>
          <a:bodyPr wrap="square">
            <a:spAutoFit/>
          </a:bodyPr>
          <a:lstStyle/>
          <a:p>
            <a:pPr algn="ctr"/>
            <a:r>
              <a:rPr lang="ru-RU" sz="2400" b="1" dirty="0" err="1">
                <a:solidFill>
                  <a:srgbClr val="C00000"/>
                </a:solidFill>
              </a:rPr>
              <a:t>Иондаушы</a:t>
            </a:r>
            <a:r>
              <a:rPr lang="ru-RU" sz="2400" b="1" dirty="0">
                <a:solidFill>
                  <a:srgbClr val="C00000"/>
                </a:solidFill>
              </a:rPr>
              <a:t> </a:t>
            </a:r>
            <a:r>
              <a:rPr lang="ru-RU" sz="2400" b="1" dirty="0" err="1">
                <a:solidFill>
                  <a:srgbClr val="C00000"/>
                </a:solidFill>
              </a:rPr>
              <a:t>сәулеленудің</a:t>
            </a:r>
            <a:r>
              <a:rPr lang="ru-RU" sz="2400" b="1" dirty="0">
                <a:solidFill>
                  <a:srgbClr val="C00000"/>
                </a:solidFill>
              </a:rPr>
              <a:t> </a:t>
            </a:r>
            <a:r>
              <a:rPr lang="ru-RU" sz="2400" b="1" dirty="0" err="1">
                <a:solidFill>
                  <a:srgbClr val="C00000"/>
                </a:solidFill>
              </a:rPr>
              <a:t>түрлері</a:t>
            </a:r>
            <a:r>
              <a:rPr lang="ru-RU" sz="2400" b="1" dirty="0">
                <a:solidFill>
                  <a:srgbClr val="C00000"/>
                </a:solidFill>
              </a:rPr>
              <a:t>. </a:t>
            </a:r>
          </a:p>
          <a:p>
            <a:pPr algn="just"/>
            <a:r>
              <a:rPr lang="ru-RU" sz="2400" dirty="0"/>
              <a:t>             </a:t>
            </a:r>
            <a:r>
              <a:rPr lang="ru-RU" sz="2400" dirty="0" err="1"/>
              <a:t>Ядролардың</a:t>
            </a:r>
            <a:r>
              <a:rPr lang="ru-RU" sz="2400" dirty="0"/>
              <a:t> </a:t>
            </a:r>
            <a:r>
              <a:rPr lang="ru-RU" sz="2400" dirty="0" err="1"/>
              <a:t>радиоактивті</a:t>
            </a:r>
            <a:r>
              <a:rPr lang="ru-RU" sz="2400" dirty="0"/>
              <a:t> </a:t>
            </a:r>
            <a:r>
              <a:rPr lang="ru-RU" sz="2400" dirty="0" err="1"/>
              <a:t>ыдырауы</a:t>
            </a:r>
            <a:r>
              <a:rPr lang="ru-RU" sz="2400" dirty="0"/>
              <a:t> </a:t>
            </a:r>
            <a:r>
              <a:rPr lang="ru-RU" sz="2400" dirty="0" err="1"/>
              <a:t>кезінде</a:t>
            </a:r>
            <a:r>
              <a:rPr lang="ru-RU" sz="2400" dirty="0"/>
              <a:t> </a:t>
            </a:r>
            <a:r>
              <a:rPr lang="ru-RU" sz="2400" dirty="0" err="1"/>
              <a:t>иондаушы</a:t>
            </a:r>
            <a:r>
              <a:rPr lang="ru-RU" sz="2400" dirty="0"/>
              <a:t> </a:t>
            </a:r>
            <a:r>
              <a:rPr lang="ru-RU" sz="2400" dirty="0" err="1"/>
              <a:t>қабілетке</a:t>
            </a:r>
            <a:r>
              <a:rPr lang="ru-RU" sz="2400" dirty="0"/>
              <a:t> </a:t>
            </a:r>
            <a:r>
              <a:rPr lang="ru-RU" sz="2400" dirty="0" err="1"/>
              <a:t>ие</a:t>
            </a:r>
            <a:r>
              <a:rPr lang="ru-RU" sz="2400" dirty="0"/>
              <a:t> </a:t>
            </a:r>
            <a:r>
              <a:rPr lang="el-GR" sz="2400" dirty="0"/>
              <a:t>α</a:t>
            </a:r>
            <a:r>
              <a:rPr lang="en-US" sz="2400" dirty="0"/>
              <a:t>-, b- </a:t>
            </a:r>
            <a:r>
              <a:rPr lang="ru-RU" sz="2400" dirty="0" err="1"/>
              <a:t>және</a:t>
            </a:r>
            <a:r>
              <a:rPr lang="ru-RU" sz="2400" dirty="0"/>
              <a:t> </a:t>
            </a:r>
            <a:r>
              <a:rPr lang="el-GR" sz="2400" dirty="0"/>
              <a:t>γ-</a:t>
            </a:r>
            <a:r>
              <a:rPr lang="ru-RU" sz="2400" dirty="0" err="1"/>
              <a:t>сәулелері</a:t>
            </a:r>
            <a:r>
              <a:rPr lang="ru-RU" sz="2400" dirty="0"/>
              <a:t> </a:t>
            </a:r>
            <a:r>
              <a:rPr lang="ru-RU" sz="2400" dirty="0" err="1"/>
              <a:t>шығады</a:t>
            </a:r>
            <a:r>
              <a:rPr lang="ru-RU" sz="2400" dirty="0"/>
              <a:t>. </a:t>
            </a:r>
            <a:r>
              <a:rPr lang="ru-RU" sz="2400" dirty="0" err="1"/>
              <a:t>Сәулеленген</a:t>
            </a:r>
            <a:r>
              <a:rPr lang="ru-RU" sz="2400" dirty="0"/>
              <a:t> орта </a:t>
            </a:r>
            <a:r>
              <a:rPr lang="ru-RU" sz="2400" dirty="0" err="1"/>
              <a:t>жұтылған</a:t>
            </a:r>
            <a:r>
              <a:rPr lang="ru-RU" sz="2400" dirty="0"/>
              <a:t> </a:t>
            </a:r>
            <a:r>
              <a:rPr lang="ru-RU" sz="2400" dirty="0" err="1"/>
              <a:t>сәулелермен</a:t>
            </a:r>
            <a:r>
              <a:rPr lang="ru-RU" sz="2400" dirty="0"/>
              <a:t> </a:t>
            </a:r>
            <a:r>
              <a:rPr lang="ru-RU" sz="2400" dirty="0" err="1"/>
              <a:t>ішінара</a:t>
            </a:r>
            <a:r>
              <a:rPr lang="ru-RU" sz="2400" dirty="0"/>
              <a:t> </a:t>
            </a:r>
            <a:r>
              <a:rPr lang="ru-RU" sz="2400" dirty="0" err="1"/>
              <a:t>иондалады</a:t>
            </a:r>
            <a:r>
              <a:rPr lang="ru-RU" sz="2400" dirty="0"/>
              <a:t>.</a:t>
            </a:r>
          </a:p>
          <a:p>
            <a:pPr algn="just"/>
            <a:r>
              <a:rPr lang="ru-RU" sz="2400" dirty="0"/>
              <a:t>            </a:t>
            </a:r>
            <a:r>
              <a:rPr lang="ru-RU" sz="2400" dirty="0" err="1"/>
              <a:t>Бұл</a:t>
            </a:r>
            <a:r>
              <a:rPr lang="ru-RU" sz="2400" dirty="0"/>
              <a:t> </a:t>
            </a:r>
            <a:r>
              <a:rPr lang="ru-RU" sz="2400" dirty="0" err="1"/>
              <a:t>сәулелер</a:t>
            </a:r>
            <a:r>
              <a:rPr lang="ru-RU" sz="2400" dirty="0"/>
              <a:t> </a:t>
            </a:r>
            <a:r>
              <a:rPr lang="ru-RU" sz="2400" dirty="0" err="1"/>
              <a:t>сәулеленген</a:t>
            </a:r>
            <a:r>
              <a:rPr lang="ru-RU" sz="2400" dirty="0"/>
              <a:t> </a:t>
            </a:r>
            <a:r>
              <a:rPr lang="ru-RU" sz="2400" dirty="0" err="1"/>
              <a:t>заттың</a:t>
            </a:r>
            <a:r>
              <a:rPr lang="ru-RU" sz="2400" dirty="0"/>
              <a:t> </a:t>
            </a:r>
            <a:r>
              <a:rPr lang="ru-RU" sz="2400" dirty="0" err="1"/>
              <a:t>атомдарымен</a:t>
            </a:r>
            <a:r>
              <a:rPr lang="ru-RU" sz="2400" dirty="0"/>
              <a:t> </a:t>
            </a:r>
            <a:r>
              <a:rPr lang="ru-RU" sz="2400" dirty="0" err="1"/>
              <a:t>өзара</a:t>
            </a:r>
            <a:r>
              <a:rPr lang="ru-RU" sz="2400" dirty="0"/>
              <a:t> </a:t>
            </a:r>
            <a:r>
              <a:rPr lang="ru-RU" sz="2400" dirty="0" err="1"/>
              <a:t>әрекеттеседі</a:t>
            </a:r>
            <a:r>
              <a:rPr lang="ru-RU" sz="2400" dirty="0"/>
              <a:t>, </a:t>
            </a:r>
            <a:r>
              <a:rPr lang="ru-RU" sz="2400" dirty="0" err="1"/>
              <a:t>бұл</a:t>
            </a:r>
            <a:r>
              <a:rPr lang="ru-RU" sz="2400" dirty="0"/>
              <a:t> </a:t>
            </a:r>
            <a:r>
              <a:rPr lang="ru-RU" sz="2400" dirty="0" err="1"/>
              <a:t>атомдардың</a:t>
            </a:r>
            <a:r>
              <a:rPr lang="ru-RU" sz="2400" dirty="0"/>
              <a:t> </a:t>
            </a:r>
            <a:r>
              <a:rPr lang="ru-RU" sz="2400" dirty="0" err="1"/>
              <a:t>қозуына</a:t>
            </a:r>
            <a:r>
              <a:rPr lang="ru-RU" sz="2400" dirty="0"/>
              <a:t> </a:t>
            </a:r>
            <a:r>
              <a:rPr lang="ru-RU" sz="2400" dirty="0" err="1"/>
              <a:t>және</a:t>
            </a:r>
            <a:r>
              <a:rPr lang="ru-RU" sz="2400" dirty="0"/>
              <a:t> </a:t>
            </a:r>
            <a:r>
              <a:rPr lang="ru-RU" sz="2400" dirty="0" err="1"/>
              <a:t>жекелеген</a:t>
            </a:r>
            <a:r>
              <a:rPr lang="ru-RU" sz="2400" dirty="0"/>
              <a:t> </a:t>
            </a:r>
            <a:r>
              <a:rPr lang="ru-RU" sz="2400" dirty="0" err="1"/>
              <a:t>электрондардың</a:t>
            </a:r>
            <a:r>
              <a:rPr lang="ru-RU" sz="2400" dirty="0"/>
              <a:t> </a:t>
            </a:r>
            <a:r>
              <a:rPr lang="ru-RU" sz="2400" dirty="0" err="1"/>
              <a:t>олардың</a:t>
            </a:r>
            <a:r>
              <a:rPr lang="ru-RU" sz="2400" dirty="0"/>
              <a:t> электрон </a:t>
            </a:r>
            <a:r>
              <a:rPr lang="ru-RU" sz="2400" dirty="0" err="1"/>
              <a:t>қабығынан</a:t>
            </a:r>
            <a:r>
              <a:rPr lang="ru-RU" sz="2400" dirty="0"/>
              <a:t> </a:t>
            </a:r>
            <a:r>
              <a:rPr lang="ru-RU" sz="2400" dirty="0" err="1"/>
              <a:t>үзілуіне</a:t>
            </a:r>
            <a:r>
              <a:rPr lang="ru-RU" sz="2400" dirty="0"/>
              <a:t> </a:t>
            </a:r>
            <a:r>
              <a:rPr lang="ru-RU" sz="2400" dirty="0" err="1"/>
              <a:t>әкеледі</a:t>
            </a:r>
            <a:r>
              <a:rPr lang="ru-RU" sz="2400" dirty="0"/>
              <a:t>. </a:t>
            </a:r>
            <a:r>
              <a:rPr lang="ru-RU" sz="2400" dirty="0" err="1"/>
              <a:t>Нәтижесінде</a:t>
            </a:r>
            <a:r>
              <a:rPr lang="ru-RU" sz="2400" dirty="0"/>
              <a:t> атом </a:t>
            </a:r>
            <a:r>
              <a:rPr lang="ru-RU" sz="2400" dirty="0" err="1"/>
              <a:t>оң</a:t>
            </a:r>
            <a:r>
              <a:rPr lang="ru-RU" sz="2400" dirty="0"/>
              <a:t> </a:t>
            </a:r>
            <a:r>
              <a:rPr lang="ru-RU" sz="2400" dirty="0" err="1"/>
              <a:t>зарядталған</a:t>
            </a:r>
            <a:r>
              <a:rPr lang="ru-RU" sz="2400" dirty="0"/>
              <a:t> </a:t>
            </a:r>
            <a:r>
              <a:rPr lang="ru-RU" sz="2400" dirty="0" err="1"/>
              <a:t>ионға</a:t>
            </a:r>
            <a:r>
              <a:rPr lang="ru-RU" sz="2400" dirty="0"/>
              <a:t> </a:t>
            </a:r>
            <a:r>
              <a:rPr lang="ru-RU" sz="2400" dirty="0" err="1"/>
              <a:t>айналады</a:t>
            </a:r>
            <a:r>
              <a:rPr lang="ru-RU" sz="2400" dirty="0"/>
              <a:t> (</a:t>
            </a:r>
            <a:r>
              <a:rPr lang="ru-RU" sz="2400" dirty="0" err="1"/>
              <a:t>біріншілік</a:t>
            </a:r>
            <a:r>
              <a:rPr lang="ru-RU" sz="2400" dirty="0"/>
              <a:t> </a:t>
            </a:r>
            <a:r>
              <a:rPr lang="ru-RU" sz="2400" dirty="0" err="1"/>
              <a:t>иондану</a:t>
            </a:r>
            <a:r>
              <a:rPr lang="ru-RU" sz="2400" dirty="0"/>
              <a:t>).</a:t>
            </a:r>
          </a:p>
          <a:p>
            <a:pPr algn="just"/>
            <a:r>
              <a:rPr lang="ru-RU" sz="2400" dirty="0"/>
              <a:t>          </a:t>
            </a:r>
            <a:r>
              <a:rPr lang="ru-RU" sz="2400" dirty="0" err="1"/>
              <a:t>Ұшып</a:t>
            </a:r>
            <a:r>
              <a:rPr lang="ru-RU" sz="2400" dirty="0"/>
              <a:t> </a:t>
            </a:r>
            <a:r>
              <a:rPr lang="ru-RU" sz="2400" dirty="0" err="1"/>
              <a:t>шыққан</a:t>
            </a:r>
            <a:r>
              <a:rPr lang="ru-RU" sz="2400" dirty="0"/>
              <a:t> </a:t>
            </a:r>
            <a:r>
              <a:rPr lang="ru-RU" sz="2400" dirty="0" err="1"/>
              <a:t>электрондар</a:t>
            </a:r>
            <a:r>
              <a:rPr lang="ru-RU" sz="2400" dirty="0"/>
              <a:t> </a:t>
            </a:r>
            <a:r>
              <a:rPr lang="ru-RU" sz="2400" dirty="0" err="1"/>
              <a:t>өз</a:t>
            </a:r>
            <a:r>
              <a:rPr lang="ru-RU" sz="2400" dirty="0"/>
              <a:t> </a:t>
            </a:r>
            <a:r>
              <a:rPr lang="ru-RU" sz="2400" dirty="0" err="1"/>
              <a:t>кезегінде</a:t>
            </a:r>
            <a:r>
              <a:rPr lang="ru-RU" sz="2400" dirty="0"/>
              <a:t> </a:t>
            </a:r>
            <a:r>
              <a:rPr lang="ru-RU" sz="2400" dirty="0" err="1"/>
              <a:t>келе</a:t>
            </a:r>
            <a:r>
              <a:rPr lang="ru-RU" sz="2400" dirty="0"/>
              <a:t> </a:t>
            </a:r>
            <a:r>
              <a:rPr lang="ru-RU" sz="2400" dirty="0" err="1"/>
              <a:t>жатқан</a:t>
            </a:r>
            <a:r>
              <a:rPr lang="ru-RU" sz="2400" dirty="0"/>
              <a:t> </a:t>
            </a:r>
            <a:r>
              <a:rPr lang="ru-RU" sz="2400" dirty="0" err="1"/>
              <a:t>атомдармен</a:t>
            </a:r>
            <a:r>
              <a:rPr lang="ru-RU" sz="2400" dirty="0"/>
              <a:t> </a:t>
            </a:r>
            <a:r>
              <a:rPr lang="ru-RU" sz="2400" dirty="0" err="1"/>
              <a:t>өзара</a:t>
            </a:r>
            <a:r>
              <a:rPr lang="ru-RU" sz="2400" dirty="0"/>
              <a:t> </a:t>
            </a:r>
            <a:r>
              <a:rPr lang="ru-RU" sz="2400" dirty="0" err="1"/>
              <a:t>әрекеттесіп</a:t>
            </a:r>
            <a:r>
              <a:rPr lang="ru-RU" sz="2400" dirty="0"/>
              <a:t>, </a:t>
            </a:r>
            <a:r>
              <a:rPr lang="ru-RU" sz="2400" dirty="0" err="1"/>
              <a:t>екінші</a:t>
            </a:r>
            <a:r>
              <a:rPr lang="ru-RU" sz="2400" dirty="0"/>
              <a:t> </a:t>
            </a:r>
            <a:r>
              <a:rPr lang="ru-RU" sz="2400" dirty="0" err="1"/>
              <a:t>реттік</a:t>
            </a:r>
            <a:r>
              <a:rPr lang="ru-RU" sz="2400" dirty="0"/>
              <a:t> </a:t>
            </a:r>
            <a:r>
              <a:rPr lang="ru-RU" sz="2400" dirty="0" err="1"/>
              <a:t>иондануды</a:t>
            </a:r>
            <a:r>
              <a:rPr lang="ru-RU" sz="2400" dirty="0"/>
              <a:t> </a:t>
            </a:r>
            <a:r>
              <a:rPr lang="ru-RU" sz="2400" dirty="0" err="1"/>
              <a:t>тудырады</a:t>
            </a:r>
            <a:r>
              <a:rPr lang="ru-RU" sz="2400" dirty="0"/>
              <a:t>. </a:t>
            </a:r>
            <a:r>
              <a:rPr lang="ru-RU" sz="2400" dirty="0" err="1"/>
              <a:t>Барлық</a:t>
            </a:r>
            <a:r>
              <a:rPr lang="ru-RU" sz="2400" dirty="0"/>
              <a:t> </a:t>
            </a:r>
            <a:r>
              <a:rPr lang="ru-RU" sz="2400" dirty="0" err="1"/>
              <a:t>энергиясын</a:t>
            </a:r>
            <a:r>
              <a:rPr lang="ru-RU" sz="2400" dirty="0"/>
              <a:t> </a:t>
            </a:r>
            <a:r>
              <a:rPr lang="ru-RU" sz="2400" dirty="0" err="1"/>
              <a:t>жұмсаған</a:t>
            </a:r>
            <a:r>
              <a:rPr lang="ru-RU" sz="2400" dirty="0"/>
              <a:t> </a:t>
            </a:r>
            <a:r>
              <a:rPr lang="ru-RU" sz="2400" dirty="0" err="1"/>
              <a:t>электрондар</a:t>
            </a:r>
            <a:r>
              <a:rPr lang="ru-RU" sz="2400" dirty="0"/>
              <a:t> </a:t>
            </a:r>
            <a:r>
              <a:rPr lang="ru-RU" sz="2400" dirty="0" err="1"/>
              <a:t>бейтарап</a:t>
            </a:r>
            <a:r>
              <a:rPr lang="ru-RU" sz="2400" dirty="0"/>
              <a:t> </a:t>
            </a:r>
            <a:r>
              <a:rPr lang="ru-RU" sz="2400" dirty="0" err="1"/>
              <a:t>атомдарға</a:t>
            </a:r>
            <a:r>
              <a:rPr lang="ru-RU" sz="2400" dirty="0"/>
              <a:t> «</a:t>
            </a:r>
            <a:r>
              <a:rPr lang="ru-RU" sz="2400" dirty="0" err="1"/>
              <a:t>жабысып</a:t>
            </a:r>
            <a:r>
              <a:rPr lang="ru-RU" sz="2400" dirty="0"/>
              <a:t>», </a:t>
            </a:r>
            <a:r>
              <a:rPr lang="ru-RU" sz="2400" dirty="0" err="1"/>
              <a:t>теріс</a:t>
            </a:r>
            <a:r>
              <a:rPr lang="ru-RU" sz="2400" dirty="0"/>
              <a:t> </a:t>
            </a:r>
            <a:r>
              <a:rPr lang="ru-RU" sz="2400" dirty="0" err="1"/>
              <a:t>зарядталған</a:t>
            </a:r>
            <a:r>
              <a:rPr lang="ru-RU" sz="2400" dirty="0"/>
              <a:t> </a:t>
            </a:r>
            <a:r>
              <a:rPr lang="ru-RU" sz="2400" dirty="0" err="1"/>
              <a:t>иондар</a:t>
            </a:r>
            <a:r>
              <a:rPr lang="ru-RU" sz="2400" dirty="0"/>
              <a:t> </a:t>
            </a:r>
            <a:r>
              <a:rPr lang="ru-RU" sz="2400" dirty="0" err="1"/>
              <a:t>түзеді</a:t>
            </a:r>
            <a:r>
              <a:rPr lang="ru-RU" sz="2400" dirty="0"/>
              <a:t>.</a:t>
            </a:r>
          </a:p>
          <a:p>
            <a:pPr algn="just"/>
            <a:r>
              <a:rPr lang="ru-RU" sz="2400" dirty="0"/>
              <a:t>          </a:t>
            </a:r>
            <a:r>
              <a:rPr lang="ru-RU" sz="2400" dirty="0" err="1"/>
              <a:t>Яғни</a:t>
            </a:r>
            <a:r>
              <a:rPr lang="ru-RU" sz="2400" dirty="0"/>
              <a:t>, </a:t>
            </a:r>
            <a:r>
              <a:rPr lang="ru-RU" sz="2400" dirty="0" err="1"/>
              <a:t>иондану</a:t>
            </a:r>
            <a:r>
              <a:rPr lang="ru-RU" sz="2400" dirty="0"/>
              <a:t> - </a:t>
            </a:r>
            <a:r>
              <a:rPr lang="ru-RU" sz="2400" dirty="0" err="1"/>
              <a:t>бұл</a:t>
            </a:r>
            <a:r>
              <a:rPr lang="ru-RU" sz="2400" dirty="0"/>
              <a:t> </a:t>
            </a:r>
            <a:r>
              <a:rPr lang="ru-RU" sz="2400" dirty="0" err="1"/>
              <a:t>электронды</a:t>
            </a:r>
            <a:r>
              <a:rPr lang="ru-RU" sz="2400" dirty="0"/>
              <a:t> </a:t>
            </a:r>
            <a:r>
              <a:rPr lang="ru-RU" sz="2400" dirty="0" err="1"/>
              <a:t>ажырату</a:t>
            </a:r>
            <a:r>
              <a:rPr lang="ru-RU" sz="2400" dirty="0"/>
              <a:t> </a:t>
            </a:r>
            <a:r>
              <a:rPr lang="ru-RU" sz="2400" dirty="0" err="1"/>
              <a:t>процесі</a:t>
            </a:r>
            <a:r>
              <a:rPr lang="ru-RU" sz="2400" dirty="0"/>
              <a:t>. </a:t>
            </a:r>
            <a:r>
              <a:rPr lang="ru-RU" sz="2400" dirty="0" err="1"/>
              <a:t>Иондану</a:t>
            </a:r>
            <a:r>
              <a:rPr lang="ru-RU" sz="2400" dirty="0"/>
              <a:t> </a:t>
            </a:r>
            <a:r>
              <a:rPr lang="ru-RU" sz="2400" dirty="0" err="1"/>
              <a:t>нәтижесінде</a:t>
            </a:r>
            <a:r>
              <a:rPr lang="ru-RU" sz="2400" dirty="0"/>
              <a:t> </a:t>
            </a:r>
            <a:r>
              <a:rPr lang="ru-RU" sz="2400" dirty="0" err="1"/>
              <a:t>бейтарап</a:t>
            </a:r>
            <a:r>
              <a:rPr lang="ru-RU" sz="2400" dirty="0"/>
              <a:t> </a:t>
            </a:r>
            <a:r>
              <a:rPr lang="ru-RU" sz="2400" dirty="0" err="1"/>
              <a:t>атомдардан</a:t>
            </a:r>
            <a:r>
              <a:rPr lang="ru-RU" sz="2400" dirty="0"/>
              <a:t> </a:t>
            </a:r>
            <a:r>
              <a:rPr lang="ru-RU" sz="2400" dirty="0" err="1"/>
              <a:t>немесе</a:t>
            </a:r>
            <a:r>
              <a:rPr lang="ru-RU" sz="2400" dirty="0"/>
              <a:t> </a:t>
            </a:r>
            <a:r>
              <a:rPr lang="ru-RU" sz="2400" dirty="0" err="1"/>
              <a:t>молекулалардан</a:t>
            </a:r>
            <a:r>
              <a:rPr lang="ru-RU" sz="2400" dirty="0"/>
              <a:t> </a:t>
            </a:r>
            <a:r>
              <a:rPr lang="ru-RU" sz="2400" dirty="0" err="1"/>
              <a:t>оң</a:t>
            </a:r>
            <a:r>
              <a:rPr lang="ru-RU" sz="2400" dirty="0"/>
              <a:t> </a:t>
            </a:r>
            <a:r>
              <a:rPr lang="ru-RU" sz="2400" dirty="0" err="1"/>
              <a:t>зарядталған</a:t>
            </a:r>
            <a:r>
              <a:rPr lang="ru-RU" sz="2400" dirty="0"/>
              <a:t> </a:t>
            </a:r>
            <a:r>
              <a:rPr lang="ru-RU" sz="2400" dirty="0" err="1"/>
              <a:t>иондар</a:t>
            </a:r>
            <a:r>
              <a:rPr lang="ru-RU" sz="2400" dirty="0"/>
              <a:t> мен бос </a:t>
            </a:r>
            <a:r>
              <a:rPr lang="ru-RU" sz="2400" dirty="0" err="1"/>
              <a:t>электрондар</a:t>
            </a:r>
            <a:r>
              <a:rPr lang="ru-RU" sz="2400" dirty="0"/>
              <a:t> </a:t>
            </a:r>
            <a:r>
              <a:rPr lang="ru-RU" sz="2400" dirty="0" err="1"/>
              <a:t>түзіледі</a:t>
            </a:r>
            <a:r>
              <a:rPr lang="ru-RU" sz="2400" dirty="0"/>
              <a:t>.</a:t>
            </a:r>
          </a:p>
        </p:txBody>
      </p:sp>
    </p:spTree>
    <p:extLst>
      <p:ext uri="{BB962C8B-B14F-4D97-AF65-F5344CB8AC3E}">
        <p14:creationId xmlns:p14="http://schemas.microsoft.com/office/powerpoint/2010/main" val="333559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93C4B9-2515-4972-B83E-2FB32DD22CD0}"/>
              </a:ext>
            </a:extLst>
          </p:cNvPr>
          <p:cNvSpPr txBox="1"/>
          <p:nvPr/>
        </p:nvSpPr>
        <p:spPr>
          <a:xfrm>
            <a:off x="251520" y="260648"/>
            <a:ext cx="8352928" cy="6247864"/>
          </a:xfrm>
          <a:prstGeom prst="rect">
            <a:avLst/>
          </a:prstGeom>
          <a:noFill/>
        </p:spPr>
        <p:txBody>
          <a:bodyPr wrap="square">
            <a:spAutoFit/>
          </a:bodyPr>
          <a:lstStyle/>
          <a:p>
            <a:pPr algn="just"/>
            <a:r>
              <a:rPr lang="ru-RU" sz="2000" dirty="0"/>
              <a:t>                   </a:t>
            </a:r>
            <a:r>
              <a:rPr lang="ru-RU" sz="2000" dirty="0" err="1"/>
              <a:t>Иондаушы</a:t>
            </a:r>
            <a:r>
              <a:rPr lang="ru-RU" sz="2000" dirty="0"/>
              <a:t> </a:t>
            </a:r>
            <a:r>
              <a:rPr lang="ru-RU" sz="2000" dirty="0" err="1"/>
              <a:t>сәулелену</a:t>
            </a:r>
            <a:r>
              <a:rPr lang="ru-RU" sz="2000" dirty="0"/>
              <a:t> </a:t>
            </a:r>
            <a:r>
              <a:rPr lang="ru-RU" sz="2000" dirty="0" err="1"/>
              <a:t>көздерін</a:t>
            </a:r>
            <a:r>
              <a:rPr lang="ru-RU" sz="2000" dirty="0"/>
              <a:t> </a:t>
            </a:r>
            <a:r>
              <a:rPr lang="ru-RU" sz="2000" b="1" dirty="0" err="1"/>
              <a:t>екі</a:t>
            </a:r>
            <a:r>
              <a:rPr lang="ru-RU" sz="2000" b="1" dirty="0"/>
              <a:t> </a:t>
            </a:r>
            <a:r>
              <a:rPr lang="ru-RU" sz="2000" b="1" dirty="0" err="1"/>
              <a:t>топқа</a:t>
            </a:r>
            <a:r>
              <a:rPr lang="ru-RU" sz="2000" b="1" dirty="0"/>
              <a:t> </a:t>
            </a:r>
            <a:r>
              <a:rPr lang="ru-RU" sz="2000" dirty="0" err="1"/>
              <a:t>бөлуге</a:t>
            </a:r>
            <a:r>
              <a:rPr lang="ru-RU" sz="2000" dirty="0"/>
              <a:t> </a:t>
            </a:r>
            <a:r>
              <a:rPr lang="ru-RU" sz="2000" dirty="0" err="1"/>
              <a:t>болады</a:t>
            </a:r>
            <a:r>
              <a:rPr lang="ru-RU" sz="2000" dirty="0"/>
              <a:t>: </a:t>
            </a:r>
            <a:r>
              <a:rPr lang="ru-RU" sz="2000" b="1" dirty="0" err="1"/>
              <a:t>аппараттық</a:t>
            </a:r>
            <a:r>
              <a:rPr lang="ru-RU" sz="2000" dirty="0"/>
              <a:t> </a:t>
            </a:r>
            <a:r>
              <a:rPr lang="ru-RU" sz="2000" dirty="0" err="1"/>
              <a:t>және</a:t>
            </a:r>
            <a:r>
              <a:rPr lang="ru-RU" sz="2000" dirty="0"/>
              <a:t> </a:t>
            </a:r>
            <a:r>
              <a:rPr lang="ru-RU" sz="2000" b="1" dirty="0" err="1"/>
              <a:t>ядролық</a:t>
            </a:r>
            <a:r>
              <a:rPr lang="ru-RU" sz="2000" dirty="0"/>
              <a:t>. </a:t>
            </a:r>
          </a:p>
          <a:p>
            <a:pPr algn="just"/>
            <a:r>
              <a:rPr lang="ru-RU" sz="2000" dirty="0"/>
              <a:t>                 </a:t>
            </a:r>
            <a:r>
              <a:rPr lang="ru-RU" sz="2000" dirty="0" err="1"/>
              <a:t>Аппараттық</a:t>
            </a:r>
            <a:r>
              <a:rPr lang="ru-RU" sz="2000" dirty="0"/>
              <a:t> </a:t>
            </a:r>
            <a:r>
              <a:rPr lang="ru-RU" sz="2000" dirty="0" err="1"/>
              <a:t>көздерде</a:t>
            </a:r>
            <a:r>
              <a:rPr lang="ru-RU" sz="2000" dirty="0"/>
              <a:t> радиация </a:t>
            </a:r>
            <a:r>
              <a:rPr lang="ru-RU" sz="2000" dirty="0" err="1"/>
              <a:t>белгілі</a:t>
            </a:r>
            <a:r>
              <a:rPr lang="ru-RU" sz="2000" dirty="0"/>
              <a:t> </a:t>
            </a:r>
            <a:r>
              <a:rPr lang="ru-RU" sz="2000" dirty="0" err="1"/>
              <a:t>бір</a:t>
            </a:r>
            <a:r>
              <a:rPr lang="ru-RU" sz="2000" dirty="0"/>
              <a:t> </a:t>
            </a:r>
            <a:r>
              <a:rPr lang="ru-RU" sz="2000" dirty="0" err="1"/>
              <a:t>физикалық</a:t>
            </a:r>
            <a:r>
              <a:rPr lang="ru-RU" sz="2000" dirty="0"/>
              <a:t> </a:t>
            </a:r>
            <a:r>
              <a:rPr lang="ru-RU" sz="2000" dirty="0" err="1"/>
              <a:t>процестердің</a:t>
            </a:r>
            <a:r>
              <a:rPr lang="ru-RU" sz="2000" dirty="0"/>
              <a:t> </a:t>
            </a:r>
            <a:r>
              <a:rPr lang="ru-RU" sz="2000" dirty="0" err="1"/>
              <a:t>әсерінен</a:t>
            </a:r>
            <a:r>
              <a:rPr lang="ru-RU" sz="2000" dirty="0"/>
              <a:t> </a:t>
            </a:r>
            <a:r>
              <a:rPr lang="ru-RU" sz="2000" dirty="0" err="1"/>
              <a:t>пайда</a:t>
            </a:r>
            <a:r>
              <a:rPr lang="ru-RU" sz="2000" dirty="0"/>
              <a:t> </a:t>
            </a:r>
            <a:r>
              <a:rPr lang="ru-RU" sz="2000" dirty="0" err="1"/>
              <a:t>болады</a:t>
            </a:r>
            <a:r>
              <a:rPr lang="ru-RU" sz="2000" dirty="0"/>
              <a:t>. </a:t>
            </a:r>
            <a:r>
              <a:rPr lang="ru-RU" sz="2000" dirty="0" err="1"/>
              <a:t>Бұл</a:t>
            </a:r>
            <a:r>
              <a:rPr lang="ru-RU" sz="2000" dirty="0"/>
              <a:t> </a:t>
            </a:r>
            <a:r>
              <a:rPr lang="ru-RU" sz="2000" dirty="0" err="1"/>
              <a:t>жағдайда</a:t>
            </a:r>
            <a:r>
              <a:rPr lang="ru-RU" sz="2000" dirty="0"/>
              <a:t> </a:t>
            </a:r>
            <a:r>
              <a:rPr lang="ru-RU" sz="2000" dirty="0" err="1"/>
              <a:t>аппаратты</a:t>
            </a:r>
            <a:r>
              <a:rPr lang="ru-RU" sz="2000" dirty="0"/>
              <a:t> </a:t>
            </a:r>
            <a:r>
              <a:rPr lang="ru-RU" sz="2000" dirty="0" err="1"/>
              <a:t>жеткізетін</a:t>
            </a:r>
            <a:r>
              <a:rPr lang="ru-RU" sz="2000" dirty="0"/>
              <a:t> </a:t>
            </a:r>
            <a:r>
              <a:rPr lang="ru-RU" sz="2000" dirty="0" err="1"/>
              <a:t>электр</a:t>
            </a:r>
            <a:r>
              <a:rPr lang="ru-RU" sz="2000" dirty="0"/>
              <a:t> </a:t>
            </a:r>
            <a:r>
              <a:rPr lang="ru-RU" sz="2000" dirty="0" err="1"/>
              <a:t>энергиясы</a:t>
            </a:r>
            <a:r>
              <a:rPr lang="ru-RU" sz="2000" dirty="0"/>
              <a:t> </a:t>
            </a:r>
            <a:r>
              <a:rPr lang="ru-RU" sz="2000" dirty="0" err="1"/>
              <a:t>иондаушы</a:t>
            </a:r>
            <a:r>
              <a:rPr lang="ru-RU" sz="2000" dirty="0"/>
              <a:t> </a:t>
            </a:r>
            <a:r>
              <a:rPr lang="ru-RU" sz="2000" dirty="0" err="1"/>
              <a:t>бөлшектердің</a:t>
            </a:r>
            <a:r>
              <a:rPr lang="ru-RU" sz="2000" dirty="0"/>
              <a:t> </a:t>
            </a:r>
            <a:r>
              <a:rPr lang="ru-RU" sz="2000" dirty="0" err="1"/>
              <a:t>энергиясына</a:t>
            </a:r>
            <a:r>
              <a:rPr lang="ru-RU" sz="2000" dirty="0"/>
              <a:t> </a:t>
            </a:r>
            <a:r>
              <a:rPr lang="ru-RU" sz="2000" dirty="0" err="1"/>
              <a:t>айналады</a:t>
            </a:r>
            <a:r>
              <a:rPr lang="ru-RU" sz="2000" dirty="0"/>
              <a:t>.</a:t>
            </a:r>
          </a:p>
          <a:p>
            <a:pPr algn="just"/>
            <a:r>
              <a:rPr lang="ru-RU" sz="2000" dirty="0"/>
              <a:t>                </a:t>
            </a:r>
            <a:r>
              <a:rPr lang="ru-RU" sz="2000" dirty="0" err="1"/>
              <a:t>Сонымен</a:t>
            </a:r>
            <a:r>
              <a:rPr lang="ru-RU" sz="2000" dirty="0"/>
              <a:t>, </a:t>
            </a:r>
            <a:r>
              <a:rPr lang="ru-RU" sz="2000" dirty="0" err="1"/>
              <a:t>электрондар</a:t>
            </a:r>
            <a:r>
              <a:rPr lang="ru-RU" sz="2000" dirty="0"/>
              <a:t> фотоэффект </a:t>
            </a:r>
            <a:r>
              <a:rPr lang="ru-RU" sz="2000" dirty="0" err="1"/>
              <a:t>немесе</a:t>
            </a:r>
            <a:r>
              <a:rPr lang="ru-RU" sz="2000" dirty="0"/>
              <a:t> </a:t>
            </a:r>
            <a:r>
              <a:rPr lang="ru-RU" sz="2000" dirty="0" err="1"/>
              <a:t>термоэлектрондық</a:t>
            </a:r>
            <a:r>
              <a:rPr lang="ru-RU" sz="2000" dirty="0"/>
              <a:t> эмиссия </a:t>
            </a:r>
            <a:r>
              <a:rPr lang="ru-RU" sz="2000" dirty="0" err="1"/>
              <a:t>нәтижесінде</a:t>
            </a:r>
            <a:r>
              <a:rPr lang="ru-RU" sz="2000" dirty="0"/>
              <a:t> </a:t>
            </a:r>
            <a:r>
              <a:rPr lang="ru-RU" sz="2000" dirty="0" err="1"/>
              <a:t>пайда</a:t>
            </a:r>
            <a:r>
              <a:rPr lang="ru-RU" sz="2000" dirty="0"/>
              <a:t> </a:t>
            </a:r>
            <a:r>
              <a:rPr lang="ru-RU" sz="2000" dirty="0" err="1"/>
              <a:t>болады</a:t>
            </a:r>
            <a:r>
              <a:rPr lang="ru-RU" sz="2000" dirty="0"/>
              <a:t>, </a:t>
            </a:r>
            <a:r>
              <a:rPr lang="ru-RU" sz="2000" dirty="0" err="1"/>
              <a:t>содан</a:t>
            </a:r>
            <a:r>
              <a:rPr lang="ru-RU" sz="2000" dirty="0"/>
              <a:t> </a:t>
            </a:r>
            <a:r>
              <a:rPr lang="ru-RU" sz="2000" dirty="0" err="1"/>
              <a:t>кейін</a:t>
            </a:r>
            <a:r>
              <a:rPr lang="ru-RU" sz="2000" dirty="0"/>
              <a:t> </a:t>
            </a:r>
            <a:r>
              <a:rPr lang="ru-RU" sz="2000" dirty="0" err="1"/>
              <a:t>күш</a:t>
            </a:r>
            <a:r>
              <a:rPr lang="ru-RU" sz="2000" dirty="0"/>
              <a:t> </a:t>
            </a:r>
            <a:r>
              <a:rPr lang="ru-RU" sz="2000" dirty="0" err="1"/>
              <a:t>өрісі</a:t>
            </a:r>
            <a:r>
              <a:rPr lang="ru-RU" sz="2000" dirty="0"/>
              <a:t> </a:t>
            </a:r>
            <a:r>
              <a:rPr lang="ru-RU" sz="2000" dirty="0" err="1"/>
              <a:t>есебінен</a:t>
            </a:r>
            <a:r>
              <a:rPr lang="ru-RU" sz="2000" dirty="0"/>
              <a:t> </a:t>
            </a:r>
            <a:r>
              <a:rPr lang="ru-RU" sz="2000" dirty="0" err="1"/>
              <a:t>үдей</a:t>
            </a:r>
            <a:r>
              <a:rPr lang="ru-RU" sz="2000" dirty="0"/>
              <a:t> </a:t>
            </a:r>
            <a:r>
              <a:rPr lang="ru-RU" sz="2000" dirty="0" err="1"/>
              <a:t>отырып</a:t>
            </a:r>
            <a:r>
              <a:rPr lang="ru-RU" sz="2000" dirty="0"/>
              <a:t>, энергия </a:t>
            </a:r>
            <a:r>
              <a:rPr lang="ru-RU" sz="2000" dirty="0" err="1"/>
              <a:t>алады</a:t>
            </a:r>
            <a:r>
              <a:rPr lang="ru-RU" sz="2000" dirty="0"/>
              <a:t>, </a:t>
            </a:r>
            <a:r>
              <a:rPr lang="ru-RU" sz="2000" dirty="0" err="1"/>
              <a:t>немесе</a:t>
            </a:r>
            <a:r>
              <a:rPr lang="ru-RU" sz="2000" dirty="0"/>
              <a:t> рентген </a:t>
            </a:r>
            <a:r>
              <a:rPr lang="ru-RU" sz="2000" dirty="0" err="1"/>
              <a:t>сәулелерінің</a:t>
            </a:r>
            <a:r>
              <a:rPr lang="ru-RU" sz="2000" dirty="0"/>
              <a:t> </a:t>
            </a:r>
            <a:r>
              <a:rPr lang="ru-RU" sz="2000" dirty="0" err="1"/>
              <a:t>электр</a:t>
            </a:r>
            <a:r>
              <a:rPr lang="ru-RU" sz="2000" dirty="0"/>
              <a:t> </a:t>
            </a:r>
            <a:r>
              <a:rPr lang="ru-RU" sz="2000" dirty="0" err="1"/>
              <a:t>өрісінде</a:t>
            </a:r>
            <a:r>
              <a:rPr lang="ru-RU" sz="2000" dirty="0"/>
              <a:t> </a:t>
            </a:r>
            <a:r>
              <a:rPr lang="ru-RU" sz="2000" dirty="0" err="1"/>
              <a:t>тежелген</a:t>
            </a:r>
            <a:r>
              <a:rPr lang="ru-RU" sz="2000" dirty="0"/>
              <a:t> </a:t>
            </a:r>
            <a:r>
              <a:rPr lang="ru-RU" sz="2000" dirty="0" err="1"/>
              <a:t>кезде</a:t>
            </a:r>
            <a:r>
              <a:rPr lang="ru-RU" sz="2000" dirty="0"/>
              <a:t> </a:t>
            </a:r>
            <a:r>
              <a:rPr lang="ru-RU" sz="2000" dirty="0" err="1"/>
              <a:t>осындай</a:t>
            </a:r>
            <a:r>
              <a:rPr lang="ru-RU" sz="2000" dirty="0"/>
              <a:t> </a:t>
            </a:r>
            <a:r>
              <a:rPr lang="ru-RU" sz="2000" dirty="0" err="1"/>
              <a:t>электрондар</a:t>
            </a:r>
            <a:r>
              <a:rPr lang="ru-RU" sz="2000" dirty="0"/>
              <a:t> </a:t>
            </a:r>
            <a:r>
              <a:rPr lang="ru-RU" sz="2000" dirty="0" err="1"/>
              <a:t>пайда</a:t>
            </a:r>
            <a:r>
              <a:rPr lang="ru-RU" sz="2000" dirty="0"/>
              <a:t> </a:t>
            </a:r>
            <a:r>
              <a:rPr lang="ru-RU" sz="2000" dirty="0" err="1"/>
              <a:t>болады</a:t>
            </a:r>
            <a:r>
              <a:rPr lang="ru-RU" sz="2000" dirty="0"/>
              <a:t>.</a:t>
            </a:r>
          </a:p>
          <a:p>
            <a:pPr algn="just"/>
            <a:r>
              <a:rPr lang="ru-RU" sz="2000" dirty="0"/>
              <a:t>                </a:t>
            </a:r>
            <a:r>
              <a:rPr lang="ru-RU" sz="2000" dirty="0" err="1"/>
              <a:t>Аппараттық</a:t>
            </a:r>
            <a:r>
              <a:rPr lang="ru-RU" sz="2000" dirty="0"/>
              <a:t> </a:t>
            </a:r>
            <a:r>
              <a:rPr lang="ru-RU" sz="2000" dirty="0" err="1"/>
              <a:t>сәулелену</a:t>
            </a:r>
            <a:r>
              <a:rPr lang="ru-RU" sz="2000" dirty="0"/>
              <a:t> </a:t>
            </a:r>
            <a:r>
              <a:rPr lang="ru-RU" sz="2000" dirty="0" err="1"/>
              <a:t>көздеріне</a:t>
            </a:r>
            <a:r>
              <a:rPr lang="ru-RU" sz="2000" dirty="0"/>
              <a:t> </a:t>
            </a:r>
            <a:r>
              <a:rPr lang="ru-RU" sz="2000" dirty="0" err="1"/>
              <a:t>мысал</a:t>
            </a:r>
            <a:r>
              <a:rPr lang="ru-RU" sz="2000" dirty="0"/>
              <a:t> </a:t>
            </a:r>
            <a:r>
              <a:rPr lang="ru-RU" sz="2000" dirty="0" err="1"/>
              <a:t>ретінде</a:t>
            </a:r>
            <a:r>
              <a:rPr lang="ru-RU" sz="2000" dirty="0"/>
              <a:t> </a:t>
            </a:r>
            <a:r>
              <a:rPr lang="ru-RU" sz="2000" dirty="0" err="1"/>
              <a:t>әр</a:t>
            </a:r>
            <a:r>
              <a:rPr lang="ru-RU" sz="2000" dirty="0"/>
              <a:t> </a:t>
            </a:r>
            <a:r>
              <a:rPr lang="ru-RU" sz="2000" dirty="0" err="1"/>
              <a:t>түрлі</a:t>
            </a:r>
            <a:r>
              <a:rPr lang="ru-RU" sz="2000" dirty="0"/>
              <a:t> </a:t>
            </a:r>
            <a:r>
              <a:rPr lang="ru-RU" sz="2000" dirty="0" err="1"/>
              <a:t>типтегі</a:t>
            </a:r>
            <a:r>
              <a:rPr lang="ru-RU" sz="2000" dirty="0"/>
              <a:t> </a:t>
            </a:r>
            <a:r>
              <a:rPr lang="ru-RU" sz="2000" dirty="0" err="1"/>
              <a:t>үдеткіштер</a:t>
            </a:r>
            <a:r>
              <a:rPr lang="ru-RU" sz="2000" dirty="0"/>
              <a:t> мен рентген </a:t>
            </a:r>
            <a:r>
              <a:rPr lang="ru-RU" sz="2000" dirty="0" err="1"/>
              <a:t>аппараттарын</a:t>
            </a:r>
            <a:r>
              <a:rPr lang="ru-RU" sz="2000" dirty="0"/>
              <a:t> </a:t>
            </a:r>
            <a:r>
              <a:rPr lang="ru-RU" sz="2000" dirty="0" err="1"/>
              <a:t>алуға</a:t>
            </a:r>
            <a:r>
              <a:rPr lang="ru-RU" sz="2000" dirty="0"/>
              <a:t> </a:t>
            </a:r>
            <a:r>
              <a:rPr lang="ru-RU" sz="2000" dirty="0" err="1"/>
              <a:t>болады</a:t>
            </a:r>
            <a:r>
              <a:rPr lang="ru-RU" sz="2000" dirty="0"/>
              <a:t>. </a:t>
            </a:r>
            <a:r>
              <a:rPr lang="ru-RU" sz="2000" dirty="0" err="1"/>
              <a:t>Бұл</a:t>
            </a:r>
            <a:r>
              <a:rPr lang="ru-RU" sz="2000" dirty="0"/>
              <a:t> </a:t>
            </a:r>
            <a:r>
              <a:rPr lang="ru-RU" sz="2000" dirty="0" err="1"/>
              <a:t>құрылғылар</a:t>
            </a:r>
            <a:r>
              <a:rPr lang="ru-RU" sz="2000" dirty="0"/>
              <a:t> </a:t>
            </a:r>
            <a:r>
              <a:rPr lang="ru-RU" sz="2000" dirty="0" err="1"/>
              <a:t>өнеркәсіптің</a:t>
            </a:r>
            <a:r>
              <a:rPr lang="ru-RU" sz="2000" dirty="0"/>
              <a:t>, </a:t>
            </a:r>
            <a:r>
              <a:rPr lang="ru-RU" sz="2000" dirty="0" err="1"/>
              <a:t>медицинаның</a:t>
            </a:r>
            <a:r>
              <a:rPr lang="ru-RU" sz="2000" dirty="0"/>
              <a:t>, </a:t>
            </a:r>
            <a:r>
              <a:rPr lang="ru-RU" sz="2000" dirty="0" err="1"/>
              <a:t>ауыл</a:t>
            </a:r>
            <a:r>
              <a:rPr lang="ru-RU" sz="2000" dirty="0"/>
              <a:t> </a:t>
            </a:r>
            <a:r>
              <a:rPr lang="ru-RU" sz="2000" dirty="0" err="1"/>
              <a:t>шаруашылығының</a:t>
            </a:r>
            <a:r>
              <a:rPr lang="ru-RU" sz="2000" dirty="0"/>
              <a:t>, </a:t>
            </a:r>
            <a:r>
              <a:rPr lang="ru-RU" sz="2000" dirty="0" err="1"/>
              <a:t>ғылыми</a:t>
            </a:r>
            <a:r>
              <a:rPr lang="ru-RU" sz="2000" dirty="0"/>
              <a:t> </a:t>
            </a:r>
            <a:r>
              <a:rPr lang="ru-RU" sz="2000" dirty="0" err="1"/>
              <a:t>көптеген</a:t>
            </a:r>
            <a:r>
              <a:rPr lang="ru-RU" sz="2000" dirty="0"/>
              <a:t> </a:t>
            </a:r>
            <a:r>
              <a:rPr lang="ru-RU" sz="2000" dirty="0" err="1"/>
              <a:t>салаларында</a:t>
            </a:r>
            <a:r>
              <a:rPr lang="ru-RU" sz="2000" dirty="0"/>
              <a:t> </a:t>
            </a:r>
            <a:r>
              <a:rPr lang="ru-RU" sz="2000" dirty="0" err="1"/>
              <a:t>кеңінен</a:t>
            </a:r>
            <a:r>
              <a:rPr lang="ru-RU" sz="2000" dirty="0"/>
              <a:t> </a:t>
            </a:r>
            <a:r>
              <a:rPr lang="ru-RU" sz="2000" dirty="0" err="1"/>
              <a:t>қолданылды</a:t>
            </a:r>
            <a:r>
              <a:rPr lang="ru-RU" sz="2000" dirty="0"/>
              <a:t>.</a:t>
            </a:r>
          </a:p>
          <a:p>
            <a:pPr algn="just"/>
            <a:r>
              <a:rPr lang="ru-RU" sz="2000" dirty="0"/>
              <a:t>            </a:t>
            </a:r>
            <a:r>
              <a:rPr lang="ru-RU" sz="2000" dirty="0" err="1"/>
              <a:t>Иондаушы</a:t>
            </a:r>
            <a:r>
              <a:rPr lang="ru-RU" sz="2000" dirty="0"/>
              <a:t> </a:t>
            </a:r>
            <a:r>
              <a:rPr lang="ru-RU" sz="2000" dirty="0" err="1"/>
              <a:t>сәулеленудің</a:t>
            </a:r>
            <a:r>
              <a:rPr lang="ru-RU" sz="2000" dirty="0"/>
              <a:t> </a:t>
            </a:r>
            <a:r>
              <a:rPr lang="ru-RU" sz="2000" dirty="0" err="1"/>
              <a:t>ядролық</a:t>
            </a:r>
            <a:r>
              <a:rPr lang="ru-RU" sz="2000" dirty="0"/>
              <a:t> </a:t>
            </a:r>
            <a:r>
              <a:rPr lang="ru-RU" sz="2000" dirty="0" err="1"/>
              <a:t>көздерінде</a:t>
            </a:r>
            <a:r>
              <a:rPr lang="ru-RU" sz="2000" dirty="0"/>
              <a:t> </a:t>
            </a:r>
            <a:r>
              <a:rPr lang="ru-RU" sz="2000" dirty="0" err="1"/>
              <a:t>бөлшектер</a:t>
            </a:r>
            <a:r>
              <a:rPr lang="ru-RU" sz="2000" dirty="0"/>
              <a:t> (атом </a:t>
            </a:r>
            <a:r>
              <a:rPr lang="ru-RU" sz="2000" dirty="0" err="1"/>
              <a:t>ядросы</a:t>
            </a:r>
            <a:r>
              <a:rPr lang="ru-RU" sz="2000" dirty="0"/>
              <a:t>) - </a:t>
            </a:r>
            <a:r>
              <a:rPr lang="ru-RU" sz="2000" dirty="0" err="1"/>
              <a:t>ядроның</a:t>
            </a:r>
            <a:r>
              <a:rPr lang="ru-RU" sz="2000" dirty="0"/>
              <a:t> </a:t>
            </a:r>
            <a:r>
              <a:rPr lang="ru-RU" sz="2000" dirty="0" err="1"/>
              <a:t>өздігінен</a:t>
            </a:r>
            <a:r>
              <a:rPr lang="ru-RU" sz="2000" dirty="0"/>
              <a:t> </a:t>
            </a:r>
            <a:r>
              <a:rPr lang="ru-RU" sz="2000" dirty="0" err="1"/>
              <a:t>ыдырауы</a:t>
            </a:r>
            <a:r>
              <a:rPr lang="ru-RU" sz="2000" dirty="0"/>
              <a:t> </a:t>
            </a:r>
            <a:r>
              <a:rPr lang="ru-RU" sz="2000" dirty="0" err="1"/>
              <a:t>немесе</a:t>
            </a:r>
            <a:r>
              <a:rPr lang="ru-RU" sz="2000" dirty="0"/>
              <a:t> </a:t>
            </a:r>
            <a:r>
              <a:rPr lang="ru-RU" sz="2000" dirty="0" err="1"/>
              <a:t>ядролық</a:t>
            </a:r>
            <a:r>
              <a:rPr lang="ru-RU" sz="2000" dirty="0"/>
              <a:t> реакция </a:t>
            </a:r>
            <a:r>
              <a:rPr lang="ru-RU" sz="2000" dirty="0" err="1"/>
              <a:t>нәтижесінде</a:t>
            </a:r>
            <a:r>
              <a:rPr lang="ru-RU" sz="2000" dirty="0"/>
              <a:t> </a:t>
            </a:r>
            <a:r>
              <a:rPr lang="ru-RU" sz="2000" dirty="0" err="1"/>
              <a:t>болатын</a:t>
            </a:r>
            <a:r>
              <a:rPr lang="ru-RU" sz="2000" dirty="0"/>
              <a:t> </a:t>
            </a:r>
            <a:r>
              <a:rPr lang="ru-RU" sz="2000" dirty="0" err="1"/>
              <a:t>түрлендірулер</a:t>
            </a:r>
            <a:r>
              <a:rPr lang="ru-RU" sz="2000" dirty="0"/>
              <a:t> </a:t>
            </a:r>
            <a:r>
              <a:rPr lang="ru-RU" sz="2000" dirty="0" err="1"/>
              <a:t>нәтижесінде</a:t>
            </a:r>
            <a:r>
              <a:rPr lang="ru-RU" sz="2000" dirty="0"/>
              <a:t> </a:t>
            </a:r>
            <a:r>
              <a:rPr lang="ru-RU" sz="2000" dirty="0" err="1"/>
              <a:t>пайда</a:t>
            </a:r>
            <a:r>
              <a:rPr lang="ru-RU" sz="2000" dirty="0"/>
              <a:t> </a:t>
            </a:r>
            <a:r>
              <a:rPr lang="ru-RU" sz="2000" dirty="0" err="1"/>
              <a:t>болады</a:t>
            </a:r>
            <a:r>
              <a:rPr lang="ru-RU" sz="2000" dirty="0"/>
              <a:t> </a:t>
            </a:r>
            <a:r>
              <a:rPr lang="ru-RU" sz="2000" dirty="0" err="1"/>
              <a:t>және</a:t>
            </a:r>
            <a:r>
              <a:rPr lang="ru-RU" sz="2000" dirty="0"/>
              <a:t> энергия </a:t>
            </a:r>
            <a:r>
              <a:rPr lang="ru-RU" sz="2000" dirty="0" err="1"/>
              <a:t>алады</a:t>
            </a:r>
            <a:r>
              <a:rPr lang="ru-RU" sz="2000" dirty="0"/>
              <a:t>.</a:t>
            </a:r>
          </a:p>
          <a:p>
            <a:pPr algn="just"/>
            <a:r>
              <a:rPr lang="ru-RU" sz="2000" dirty="0"/>
              <a:t>             </a:t>
            </a:r>
            <a:r>
              <a:rPr lang="ru-RU" sz="2000" dirty="0" err="1"/>
              <a:t>Барлық</a:t>
            </a:r>
            <a:r>
              <a:rPr lang="ru-RU" sz="2000" dirty="0"/>
              <a:t> </a:t>
            </a:r>
            <a:r>
              <a:rPr lang="ru-RU" sz="2000" dirty="0" err="1"/>
              <a:t>заттар</a:t>
            </a:r>
            <a:r>
              <a:rPr lang="ru-RU" sz="2000" dirty="0"/>
              <a:t> </a:t>
            </a:r>
            <a:r>
              <a:rPr lang="ru-RU" sz="2000" dirty="0" err="1"/>
              <a:t>сәулелерді</a:t>
            </a:r>
            <a:r>
              <a:rPr lang="ru-RU" sz="2000" dirty="0"/>
              <a:t> </a:t>
            </a:r>
            <a:r>
              <a:rPr lang="ru-RU" sz="2000" dirty="0" err="1"/>
              <a:t>бірдей</a:t>
            </a:r>
            <a:r>
              <a:rPr lang="ru-RU" sz="2000" dirty="0"/>
              <a:t> </a:t>
            </a:r>
            <a:r>
              <a:rPr lang="ru-RU" sz="2000" dirty="0" err="1"/>
              <a:t>сіңіре</a:t>
            </a:r>
            <a:r>
              <a:rPr lang="ru-RU" sz="2000" dirty="0"/>
              <a:t> </a:t>
            </a:r>
            <a:r>
              <a:rPr lang="ru-RU" sz="2000" dirty="0" err="1"/>
              <a:t>бермейді</a:t>
            </a:r>
            <a:r>
              <a:rPr lang="ru-RU" sz="2000" dirty="0"/>
              <a:t>. </a:t>
            </a:r>
            <a:r>
              <a:rPr lang="ru-RU" sz="2000" dirty="0" err="1"/>
              <a:t>Қорғасын</a:t>
            </a:r>
            <a:r>
              <a:rPr lang="ru-RU" sz="2000" dirty="0"/>
              <a:t>, бетон </a:t>
            </a:r>
            <a:r>
              <a:rPr lang="ru-RU" sz="2000" dirty="0" err="1"/>
              <a:t>және</a:t>
            </a:r>
            <a:r>
              <a:rPr lang="ru-RU" sz="2000" dirty="0"/>
              <a:t> су </a:t>
            </a:r>
            <a:r>
              <a:rPr lang="ru-RU" sz="2000" dirty="0" err="1"/>
              <a:t>өте</a:t>
            </a:r>
            <a:r>
              <a:rPr lang="ru-RU" sz="2000" dirty="0"/>
              <a:t> </a:t>
            </a:r>
            <a:r>
              <a:rPr lang="ru-RU" sz="2000" dirty="0" err="1"/>
              <a:t>жақсы</a:t>
            </a:r>
            <a:r>
              <a:rPr lang="ru-RU" sz="2000" dirty="0"/>
              <a:t> </a:t>
            </a:r>
            <a:r>
              <a:rPr lang="ru-RU" sz="2000" dirty="0" err="1"/>
              <a:t>сіңіріледі</a:t>
            </a:r>
            <a:r>
              <a:rPr lang="ru-RU" sz="2000" dirty="0"/>
              <a:t> </a:t>
            </a:r>
            <a:r>
              <a:rPr lang="ru-RU" sz="2000" dirty="0" err="1"/>
              <a:t>және</a:t>
            </a:r>
            <a:r>
              <a:rPr lang="ru-RU" sz="2000" dirty="0"/>
              <a:t> </a:t>
            </a:r>
            <a:r>
              <a:rPr lang="ru-RU" sz="2000" dirty="0" err="1"/>
              <a:t>көбінесе</a:t>
            </a:r>
            <a:r>
              <a:rPr lang="ru-RU" sz="2000" dirty="0"/>
              <a:t> </a:t>
            </a:r>
            <a:r>
              <a:rPr lang="ru-RU" sz="2000" dirty="0" err="1"/>
              <a:t>иондаушы</a:t>
            </a:r>
            <a:r>
              <a:rPr lang="ru-RU" sz="2000" dirty="0"/>
              <a:t> </a:t>
            </a:r>
            <a:r>
              <a:rPr lang="ru-RU" sz="2000" dirty="0" err="1"/>
              <a:t>сәулелерден</a:t>
            </a:r>
            <a:r>
              <a:rPr lang="ru-RU" sz="2000" dirty="0"/>
              <a:t> </a:t>
            </a:r>
            <a:r>
              <a:rPr lang="ru-RU" sz="2000" dirty="0" err="1"/>
              <a:t>қорғану</a:t>
            </a:r>
            <a:r>
              <a:rPr lang="ru-RU" sz="2000" dirty="0"/>
              <a:t> </a:t>
            </a:r>
            <a:r>
              <a:rPr lang="ru-RU" sz="2000" dirty="0" err="1"/>
              <a:t>үшін</a:t>
            </a:r>
            <a:r>
              <a:rPr lang="ru-RU" sz="2000" dirty="0"/>
              <a:t> </a:t>
            </a:r>
            <a:r>
              <a:rPr lang="ru-RU" sz="2000" dirty="0" err="1"/>
              <a:t>оларды</a:t>
            </a:r>
            <a:r>
              <a:rPr lang="ru-RU" sz="2000" dirty="0"/>
              <a:t> </a:t>
            </a:r>
            <a:r>
              <a:rPr lang="ru-RU" sz="2000" dirty="0" err="1"/>
              <a:t>қолданады</a:t>
            </a:r>
            <a:r>
              <a:rPr lang="ru-RU" sz="2000" dirty="0"/>
              <a:t>.</a:t>
            </a:r>
          </a:p>
        </p:txBody>
      </p:sp>
    </p:spTree>
    <p:extLst>
      <p:ext uri="{BB962C8B-B14F-4D97-AF65-F5344CB8AC3E}">
        <p14:creationId xmlns:p14="http://schemas.microsoft.com/office/powerpoint/2010/main" val="1518443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fontScale="90000"/>
          </a:bodyPr>
          <a:lstStyle/>
          <a:p>
            <a:r>
              <a:rPr lang="kk-KZ" dirty="0"/>
              <a:t>Корпускулярлық иондаушы сәулелер</a:t>
            </a:r>
            <a:endParaRPr lang="ru-RU" dirty="0"/>
          </a:p>
        </p:txBody>
      </p:sp>
      <p:sp>
        <p:nvSpPr>
          <p:cNvPr id="3" name="Объект 2"/>
          <p:cNvSpPr>
            <a:spLocks noGrp="1"/>
          </p:cNvSpPr>
          <p:nvPr>
            <p:ph sz="half" idx="1"/>
          </p:nvPr>
        </p:nvSpPr>
        <p:spPr>
          <a:xfrm>
            <a:off x="457200" y="1905000"/>
            <a:ext cx="8229600" cy="1307976"/>
          </a:xfrm>
        </p:spPr>
        <p:style>
          <a:lnRef idx="2">
            <a:schemeClr val="accent5"/>
          </a:lnRef>
          <a:fillRef idx="1">
            <a:schemeClr val="lt1"/>
          </a:fillRef>
          <a:effectRef idx="0">
            <a:schemeClr val="accent5"/>
          </a:effectRef>
          <a:fontRef idx="minor">
            <a:schemeClr val="dk1"/>
          </a:fontRef>
        </p:style>
        <p:txBody>
          <a:bodyPr>
            <a:noAutofit/>
          </a:bodyPr>
          <a:lstStyle/>
          <a:p>
            <a:pPr algn="just"/>
            <a:r>
              <a:rPr lang="el-GR" sz="2800" b="1" i="1" dirty="0"/>
              <a:t>α</a:t>
            </a:r>
            <a:r>
              <a:rPr lang="kk-KZ" sz="2800" b="1" i="1" dirty="0"/>
              <a:t>-бөлшектер </a:t>
            </a:r>
            <a:r>
              <a:rPr lang="kk-KZ" sz="2400" dirty="0"/>
              <a:t>деп жоғары энергияға ие, өте жоғары жылдамдықпен ұшып келе жатқан гелий атомының ядроларын айтады.</a:t>
            </a:r>
          </a:p>
        </p:txBody>
      </p:sp>
      <p:sp>
        <p:nvSpPr>
          <p:cNvPr id="4" name="Текст 3"/>
          <p:cNvSpPr>
            <a:spLocks noGrp="1"/>
          </p:cNvSpPr>
          <p:nvPr>
            <p:ph type="body" sz="half" idx="2"/>
          </p:nvPr>
        </p:nvSpPr>
        <p:spPr>
          <a:xfrm>
            <a:off x="467544" y="3573016"/>
            <a:ext cx="8229600" cy="1046584"/>
          </a:xfrm>
        </p:spPr>
        <p:style>
          <a:lnRef idx="2">
            <a:schemeClr val="accent3"/>
          </a:lnRef>
          <a:fillRef idx="1">
            <a:schemeClr val="lt1"/>
          </a:fillRef>
          <a:effectRef idx="0">
            <a:schemeClr val="accent3"/>
          </a:effectRef>
          <a:fontRef idx="minor">
            <a:schemeClr val="dk1"/>
          </a:fontRef>
        </p:style>
        <p:txBody>
          <a:bodyPr>
            <a:normAutofit/>
          </a:bodyPr>
          <a:lstStyle/>
          <a:p>
            <a:pPr algn="just"/>
            <a:r>
              <a:rPr lang="el-GR" sz="2800" b="1" i="1" dirty="0"/>
              <a:t>β</a:t>
            </a:r>
            <a:r>
              <a:rPr lang="kk-KZ" sz="2800" b="1" i="1" dirty="0"/>
              <a:t>-бөлшектер </a:t>
            </a:r>
            <a:r>
              <a:rPr lang="kk-KZ" sz="2400" dirty="0"/>
              <a:t>– шапшаң электрондар  мен позитрондар ағыны.</a:t>
            </a:r>
            <a:endParaRPr lang="ru-RU" sz="2400" dirty="0"/>
          </a:p>
          <a:p>
            <a:pPr algn="just"/>
            <a:endParaRPr lang="ru-RU" sz="2400" dirty="0"/>
          </a:p>
        </p:txBody>
      </p:sp>
    </p:spTree>
    <p:extLst>
      <p:ext uri="{BB962C8B-B14F-4D97-AF65-F5344CB8AC3E}">
        <p14:creationId xmlns:p14="http://schemas.microsoft.com/office/powerpoint/2010/main" val="283002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6F6A1-40A8-4F2D-B8E1-88B35069C635}"/>
              </a:ext>
            </a:extLst>
          </p:cNvPr>
          <p:cNvSpPr txBox="1"/>
          <p:nvPr/>
        </p:nvSpPr>
        <p:spPr>
          <a:xfrm>
            <a:off x="215516" y="692696"/>
            <a:ext cx="8712968" cy="5632311"/>
          </a:xfrm>
          <a:prstGeom prst="rect">
            <a:avLst/>
          </a:prstGeom>
          <a:noFill/>
        </p:spPr>
        <p:txBody>
          <a:bodyPr wrap="square">
            <a:spAutoFit/>
          </a:bodyPr>
          <a:lstStyle/>
          <a:p>
            <a:pPr algn="just"/>
            <a:r>
              <a:rPr lang="ru-RU" sz="2000" b="1" dirty="0">
                <a:solidFill>
                  <a:srgbClr val="C00000"/>
                </a:solidFill>
              </a:rPr>
              <a:t>           Альфа </a:t>
            </a:r>
            <a:r>
              <a:rPr lang="ru-RU" sz="2000" b="1" dirty="0" err="1">
                <a:solidFill>
                  <a:srgbClr val="C00000"/>
                </a:solidFill>
              </a:rPr>
              <a:t>сәулелері</a:t>
            </a:r>
            <a:r>
              <a:rPr lang="ru-RU" sz="2000" b="1" dirty="0">
                <a:solidFill>
                  <a:srgbClr val="C00000"/>
                </a:solidFill>
              </a:rPr>
              <a:t> </a:t>
            </a:r>
            <a:r>
              <a:rPr lang="ru-RU" sz="2000" dirty="0"/>
              <a:t>- </a:t>
            </a:r>
            <a:r>
              <a:rPr lang="ru-RU" sz="2000" dirty="0" err="1"/>
              <a:t>оң</a:t>
            </a:r>
            <a:r>
              <a:rPr lang="ru-RU" sz="2000" dirty="0"/>
              <a:t> </a:t>
            </a:r>
            <a:r>
              <a:rPr lang="ru-RU" sz="2000" dirty="0" err="1"/>
              <a:t>зарядталған</a:t>
            </a:r>
            <a:r>
              <a:rPr lang="ru-RU" sz="2000" dirty="0"/>
              <a:t> </a:t>
            </a:r>
            <a:r>
              <a:rPr lang="ru-RU" sz="2000" dirty="0" err="1"/>
              <a:t>бөлшектер</a:t>
            </a:r>
            <a:r>
              <a:rPr lang="ru-RU" sz="2000" dirty="0"/>
              <a:t> - гелий </a:t>
            </a:r>
            <a:r>
              <a:rPr lang="ru-RU" sz="2000" dirty="0" err="1"/>
              <a:t>атомдарының</a:t>
            </a:r>
            <a:r>
              <a:rPr lang="ru-RU" sz="2000" dirty="0"/>
              <a:t> </a:t>
            </a:r>
            <a:r>
              <a:rPr lang="ru-RU" sz="2000" dirty="0" err="1"/>
              <a:t>ядролары</a:t>
            </a:r>
            <a:r>
              <a:rPr lang="ru-RU" sz="2000" dirty="0"/>
              <a:t>, </a:t>
            </a:r>
            <a:r>
              <a:rPr lang="ru-RU" sz="2000" dirty="0" err="1"/>
              <a:t>шамамен</a:t>
            </a:r>
            <a:r>
              <a:rPr lang="ru-RU" sz="2000" dirty="0"/>
              <a:t> 20000 км / с </a:t>
            </a:r>
            <a:r>
              <a:rPr lang="ru-RU" sz="2000" dirty="0" err="1"/>
              <a:t>жылдамдықпен</a:t>
            </a:r>
            <a:r>
              <a:rPr lang="ru-RU" sz="2000" dirty="0"/>
              <a:t> </a:t>
            </a:r>
            <a:r>
              <a:rPr lang="ru-RU" sz="2000" dirty="0" err="1"/>
              <a:t>қозғалады</a:t>
            </a:r>
            <a:r>
              <a:rPr lang="ru-RU" sz="2000" dirty="0"/>
              <a:t>.</a:t>
            </a:r>
          </a:p>
          <a:p>
            <a:pPr algn="just"/>
            <a:r>
              <a:rPr lang="ru-RU" sz="2000" dirty="0"/>
              <a:t>           Альфа </a:t>
            </a:r>
            <a:r>
              <a:rPr lang="ru-RU" sz="2000" dirty="0" err="1"/>
              <a:t>ыдырауы</a:t>
            </a:r>
            <a:r>
              <a:rPr lang="ru-RU" sz="2000" dirty="0"/>
              <a:t> </a:t>
            </a:r>
            <a:r>
              <a:rPr lang="ru-RU" sz="2000" dirty="0" err="1"/>
              <a:t>кезінде</a:t>
            </a:r>
            <a:r>
              <a:rPr lang="ru-RU" sz="2000" dirty="0"/>
              <a:t> альфа </a:t>
            </a:r>
            <a:r>
              <a:rPr lang="ru-RU" sz="2000" dirty="0" err="1"/>
              <a:t>бөлшегі</a:t>
            </a:r>
            <a:r>
              <a:rPr lang="ru-RU" sz="2000" dirty="0"/>
              <a:t> </a:t>
            </a:r>
            <a:r>
              <a:rPr lang="ru-RU" sz="2000" dirty="0" err="1"/>
              <a:t>ядродан</a:t>
            </a:r>
            <a:r>
              <a:rPr lang="ru-RU" sz="2000" dirty="0"/>
              <a:t> </a:t>
            </a:r>
            <a:r>
              <a:rPr lang="ru-RU" sz="2000" dirty="0" err="1"/>
              <a:t>шығарылады</a:t>
            </a:r>
            <a:r>
              <a:rPr lang="ru-RU" sz="2000" dirty="0"/>
              <a:t>. </a:t>
            </a:r>
            <a:r>
              <a:rPr lang="ru-RU" sz="2000" dirty="0" err="1"/>
              <a:t>Оның</a:t>
            </a:r>
            <a:r>
              <a:rPr lang="ru-RU" sz="2000" dirty="0"/>
              <a:t> </a:t>
            </a:r>
            <a:r>
              <a:rPr lang="ru-RU" sz="2000" dirty="0" err="1"/>
              <a:t>массалық</a:t>
            </a:r>
            <a:r>
              <a:rPr lang="ru-RU" sz="2000" dirty="0"/>
              <a:t> саны 4-ке </a:t>
            </a:r>
            <a:r>
              <a:rPr lang="ru-RU" sz="2000" dirty="0" err="1"/>
              <a:t>және</a:t>
            </a:r>
            <a:r>
              <a:rPr lang="ru-RU" sz="2000" dirty="0"/>
              <a:t> </a:t>
            </a:r>
            <a:r>
              <a:rPr lang="ru-RU" sz="2000" dirty="0" err="1"/>
              <a:t>реттік</a:t>
            </a:r>
            <a:r>
              <a:rPr lang="ru-RU" sz="2000" dirty="0"/>
              <a:t> саны 2-ге </a:t>
            </a:r>
            <a:r>
              <a:rPr lang="ru-RU" sz="2000" dirty="0" err="1"/>
              <a:t>тең</a:t>
            </a:r>
            <a:r>
              <a:rPr lang="ru-RU" sz="2000" dirty="0"/>
              <a:t> </a:t>
            </a:r>
            <a:r>
              <a:rPr lang="ru-RU" sz="2000" dirty="0" err="1"/>
              <a:t>болғандықтан</a:t>
            </a:r>
            <a:r>
              <a:rPr lang="ru-RU" sz="2000" dirty="0"/>
              <a:t>, </a:t>
            </a:r>
            <a:r>
              <a:rPr lang="ru-RU" sz="2000" dirty="0" err="1"/>
              <a:t>ыдырағаннан</a:t>
            </a:r>
            <a:r>
              <a:rPr lang="ru-RU" sz="2000" dirty="0"/>
              <a:t> </a:t>
            </a:r>
            <a:r>
              <a:rPr lang="ru-RU" sz="2000" dirty="0" err="1"/>
              <a:t>кейін</a:t>
            </a:r>
            <a:r>
              <a:rPr lang="ru-RU" sz="2000" dirty="0"/>
              <a:t> </a:t>
            </a:r>
            <a:r>
              <a:rPr lang="ru-RU" sz="2000" dirty="0" err="1"/>
              <a:t>пайда</a:t>
            </a:r>
            <a:r>
              <a:rPr lang="ru-RU" sz="2000" dirty="0"/>
              <a:t> </a:t>
            </a:r>
            <a:r>
              <a:rPr lang="ru-RU" sz="2000" dirty="0" err="1"/>
              <a:t>болған</a:t>
            </a:r>
            <a:r>
              <a:rPr lang="ru-RU" sz="2000" dirty="0"/>
              <a:t> </a:t>
            </a:r>
            <a:r>
              <a:rPr lang="ru-RU" sz="2000" dirty="0" err="1"/>
              <a:t>ядроның</a:t>
            </a:r>
            <a:r>
              <a:rPr lang="ru-RU" sz="2000" dirty="0"/>
              <a:t> </a:t>
            </a:r>
            <a:r>
              <a:rPr lang="ru-RU" sz="2000" dirty="0" err="1"/>
              <a:t>реттік</a:t>
            </a:r>
            <a:r>
              <a:rPr lang="ru-RU" sz="2000" dirty="0"/>
              <a:t> </a:t>
            </a:r>
            <a:r>
              <a:rPr lang="ru-RU" sz="2000" dirty="0" err="1"/>
              <a:t>нөмірі</a:t>
            </a:r>
            <a:r>
              <a:rPr lang="ru-RU" sz="2000" dirty="0"/>
              <a:t> 2 </a:t>
            </a:r>
            <a:r>
              <a:rPr lang="ru-RU" sz="2000" dirty="0" err="1"/>
              <a:t>бірлікке</a:t>
            </a:r>
            <a:r>
              <a:rPr lang="ru-RU" sz="2000" dirty="0"/>
              <a:t>, ал </a:t>
            </a:r>
            <a:r>
              <a:rPr lang="ru-RU" sz="2000" dirty="0" err="1"/>
              <a:t>массалық</a:t>
            </a:r>
            <a:r>
              <a:rPr lang="ru-RU" sz="2000" dirty="0"/>
              <a:t> саны </a:t>
            </a:r>
            <a:r>
              <a:rPr lang="ru-RU" sz="2000" dirty="0" err="1"/>
              <a:t>ыдырауға</a:t>
            </a:r>
            <a:r>
              <a:rPr lang="ru-RU" sz="2000" dirty="0"/>
              <a:t> </a:t>
            </a:r>
            <a:r>
              <a:rPr lang="ru-RU" sz="2000" dirty="0" err="1"/>
              <a:t>дейінгі</a:t>
            </a:r>
            <a:r>
              <a:rPr lang="ru-RU" sz="2000" dirty="0"/>
              <a:t> </a:t>
            </a:r>
            <a:r>
              <a:rPr lang="ru-RU" sz="2000" dirty="0" err="1"/>
              <a:t>кезеңге</a:t>
            </a:r>
            <a:r>
              <a:rPr lang="ru-RU" sz="2000" dirty="0"/>
              <a:t> </a:t>
            </a:r>
            <a:r>
              <a:rPr lang="ru-RU" sz="2000" dirty="0" err="1"/>
              <a:t>қарағанда</a:t>
            </a:r>
            <a:r>
              <a:rPr lang="ru-RU" sz="2000" dirty="0"/>
              <a:t> 4 </a:t>
            </a:r>
            <a:r>
              <a:rPr lang="ru-RU" sz="2000" dirty="0" err="1"/>
              <a:t>бірлікке</a:t>
            </a:r>
            <a:r>
              <a:rPr lang="ru-RU" sz="2000" dirty="0"/>
              <a:t> аз.</a:t>
            </a:r>
          </a:p>
          <a:p>
            <a:pPr algn="just"/>
            <a:r>
              <a:rPr lang="ru-RU" sz="2000" dirty="0"/>
              <a:t>           </a:t>
            </a:r>
            <a:r>
              <a:rPr lang="ru-RU" sz="2000" dirty="0" err="1"/>
              <a:t>Элементтердің</a:t>
            </a:r>
            <a:r>
              <a:rPr lang="ru-RU" sz="2000" dirty="0"/>
              <a:t> </a:t>
            </a:r>
            <a:r>
              <a:rPr lang="ru-RU" sz="2000" dirty="0" err="1"/>
              <a:t>периодтық</a:t>
            </a:r>
            <a:r>
              <a:rPr lang="ru-RU" sz="2000" dirty="0"/>
              <a:t> </a:t>
            </a:r>
            <a:r>
              <a:rPr lang="ru-RU" sz="2000" dirty="0" err="1"/>
              <a:t>жүйесінде</a:t>
            </a:r>
            <a:r>
              <a:rPr lang="ru-RU" sz="2000" dirty="0"/>
              <a:t> </a:t>
            </a:r>
            <a:r>
              <a:rPr lang="ru-RU" sz="2000" dirty="0" err="1"/>
              <a:t>мұндай</a:t>
            </a:r>
            <a:r>
              <a:rPr lang="ru-RU" sz="2000" dirty="0"/>
              <a:t> элемент 2 </a:t>
            </a:r>
            <a:r>
              <a:rPr lang="ru-RU" sz="2000" dirty="0" err="1"/>
              <a:t>ұяшықты</a:t>
            </a:r>
            <a:r>
              <a:rPr lang="ru-RU" sz="2000" dirty="0"/>
              <a:t> </a:t>
            </a:r>
            <a:r>
              <a:rPr lang="ru-RU" sz="2000" dirty="0" err="1"/>
              <a:t>солға</a:t>
            </a:r>
            <a:r>
              <a:rPr lang="ru-RU" sz="2000" dirty="0"/>
              <a:t> </a:t>
            </a:r>
            <a:r>
              <a:rPr lang="ru-RU" sz="2000" dirty="0" err="1"/>
              <a:t>жылжытады</a:t>
            </a:r>
            <a:r>
              <a:rPr lang="ru-RU" sz="2000" dirty="0"/>
              <a:t>. </a:t>
            </a:r>
            <a:r>
              <a:rPr lang="ru-RU" sz="2000" dirty="0" err="1"/>
              <a:t>Бұл</a:t>
            </a:r>
            <a:r>
              <a:rPr lang="ru-RU" sz="2000" dirty="0"/>
              <a:t> </a:t>
            </a:r>
            <a:r>
              <a:rPr lang="ru-RU" sz="2000" dirty="0" err="1"/>
              <a:t>заңдылықты</a:t>
            </a:r>
            <a:r>
              <a:rPr lang="ru-RU" sz="2000" dirty="0"/>
              <a:t> 1910 </a:t>
            </a:r>
            <a:r>
              <a:rPr lang="ru-RU" sz="2000" dirty="0" err="1"/>
              <a:t>жылы</a:t>
            </a:r>
            <a:r>
              <a:rPr lang="ru-RU" sz="2000" dirty="0"/>
              <a:t> </a:t>
            </a:r>
            <a:r>
              <a:rPr lang="ru-RU" sz="2000" dirty="0" err="1"/>
              <a:t>ағылшын</a:t>
            </a:r>
            <a:r>
              <a:rPr lang="ru-RU" sz="2000" dirty="0"/>
              <a:t> </a:t>
            </a:r>
            <a:r>
              <a:rPr lang="ru-RU" sz="2000" dirty="0" err="1"/>
              <a:t>физигі</a:t>
            </a:r>
            <a:r>
              <a:rPr lang="ru-RU" sz="2000" dirty="0"/>
              <a:t> Содди </a:t>
            </a:r>
            <a:r>
              <a:rPr lang="ru-RU" sz="2000" dirty="0" err="1"/>
              <a:t>тұжырымдаған</a:t>
            </a:r>
            <a:r>
              <a:rPr lang="ru-RU" sz="2000" dirty="0"/>
              <a:t> </a:t>
            </a:r>
            <a:r>
              <a:rPr lang="ru-RU" sz="2000" dirty="0" err="1"/>
              <a:t>ауысым</a:t>
            </a:r>
            <a:r>
              <a:rPr lang="ru-RU" sz="2000" dirty="0"/>
              <a:t> (сдвиг) </a:t>
            </a:r>
            <a:r>
              <a:rPr lang="ru-RU" sz="2000" dirty="0" err="1"/>
              <a:t>ережесі</a:t>
            </a:r>
            <a:r>
              <a:rPr lang="ru-RU" sz="2000" dirty="0"/>
              <a:t> </a:t>
            </a:r>
            <a:r>
              <a:rPr lang="ru-RU" sz="2000" dirty="0" err="1"/>
              <a:t>деп</a:t>
            </a:r>
            <a:r>
              <a:rPr lang="ru-RU" sz="2000" dirty="0"/>
              <a:t> </a:t>
            </a:r>
            <a:r>
              <a:rPr lang="ru-RU" sz="2000" dirty="0" err="1"/>
              <a:t>атайды</a:t>
            </a:r>
            <a:r>
              <a:rPr lang="ru-RU" sz="2000" dirty="0"/>
              <a:t>.</a:t>
            </a:r>
          </a:p>
          <a:p>
            <a:pPr algn="just"/>
            <a:r>
              <a:rPr lang="ru-RU" sz="2000" dirty="0"/>
              <a:t>            </a:t>
            </a:r>
            <a:r>
              <a:rPr lang="ru-RU" sz="2000" dirty="0" err="1"/>
              <a:t>Мысалы</a:t>
            </a:r>
            <a:r>
              <a:rPr lang="ru-RU" sz="2000" dirty="0"/>
              <a:t>, уран-238 </a:t>
            </a:r>
            <a:r>
              <a:rPr lang="ru-RU" sz="2000" dirty="0" err="1"/>
              <a:t>табиғи</a:t>
            </a:r>
            <a:r>
              <a:rPr lang="ru-RU" sz="2000" dirty="0"/>
              <a:t> </a:t>
            </a:r>
            <a:r>
              <a:rPr lang="ru-RU" sz="2000" dirty="0" err="1"/>
              <a:t>ядросы</a:t>
            </a:r>
            <a:r>
              <a:rPr lang="ru-RU" sz="2000" dirty="0"/>
              <a:t> </a:t>
            </a:r>
            <a:r>
              <a:rPr lang="ru-RU" sz="2000" dirty="0" err="1"/>
              <a:t>ыдыраған</a:t>
            </a:r>
            <a:r>
              <a:rPr lang="ru-RU" sz="2000" dirty="0"/>
              <a:t> </a:t>
            </a:r>
            <a:r>
              <a:rPr lang="ru-RU" sz="2000" dirty="0" err="1"/>
              <a:t>кезде</a:t>
            </a:r>
            <a:r>
              <a:rPr lang="ru-RU" sz="2000" dirty="0"/>
              <a:t> альфа </a:t>
            </a:r>
            <a:r>
              <a:rPr lang="ru-RU" sz="2000" dirty="0" err="1"/>
              <a:t>бөлшегі</a:t>
            </a:r>
            <a:r>
              <a:rPr lang="ru-RU" sz="2000" dirty="0"/>
              <a:t> </a:t>
            </a:r>
            <a:r>
              <a:rPr lang="ru-RU" sz="2000" dirty="0" err="1"/>
              <a:t>бөлініп</a:t>
            </a:r>
            <a:r>
              <a:rPr lang="ru-RU" sz="2000" dirty="0"/>
              <a:t>, торий-234 </a:t>
            </a:r>
            <a:r>
              <a:rPr lang="ru-RU" sz="2000" dirty="0" err="1"/>
              <a:t>ядросы</a:t>
            </a:r>
            <a:r>
              <a:rPr lang="ru-RU" sz="2000" dirty="0"/>
              <a:t> </a:t>
            </a:r>
            <a:r>
              <a:rPr lang="ru-RU" sz="2000" dirty="0" err="1"/>
              <a:t>пайда</a:t>
            </a:r>
            <a:r>
              <a:rPr lang="ru-RU" sz="2000" dirty="0"/>
              <a:t> </a:t>
            </a:r>
            <a:r>
              <a:rPr lang="ru-RU" sz="2000" dirty="0" err="1"/>
              <a:t>болады</a:t>
            </a:r>
            <a:r>
              <a:rPr lang="ru-RU" sz="2000" dirty="0"/>
              <a:t>.</a:t>
            </a:r>
          </a:p>
          <a:p>
            <a:pPr algn="just"/>
            <a:r>
              <a:rPr lang="ru-RU" sz="2000" dirty="0"/>
              <a:t>            Альфа </a:t>
            </a:r>
            <a:r>
              <a:rPr lang="ru-RU" sz="2000" dirty="0" err="1"/>
              <a:t>бөлшектерінің</a:t>
            </a:r>
            <a:r>
              <a:rPr lang="ru-RU" sz="2000" dirty="0"/>
              <a:t> </a:t>
            </a:r>
            <a:r>
              <a:rPr lang="ru-RU" sz="2000" dirty="0" err="1"/>
              <a:t>мөлшері</a:t>
            </a:r>
            <a:r>
              <a:rPr lang="ru-RU" sz="2000" dirty="0"/>
              <a:t> </a:t>
            </a:r>
            <a:r>
              <a:rPr lang="ru-RU" sz="2000" dirty="0" err="1"/>
              <a:t>басқа</a:t>
            </a:r>
            <a:r>
              <a:rPr lang="ru-RU" sz="2000" dirty="0"/>
              <a:t> </a:t>
            </a:r>
            <a:r>
              <a:rPr lang="ru-RU" sz="2000" dirty="0" err="1"/>
              <a:t>элементар</a:t>
            </a:r>
            <a:r>
              <a:rPr lang="ru-RU" sz="2000" dirty="0"/>
              <a:t> </a:t>
            </a:r>
            <a:r>
              <a:rPr lang="ru-RU" sz="2000" dirty="0" err="1"/>
              <a:t>бөлшектермен</a:t>
            </a:r>
            <a:r>
              <a:rPr lang="ru-RU" sz="2000" dirty="0"/>
              <a:t> </a:t>
            </a:r>
            <a:r>
              <a:rPr lang="ru-RU" sz="2000" dirty="0" err="1"/>
              <a:t>салыстырғанда</a:t>
            </a:r>
            <a:r>
              <a:rPr lang="ru-RU" sz="2000" dirty="0"/>
              <a:t> </a:t>
            </a:r>
            <a:r>
              <a:rPr lang="ru-RU" sz="2000" dirty="0" err="1"/>
              <a:t>үлкен</a:t>
            </a:r>
            <a:r>
              <a:rPr lang="ru-RU" sz="2000" dirty="0"/>
              <a:t>. </a:t>
            </a:r>
            <a:r>
              <a:rPr lang="ru-RU" sz="2000" dirty="0" err="1"/>
              <a:t>Олар</a:t>
            </a:r>
            <a:r>
              <a:rPr lang="ru-RU" sz="2000" dirty="0"/>
              <a:t> </a:t>
            </a:r>
            <a:r>
              <a:rPr lang="ru-RU" sz="2000" dirty="0" err="1"/>
              <a:t>бөлшектелген</a:t>
            </a:r>
            <a:r>
              <a:rPr lang="ru-RU" sz="2000" dirty="0"/>
              <a:t> </a:t>
            </a:r>
            <a:r>
              <a:rPr lang="ru-RU" sz="2000" dirty="0" err="1"/>
              <a:t>ядродан</a:t>
            </a:r>
            <a:r>
              <a:rPr lang="ru-RU" sz="2000" dirty="0"/>
              <a:t> </a:t>
            </a:r>
            <a:r>
              <a:rPr lang="ru-RU" sz="2000" dirty="0" err="1"/>
              <a:t>өте</a:t>
            </a:r>
            <a:r>
              <a:rPr lang="ru-RU" sz="2000" dirty="0"/>
              <a:t> </a:t>
            </a:r>
            <a:r>
              <a:rPr lang="ru-RU" sz="2000" dirty="0" err="1"/>
              <a:t>үлкен</a:t>
            </a:r>
            <a:r>
              <a:rPr lang="ru-RU" sz="2000" dirty="0"/>
              <a:t> </a:t>
            </a:r>
            <a:r>
              <a:rPr lang="ru-RU" sz="2000" dirty="0" err="1"/>
              <a:t>жылдамдықпен</a:t>
            </a:r>
            <a:r>
              <a:rPr lang="ru-RU" sz="2000" dirty="0"/>
              <a:t> </a:t>
            </a:r>
            <a:r>
              <a:rPr lang="ru-RU" sz="2000" dirty="0" err="1"/>
              <a:t>ұшып</a:t>
            </a:r>
            <a:r>
              <a:rPr lang="ru-RU" sz="2000" dirty="0"/>
              <a:t> </a:t>
            </a:r>
            <a:r>
              <a:rPr lang="ru-RU" sz="2000" dirty="0" err="1"/>
              <a:t>шығады</a:t>
            </a:r>
            <a:r>
              <a:rPr lang="ru-RU" sz="2000" dirty="0"/>
              <a:t>, </a:t>
            </a:r>
            <a:r>
              <a:rPr lang="ru-RU" sz="2000" dirty="0" err="1"/>
              <a:t>ауада</a:t>
            </a:r>
            <a:r>
              <a:rPr lang="ru-RU" sz="2000" dirty="0"/>
              <a:t> 8-9 см </a:t>
            </a:r>
            <a:r>
              <a:rPr lang="ru-RU" sz="2000" dirty="0" err="1"/>
              <a:t>жүріп</a:t>
            </a:r>
            <a:r>
              <a:rPr lang="ru-RU" sz="2000" dirty="0"/>
              <a:t> </a:t>
            </a:r>
            <a:r>
              <a:rPr lang="ru-RU" sz="2000" dirty="0" err="1"/>
              <a:t>өтіп</a:t>
            </a:r>
            <a:r>
              <a:rPr lang="ru-RU" sz="2000" dirty="0"/>
              <a:t>, оны </a:t>
            </a:r>
            <a:r>
              <a:rPr lang="ru-RU" sz="2000" dirty="0" err="1"/>
              <a:t>иондайды</a:t>
            </a:r>
            <a:r>
              <a:rPr lang="ru-RU" sz="2000" dirty="0"/>
              <a:t>.</a:t>
            </a:r>
          </a:p>
          <a:p>
            <a:pPr algn="just"/>
            <a:r>
              <a:rPr lang="ru-RU" sz="2000" dirty="0"/>
              <a:t>           Альфа </a:t>
            </a:r>
            <a:r>
              <a:rPr lang="ru-RU" sz="2000" dirty="0" err="1"/>
              <a:t>бөлшектері</a:t>
            </a:r>
            <a:r>
              <a:rPr lang="ru-RU" sz="2000" dirty="0"/>
              <a:t> </a:t>
            </a:r>
            <a:r>
              <a:rPr lang="ru-RU" sz="2000" dirty="0" err="1"/>
              <a:t>жұмсақ</a:t>
            </a:r>
            <a:r>
              <a:rPr lang="ru-RU" sz="2000" dirty="0"/>
              <a:t> </a:t>
            </a:r>
            <a:r>
              <a:rPr lang="ru-RU" sz="2000" dirty="0" err="1"/>
              <a:t>биологиялық</a:t>
            </a:r>
            <a:r>
              <a:rPr lang="ru-RU" sz="2000" dirty="0"/>
              <a:t> </a:t>
            </a:r>
            <a:r>
              <a:rPr lang="ru-RU" sz="2000" dirty="0" err="1"/>
              <a:t>ұлпаларға</a:t>
            </a:r>
            <a:r>
              <a:rPr lang="ru-RU" sz="2000" dirty="0"/>
              <a:t> тек </a:t>
            </a:r>
            <a:r>
              <a:rPr lang="ru-RU" sz="2000" dirty="0" err="1"/>
              <a:t>бірнеше</a:t>
            </a:r>
            <a:r>
              <a:rPr lang="ru-RU" sz="2000" dirty="0"/>
              <a:t> </a:t>
            </a:r>
            <a:r>
              <a:rPr lang="ru-RU" sz="2000" dirty="0" err="1"/>
              <a:t>ондаған</a:t>
            </a:r>
            <a:r>
              <a:rPr lang="ru-RU" sz="2000" dirty="0"/>
              <a:t> микрон </a:t>
            </a:r>
            <a:r>
              <a:rPr lang="ru-RU" sz="2000" dirty="0" err="1"/>
              <a:t>тереңдікке</a:t>
            </a:r>
            <a:r>
              <a:rPr lang="ru-RU" sz="2000" dirty="0"/>
              <a:t> </a:t>
            </a:r>
            <a:r>
              <a:rPr lang="ru-RU" sz="2000" dirty="0" err="1"/>
              <a:t>енеді</a:t>
            </a:r>
            <a:r>
              <a:rPr lang="ru-RU" sz="2000" dirty="0"/>
              <a:t>. </a:t>
            </a:r>
            <a:r>
              <a:rPr lang="ru-RU" sz="2000" dirty="0" err="1"/>
              <a:t>Оларды</a:t>
            </a:r>
            <a:r>
              <a:rPr lang="ru-RU" sz="2000" dirty="0"/>
              <a:t> </a:t>
            </a:r>
            <a:r>
              <a:rPr lang="ru-RU" sz="2000" dirty="0" err="1"/>
              <a:t>қағазбен</a:t>
            </a:r>
            <a:r>
              <a:rPr lang="ru-RU" sz="2000" dirty="0"/>
              <a:t> </a:t>
            </a:r>
            <a:r>
              <a:rPr lang="ru-RU" sz="2000" dirty="0" err="1"/>
              <a:t>тоқтатуға</a:t>
            </a:r>
            <a:r>
              <a:rPr lang="ru-RU" sz="2000" dirty="0"/>
              <a:t> </a:t>
            </a:r>
            <a:r>
              <a:rPr lang="ru-RU" sz="2000" dirty="0" err="1"/>
              <a:t>болады</a:t>
            </a:r>
            <a:r>
              <a:rPr lang="ru-RU" sz="2000" dirty="0"/>
              <a:t>. </a:t>
            </a:r>
            <a:r>
              <a:rPr lang="ru-RU" sz="2000" dirty="0" err="1"/>
              <a:t>Алайда</a:t>
            </a:r>
            <a:r>
              <a:rPr lang="ru-RU" sz="2000" dirty="0"/>
              <a:t>, </a:t>
            </a:r>
            <a:r>
              <a:rPr lang="ru-RU" sz="2000" dirty="0" err="1"/>
              <a:t>баяулау</a:t>
            </a:r>
            <a:r>
              <a:rPr lang="ru-RU" sz="2000" dirty="0"/>
              <a:t> </a:t>
            </a:r>
            <a:r>
              <a:rPr lang="ru-RU" sz="2000" dirty="0" err="1"/>
              <a:t>және</a:t>
            </a:r>
            <a:r>
              <a:rPr lang="ru-RU" sz="2000" dirty="0"/>
              <a:t> </a:t>
            </a:r>
            <a:r>
              <a:rPr lang="ru-RU" sz="2000" dirty="0" err="1"/>
              <a:t>энергияны</a:t>
            </a:r>
            <a:r>
              <a:rPr lang="ru-RU" sz="2000" dirty="0"/>
              <a:t> </a:t>
            </a:r>
            <a:r>
              <a:rPr lang="ru-RU" sz="2000" dirty="0" err="1"/>
              <a:t>жоғалту</a:t>
            </a:r>
            <a:r>
              <a:rPr lang="ru-RU" sz="2000" dirty="0"/>
              <a:t> </a:t>
            </a:r>
            <a:r>
              <a:rPr lang="ru-RU" sz="2000" dirty="0" err="1"/>
              <a:t>арқылы</a:t>
            </a:r>
            <a:r>
              <a:rPr lang="ru-RU" sz="2000" dirty="0"/>
              <a:t> </a:t>
            </a:r>
            <a:r>
              <a:rPr lang="ru-RU" sz="2000" dirty="0" err="1"/>
              <a:t>олар</a:t>
            </a:r>
            <a:r>
              <a:rPr lang="ru-RU" sz="2000" dirty="0"/>
              <a:t> </a:t>
            </a:r>
            <a:r>
              <a:rPr lang="ru-RU" sz="2000" dirty="0" err="1"/>
              <a:t>күшті</a:t>
            </a:r>
            <a:r>
              <a:rPr lang="ru-RU" sz="2000" dirty="0"/>
              <a:t> </a:t>
            </a:r>
            <a:r>
              <a:rPr lang="ru-RU" sz="2000" dirty="0" err="1"/>
              <a:t>иондануды</a:t>
            </a:r>
            <a:r>
              <a:rPr lang="ru-RU" sz="2000" dirty="0"/>
              <a:t> </a:t>
            </a:r>
            <a:r>
              <a:rPr lang="ru-RU" sz="2000" dirty="0" err="1"/>
              <a:t>тудырады</a:t>
            </a:r>
            <a:r>
              <a:rPr lang="ru-RU" sz="2000" dirty="0"/>
              <a:t>. </a:t>
            </a:r>
            <a:r>
              <a:rPr lang="ru-RU" sz="2000" dirty="0" err="1"/>
              <a:t>Демек</a:t>
            </a:r>
            <a:r>
              <a:rPr lang="ru-RU" sz="2000" dirty="0"/>
              <a:t>, альфа </a:t>
            </a:r>
            <a:r>
              <a:rPr lang="ru-RU" sz="2000" dirty="0" err="1"/>
              <a:t>бөлшектері</a:t>
            </a:r>
            <a:r>
              <a:rPr lang="ru-RU" sz="2000" dirty="0"/>
              <a:t> </a:t>
            </a:r>
            <a:r>
              <a:rPr lang="ru-RU" sz="2000" dirty="0" err="1"/>
              <a:t>ішке</a:t>
            </a:r>
            <a:r>
              <a:rPr lang="ru-RU" sz="2000" dirty="0"/>
              <a:t> </a:t>
            </a:r>
            <a:r>
              <a:rPr lang="ru-RU" sz="2000" dirty="0" err="1"/>
              <a:t>кірген</a:t>
            </a:r>
            <a:r>
              <a:rPr lang="ru-RU" sz="2000" dirty="0"/>
              <a:t> </a:t>
            </a:r>
            <a:r>
              <a:rPr lang="ru-RU" sz="2000" dirty="0" err="1"/>
              <a:t>жағдайда</a:t>
            </a:r>
            <a:r>
              <a:rPr lang="ru-RU" sz="2000" dirty="0"/>
              <a:t> </a:t>
            </a:r>
            <a:r>
              <a:rPr lang="ru-RU" sz="2000" dirty="0" err="1"/>
              <a:t>ерекше</a:t>
            </a:r>
            <a:r>
              <a:rPr lang="ru-RU" sz="2000" dirty="0"/>
              <a:t> </a:t>
            </a:r>
            <a:r>
              <a:rPr lang="ru-RU" sz="2000" dirty="0" err="1"/>
              <a:t>қауіпті</a:t>
            </a:r>
            <a:r>
              <a:rPr lang="ru-RU" sz="2000" dirty="0"/>
              <a:t>.</a:t>
            </a:r>
          </a:p>
        </p:txBody>
      </p:sp>
    </p:spTree>
    <p:extLst>
      <p:ext uri="{BB962C8B-B14F-4D97-AF65-F5344CB8AC3E}">
        <p14:creationId xmlns:p14="http://schemas.microsoft.com/office/powerpoint/2010/main" val="1626545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E676FF-5CED-4091-879F-A4522988EFAD}"/>
              </a:ext>
            </a:extLst>
          </p:cNvPr>
          <p:cNvSpPr txBox="1"/>
          <p:nvPr/>
        </p:nvSpPr>
        <p:spPr>
          <a:xfrm>
            <a:off x="323528" y="474345"/>
            <a:ext cx="8496944" cy="6247864"/>
          </a:xfrm>
          <a:prstGeom prst="rect">
            <a:avLst/>
          </a:prstGeom>
          <a:noFill/>
        </p:spPr>
        <p:txBody>
          <a:bodyPr wrap="square">
            <a:spAutoFit/>
          </a:bodyPr>
          <a:lstStyle/>
          <a:p>
            <a:pPr algn="just"/>
            <a:r>
              <a:rPr lang="ru-RU" sz="2500" b="1" dirty="0">
                <a:solidFill>
                  <a:srgbClr val="C00000"/>
                </a:solidFill>
              </a:rPr>
              <a:t>             Бета </a:t>
            </a:r>
            <a:r>
              <a:rPr lang="ru-RU" sz="2500" b="1" dirty="0" err="1">
                <a:solidFill>
                  <a:srgbClr val="C00000"/>
                </a:solidFill>
              </a:rPr>
              <a:t>сәулелер</a:t>
            </a:r>
            <a:r>
              <a:rPr lang="ru-RU" sz="2500" b="1" dirty="0">
                <a:solidFill>
                  <a:srgbClr val="C00000"/>
                </a:solidFill>
              </a:rPr>
              <a:t> </a:t>
            </a:r>
            <a:r>
              <a:rPr lang="ru-RU" sz="2500" dirty="0"/>
              <a:t>- </a:t>
            </a:r>
            <a:r>
              <a:rPr lang="ru-RU" sz="2500" dirty="0" err="1"/>
              <a:t>жарық</a:t>
            </a:r>
            <a:r>
              <a:rPr lang="ru-RU" sz="2500" dirty="0"/>
              <a:t> </a:t>
            </a:r>
            <a:r>
              <a:rPr lang="ru-RU" sz="2500" dirty="0" err="1"/>
              <a:t>жылдамдығына</a:t>
            </a:r>
            <a:r>
              <a:rPr lang="ru-RU" sz="2500" dirty="0"/>
              <a:t> </a:t>
            </a:r>
            <a:r>
              <a:rPr lang="ru-RU" sz="2500" dirty="0" err="1"/>
              <a:t>жақындаған</a:t>
            </a:r>
            <a:r>
              <a:rPr lang="ru-RU" sz="2500" dirty="0"/>
              <a:t> </a:t>
            </a:r>
            <a:r>
              <a:rPr lang="ru-RU" sz="2500" dirty="0" err="1"/>
              <a:t>жылдамдықпен</a:t>
            </a:r>
            <a:r>
              <a:rPr lang="ru-RU" sz="2500" dirty="0"/>
              <a:t> </a:t>
            </a:r>
            <a:r>
              <a:rPr lang="ru-RU" sz="2500" dirty="0" err="1"/>
              <a:t>қозғалатын</a:t>
            </a:r>
            <a:r>
              <a:rPr lang="ru-RU" sz="2500" dirty="0"/>
              <a:t> </a:t>
            </a:r>
            <a:r>
              <a:rPr lang="ru-RU" sz="2500" dirty="0" err="1"/>
              <a:t>жылдам</a:t>
            </a:r>
            <a:r>
              <a:rPr lang="ru-RU" sz="2500" dirty="0"/>
              <a:t> </a:t>
            </a:r>
            <a:r>
              <a:rPr lang="ru-RU" sz="2500" dirty="0" err="1"/>
              <a:t>электрондар</a:t>
            </a:r>
            <a:r>
              <a:rPr lang="ru-RU" sz="2500" dirty="0"/>
              <a:t> </a:t>
            </a:r>
            <a:r>
              <a:rPr lang="ru-RU" sz="2500" dirty="0" err="1"/>
              <a:t>ағыны</a:t>
            </a:r>
            <a:r>
              <a:rPr lang="ru-RU" sz="2500" dirty="0"/>
              <a:t>. </a:t>
            </a:r>
            <a:r>
              <a:rPr lang="ru-RU" sz="2500" dirty="0" err="1"/>
              <a:t>Олар</a:t>
            </a:r>
            <a:r>
              <a:rPr lang="ru-RU" sz="2500" dirty="0"/>
              <a:t> </a:t>
            </a:r>
            <a:r>
              <a:rPr lang="ru-RU" sz="2500" dirty="0" err="1"/>
              <a:t>ядролардың</a:t>
            </a:r>
            <a:r>
              <a:rPr lang="ru-RU" sz="2500" dirty="0"/>
              <a:t> бета-</a:t>
            </a:r>
            <a:r>
              <a:rPr lang="ru-RU" sz="2500" dirty="0" err="1"/>
              <a:t>ыдырауынан</a:t>
            </a:r>
            <a:r>
              <a:rPr lang="ru-RU" sz="2500" dirty="0"/>
              <a:t> </a:t>
            </a:r>
            <a:r>
              <a:rPr lang="ru-RU" sz="2500" dirty="0" err="1"/>
              <a:t>пайда</a:t>
            </a:r>
            <a:r>
              <a:rPr lang="ru-RU" sz="2500" dirty="0"/>
              <a:t> </a:t>
            </a:r>
            <a:r>
              <a:rPr lang="ru-RU" sz="2500" dirty="0" err="1"/>
              <a:t>болады</a:t>
            </a:r>
            <a:r>
              <a:rPr lang="ru-RU" sz="2500" dirty="0"/>
              <a:t>.</a:t>
            </a:r>
          </a:p>
          <a:p>
            <a:pPr algn="just"/>
            <a:r>
              <a:rPr lang="ru-RU" sz="2500" dirty="0"/>
              <a:t>            </a:t>
            </a:r>
            <a:r>
              <a:rPr lang="ru-RU" sz="2500" dirty="0" err="1"/>
              <a:t>Бұл</a:t>
            </a:r>
            <a:r>
              <a:rPr lang="ru-RU" sz="2500" dirty="0"/>
              <a:t> </a:t>
            </a:r>
            <a:r>
              <a:rPr lang="ru-RU" sz="2500" dirty="0" err="1"/>
              <a:t>жағдайда</a:t>
            </a:r>
            <a:r>
              <a:rPr lang="ru-RU" sz="2500" dirty="0"/>
              <a:t> ядро </a:t>
            </a:r>
            <a:r>
              <a:rPr lang="ru-RU" sz="2500" dirty="0" err="1"/>
              <a:t>ішінде</a:t>
            </a:r>
            <a:r>
              <a:rPr lang="ru-RU" sz="2500" dirty="0"/>
              <a:t> нейтрон </a:t>
            </a:r>
            <a:r>
              <a:rPr lang="ru-RU" sz="2500" dirty="0" err="1"/>
              <a:t>протонға</a:t>
            </a:r>
            <a:r>
              <a:rPr lang="ru-RU" sz="2500" dirty="0"/>
              <a:t> </a:t>
            </a:r>
            <a:r>
              <a:rPr lang="ru-RU" sz="2500" dirty="0" err="1"/>
              <a:t>айналады</a:t>
            </a:r>
            <a:r>
              <a:rPr lang="ru-RU" sz="2500" dirty="0"/>
              <a:t>. </a:t>
            </a:r>
            <a:r>
              <a:rPr lang="ru-RU" sz="2500" dirty="0" err="1"/>
              <a:t>Нәтижесінде</a:t>
            </a:r>
            <a:r>
              <a:rPr lang="ru-RU" sz="2500" dirty="0"/>
              <a:t> </a:t>
            </a:r>
            <a:r>
              <a:rPr lang="ru-RU" sz="2500" dirty="0" err="1"/>
              <a:t>ядродан</a:t>
            </a:r>
            <a:r>
              <a:rPr lang="ru-RU" sz="2500" dirty="0"/>
              <a:t> </a:t>
            </a:r>
            <a:r>
              <a:rPr lang="ru-RU" sz="2500" dirty="0" err="1"/>
              <a:t>жылдам</a:t>
            </a:r>
            <a:r>
              <a:rPr lang="ru-RU" sz="2500" dirty="0"/>
              <a:t> </a:t>
            </a:r>
            <a:r>
              <a:rPr lang="ru-RU" sz="2500" b="1" dirty="0"/>
              <a:t>электрон</a:t>
            </a:r>
            <a:r>
              <a:rPr lang="ru-RU" sz="2500" dirty="0"/>
              <a:t> </a:t>
            </a:r>
            <a:r>
              <a:rPr lang="ru-RU" sz="2500" dirty="0" err="1"/>
              <a:t>және</a:t>
            </a:r>
            <a:r>
              <a:rPr lang="ru-RU" sz="2500" dirty="0"/>
              <a:t> </a:t>
            </a:r>
            <a:r>
              <a:rPr lang="ru-RU" sz="2500" dirty="0" err="1"/>
              <a:t>массасы</a:t>
            </a:r>
            <a:r>
              <a:rPr lang="ru-RU" sz="2500" dirty="0"/>
              <a:t> </a:t>
            </a:r>
            <a:r>
              <a:rPr lang="ru-RU" sz="2500" dirty="0" err="1"/>
              <a:t>өте</a:t>
            </a:r>
            <a:r>
              <a:rPr lang="ru-RU" sz="2500" dirty="0"/>
              <a:t> аз </a:t>
            </a:r>
            <a:r>
              <a:rPr lang="ru-RU" sz="2500" dirty="0" err="1"/>
              <a:t>бейтарап</a:t>
            </a:r>
            <a:r>
              <a:rPr lang="ru-RU" sz="2500" dirty="0"/>
              <a:t> </a:t>
            </a:r>
            <a:r>
              <a:rPr lang="ru-RU" sz="2500" dirty="0" err="1"/>
              <a:t>бөлшек</a:t>
            </a:r>
            <a:r>
              <a:rPr lang="ru-RU" sz="2500" dirty="0"/>
              <a:t> - </a:t>
            </a:r>
            <a:r>
              <a:rPr lang="ru-RU" sz="2500" b="1" dirty="0"/>
              <a:t>нейтрино</a:t>
            </a:r>
            <a:r>
              <a:rPr lang="ru-RU" sz="2500" dirty="0"/>
              <a:t> </a:t>
            </a:r>
            <a:r>
              <a:rPr lang="ru-RU" sz="2500" dirty="0" err="1"/>
              <a:t>ұшып</a:t>
            </a:r>
            <a:r>
              <a:rPr lang="ru-RU" sz="2500" dirty="0"/>
              <a:t> </a:t>
            </a:r>
            <a:r>
              <a:rPr lang="ru-RU" sz="2500" dirty="0" err="1"/>
              <a:t>шығады</a:t>
            </a:r>
            <a:r>
              <a:rPr lang="ru-RU" sz="2500" dirty="0"/>
              <a:t>.</a:t>
            </a:r>
          </a:p>
          <a:p>
            <a:pPr algn="just"/>
            <a:r>
              <a:rPr lang="ru-RU" sz="2500" dirty="0" err="1"/>
              <a:t>Ядролық</a:t>
            </a:r>
            <a:r>
              <a:rPr lang="ru-RU" sz="2500" dirty="0"/>
              <a:t> заряд </a:t>
            </a:r>
            <a:r>
              <a:rPr lang="ru-RU" sz="2500" dirty="0" err="1"/>
              <a:t>бір</a:t>
            </a:r>
            <a:r>
              <a:rPr lang="ru-RU" sz="2500" dirty="0"/>
              <a:t> </a:t>
            </a:r>
            <a:r>
              <a:rPr lang="ru-RU" sz="2500" dirty="0" err="1"/>
              <a:t>бірлікке</a:t>
            </a:r>
            <a:r>
              <a:rPr lang="ru-RU" sz="2500" dirty="0"/>
              <a:t> </a:t>
            </a:r>
            <a:r>
              <a:rPr lang="ru-RU" sz="2500" dirty="0" err="1"/>
              <a:t>өседі</a:t>
            </a:r>
            <a:r>
              <a:rPr lang="ru-RU" sz="2500" dirty="0"/>
              <a:t>, </a:t>
            </a:r>
            <a:r>
              <a:rPr lang="ru-RU" sz="2500" dirty="0" err="1"/>
              <a:t>бірақ</a:t>
            </a:r>
            <a:r>
              <a:rPr lang="ru-RU" sz="2500" dirty="0"/>
              <a:t> масса саны </a:t>
            </a:r>
            <a:r>
              <a:rPr lang="ru-RU" sz="2500" dirty="0" err="1"/>
              <a:t>өзгермейді</a:t>
            </a:r>
            <a:r>
              <a:rPr lang="ru-RU" sz="2500" dirty="0"/>
              <a:t> (нейтрино </a:t>
            </a:r>
            <a:r>
              <a:rPr lang="ru-RU" sz="2500" dirty="0" err="1"/>
              <a:t>массасын</a:t>
            </a:r>
            <a:r>
              <a:rPr lang="ru-RU" sz="2500" dirty="0"/>
              <a:t> </a:t>
            </a:r>
            <a:r>
              <a:rPr lang="ru-RU" sz="2500" dirty="0" err="1"/>
              <a:t>ескермеуге</a:t>
            </a:r>
            <a:r>
              <a:rPr lang="ru-RU" sz="2500" dirty="0"/>
              <a:t> </a:t>
            </a:r>
            <a:r>
              <a:rPr lang="ru-RU" sz="2500" dirty="0" err="1"/>
              <a:t>болады</a:t>
            </a:r>
            <a:r>
              <a:rPr lang="ru-RU" sz="2500" dirty="0"/>
              <a:t>).   </a:t>
            </a:r>
          </a:p>
          <a:p>
            <a:pPr algn="just"/>
            <a:r>
              <a:rPr lang="ru-RU" sz="2500" dirty="0"/>
              <a:t>            </a:t>
            </a:r>
            <a:r>
              <a:rPr lang="ru-RU" sz="2500" dirty="0" err="1"/>
              <a:t>Жаңадан</a:t>
            </a:r>
            <a:r>
              <a:rPr lang="ru-RU" sz="2500" dirty="0"/>
              <a:t> </a:t>
            </a:r>
            <a:r>
              <a:rPr lang="ru-RU" sz="2500" dirty="0" err="1"/>
              <a:t>пайда</a:t>
            </a:r>
            <a:r>
              <a:rPr lang="ru-RU" sz="2500" dirty="0"/>
              <a:t> </a:t>
            </a:r>
            <a:r>
              <a:rPr lang="ru-RU" sz="2500" dirty="0" err="1"/>
              <a:t>болған</a:t>
            </a:r>
            <a:r>
              <a:rPr lang="ru-RU" sz="2500" dirty="0"/>
              <a:t> элемент </a:t>
            </a:r>
            <a:r>
              <a:rPr lang="ru-RU" sz="2500" dirty="0" err="1"/>
              <a:t>периодтық</a:t>
            </a:r>
            <a:r>
              <a:rPr lang="ru-RU" sz="2500" dirty="0"/>
              <a:t> </a:t>
            </a:r>
            <a:r>
              <a:rPr lang="ru-RU" sz="2500" dirty="0" err="1"/>
              <a:t>жүйеде</a:t>
            </a:r>
            <a:r>
              <a:rPr lang="ru-RU" sz="2500" dirty="0"/>
              <a:t> </a:t>
            </a:r>
            <a:r>
              <a:rPr lang="ru-RU" sz="2500" dirty="0" err="1"/>
              <a:t>бір</a:t>
            </a:r>
            <a:r>
              <a:rPr lang="ru-RU" sz="2500" dirty="0"/>
              <a:t> </a:t>
            </a:r>
            <a:r>
              <a:rPr lang="ru-RU" sz="2500" dirty="0" err="1"/>
              <a:t>ұяшыққа</a:t>
            </a:r>
            <a:r>
              <a:rPr lang="ru-RU" sz="2500" dirty="0"/>
              <a:t> </a:t>
            </a:r>
            <a:r>
              <a:rPr lang="ru-RU" sz="2500" dirty="0" err="1"/>
              <a:t>оңға</a:t>
            </a:r>
            <a:r>
              <a:rPr lang="ru-RU" sz="2500" dirty="0"/>
              <a:t> </a:t>
            </a:r>
            <a:r>
              <a:rPr lang="ru-RU" sz="2500" dirty="0" err="1"/>
              <a:t>жылжиды</a:t>
            </a:r>
            <a:r>
              <a:rPr lang="ru-RU" sz="2500" dirty="0"/>
              <a:t>.</a:t>
            </a:r>
          </a:p>
          <a:p>
            <a:pPr algn="just"/>
            <a:r>
              <a:rPr lang="ru-RU" sz="2500" dirty="0"/>
              <a:t>            </a:t>
            </a:r>
            <a:r>
              <a:rPr lang="ru-RU" sz="2500" dirty="0" err="1"/>
              <a:t>Бұл</a:t>
            </a:r>
            <a:r>
              <a:rPr lang="ru-RU" sz="2500" dirty="0"/>
              <a:t> </a:t>
            </a:r>
            <a:r>
              <a:rPr lang="ru-RU" sz="2500" dirty="0" err="1"/>
              <a:t>бөлшектердің</a:t>
            </a:r>
            <a:r>
              <a:rPr lang="ru-RU" sz="2500" dirty="0"/>
              <a:t> </a:t>
            </a:r>
            <a:r>
              <a:rPr lang="ru-RU" sz="2500" dirty="0" err="1"/>
              <a:t>мөлшері</a:t>
            </a:r>
            <a:r>
              <a:rPr lang="ru-RU" sz="2500" dirty="0"/>
              <a:t> </a:t>
            </a:r>
            <a:r>
              <a:rPr lang="ru-RU" sz="2500" dirty="0" err="1"/>
              <a:t>өте</a:t>
            </a:r>
            <a:r>
              <a:rPr lang="ru-RU" sz="2500" dirty="0"/>
              <a:t> аз, </a:t>
            </a:r>
            <a:r>
              <a:rPr lang="ru-RU" sz="2500" dirty="0" err="1"/>
              <a:t>олардың</a:t>
            </a:r>
            <a:r>
              <a:rPr lang="ru-RU" sz="2500" dirty="0"/>
              <a:t> </a:t>
            </a:r>
            <a:r>
              <a:rPr lang="ru-RU" sz="2500" dirty="0" err="1"/>
              <a:t>ауадағы</a:t>
            </a:r>
            <a:r>
              <a:rPr lang="ru-RU" sz="2500" dirty="0"/>
              <a:t> </a:t>
            </a:r>
            <a:r>
              <a:rPr lang="ru-RU" sz="2500" dirty="0" err="1"/>
              <a:t>жолының</a:t>
            </a:r>
            <a:r>
              <a:rPr lang="ru-RU" sz="2500" dirty="0"/>
              <a:t> </a:t>
            </a:r>
            <a:r>
              <a:rPr lang="ru-RU" sz="2500" dirty="0" err="1"/>
              <a:t>ұзындығы</a:t>
            </a:r>
            <a:r>
              <a:rPr lang="ru-RU" sz="2500" dirty="0"/>
              <a:t> </a:t>
            </a:r>
            <a:r>
              <a:rPr lang="ru-RU" sz="2500" dirty="0" err="1"/>
              <a:t>бірнеше</a:t>
            </a:r>
            <a:r>
              <a:rPr lang="ru-RU" sz="2500" dirty="0"/>
              <a:t> метр, ал </a:t>
            </a:r>
            <a:r>
              <a:rPr lang="ru-RU" sz="2500" dirty="0" err="1"/>
              <a:t>ұлпада</a:t>
            </a:r>
            <a:r>
              <a:rPr lang="ru-RU" sz="2500" dirty="0"/>
              <a:t> - </a:t>
            </a:r>
            <a:r>
              <a:rPr lang="ru-RU" sz="2500" dirty="0" err="1"/>
              <a:t>бірнеше</a:t>
            </a:r>
            <a:r>
              <a:rPr lang="ru-RU" sz="2500" dirty="0"/>
              <a:t> сантиметр. </a:t>
            </a:r>
          </a:p>
          <a:p>
            <a:pPr algn="just"/>
            <a:r>
              <a:rPr lang="ru-RU" sz="2500" dirty="0"/>
              <a:t>            </a:t>
            </a:r>
            <a:r>
              <a:rPr lang="ru-RU" sz="2500" dirty="0" err="1"/>
              <a:t>Олар</a:t>
            </a:r>
            <a:r>
              <a:rPr lang="ru-RU" sz="2500" dirty="0"/>
              <a:t> альфа </a:t>
            </a:r>
            <a:r>
              <a:rPr lang="ru-RU" sz="2500" dirty="0" err="1"/>
              <a:t>бөлшектеріне</a:t>
            </a:r>
            <a:r>
              <a:rPr lang="ru-RU" sz="2500" dirty="0"/>
              <a:t> </a:t>
            </a:r>
            <a:r>
              <a:rPr lang="ru-RU" sz="2500" dirty="0" err="1"/>
              <a:t>қарағанда</a:t>
            </a:r>
            <a:r>
              <a:rPr lang="ru-RU" sz="2500" dirty="0"/>
              <a:t> </a:t>
            </a:r>
            <a:r>
              <a:rPr lang="ru-RU" sz="2500" dirty="0" err="1"/>
              <a:t>ұзағырақ</a:t>
            </a:r>
            <a:r>
              <a:rPr lang="ru-RU" sz="2500" dirty="0"/>
              <a:t> </a:t>
            </a:r>
            <a:r>
              <a:rPr lang="ru-RU" sz="2500" dirty="0" err="1"/>
              <a:t>із</a:t>
            </a:r>
            <a:r>
              <a:rPr lang="ru-RU" sz="2500" dirty="0"/>
              <a:t> </a:t>
            </a:r>
            <a:r>
              <a:rPr lang="ru-RU" sz="2500" dirty="0" err="1"/>
              <a:t>бойында</a:t>
            </a:r>
            <a:r>
              <a:rPr lang="ru-RU" sz="2500" dirty="0"/>
              <a:t> </a:t>
            </a:r>
            <a:r>
              <a:rPr lang="ru-RU" sz="2500" dirty="0" err="1"/>
              <a:t>өз</a:t>
            </a:r>
            <a:r>
              <a:rPr lang="ru-RU" sz="2500" dirty="0"/>
              <a:t> </a:t>
            </a:r>
            <a:r>
              <a:rPr lang="ru-RU" sz="2500" dirty="0" err="1"/>
              <a:t>энергиясынан</a:t>
            </a:r>
            <a:r>
              <a:rPr lang="ru-RU" sz="2500" dirty="0"/>
              <a:t> </a:t>
            </a:r>
            <a:r>
              <a:rPr lang="ru-RU" sz="2500" dirty="0" err="1"/>
              <a:t>береді</a:t>
            </a:r>
            <a:r>
              <a:rPr lang="ru-RU" sz="2500" dirty="0"/>
              <a:t>. Бета </a:t>
            </a:r>
            <a:r>
              <a:rPr lang="ru-RU" sz="2500" dirty="0" err="1"/>
              <a:t>бөлшектері</a:t>
            </a:r>
            <a:r>
              <a:rPr lang="ru-RU" sz="2500" dirty="0"/>
              <a:t> </a:t>
            </a:r>
            <a:r>
              <a:rPr lang="ru-RU" sz="2500" dirty="0" err="1"/>
              <a:t>күйік</a:t>
            </a:r>
            <a:r>
              <a:rPr lang="ru-RU" sz="2500" dirty="0"/>
              <a:t> </a:t>
            </a:r>
            <a:r>
              <a:rPr lang="ru-RU" sz="2500" dirty="0" err="1"/>
              <a:t>тудырады</a:t>
            </a:r>
            <a:r>
              <a:rPr lang="ru-RU" sz="2500" dirty="0"/>
              <a:t> </a:t>
            </a:r>
            <a:r>
              <a:rPr lang="ru-RU" sz="2500" dirty="0" err="1"/>
              <a:t>және</a:t>
            </a:r>
            <a:r>
              <a:rPr lang="ru-RU" sz="2500" dirty="0"/>
              <a:t> </a:t>
            </a:r>
            <a:r>
              <a:rPr lang="ru-RU" sz="2500" dirty="0" err="1"/>
              <a:t>дене</a:t>
            </a:r>
            <a:r>
              <a:rPr lang="ru-RU" sz="2500" dirty="0"/>
              <a:t> </a:t>
            </a:r>
            <a:r>
              <a:rPr lang="ru-RU" sz="2500" dirty="0" err="1"/>
              <a:t>тіндеріне</a:t>
            </a:r>
            <a:r>
              <a:rPr lang="ru-RU" sz="2500" dirty="0"/>
              <a:t> 1 - 2 см </a:t>
            </a:r>
            <a:r>
              <a:rPr lang="ru-RU" sz="2500" dirty="0" err="1"/>
              <a:t>енеді</a:t>
            </a:r>
            <a:r>
              <a:rPr lang="ru-RU" sz="2500" dirty="0"/>
              <a:t>.</a:t>
            </a:r>
          </a:p>
        </p:txBody>
      </p:sp>
    </p:spTree>
    <p:extLst>
      <p:ext uri="{BB962C8B-B14F-4D97-AF65-F5344CB8AC3E}">
        <p14:creationId xmlns:p14="http://schemas.microsoft.com/office/powerpoint/2010/main" val="351401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79512" y="292100"/>
            <a:ext cx="8712968" cy="1120775"/>
          </a:xfrm>
        </p:spPr>
        <p:style>
          <a:lnRef idx="2">
            <a:schemeClr val="accent6"/>
          </a:lnRef>
          <a:fillRef idx="1">
            <a:schemeClr val="lt1"/>
          </a:fillRef>
          <a:effectRef idx="0">
            <a:schemeClr val="accent6"/>
          </a:effectRef>
          <a:fontRef idx="minor">
            <a:schemeClr val="dk1"/>
          </a:fontRef>
        </p:style>
        <p:txBody>
          <a:bodyPr>
            <a:normAutofit fontScale="90000"/>
          </a:bodyPr>
          <a:lstStyle/>
          <a:p>
            <a:pPr algn="ctr"/>
            <a:r>
              <a:rPr lang="ru-RU" altLang="ru-RU" sz="3600" b="1" dirty="0" err="1">
                <a:solidFill>
                  <a:srgbClr val="660066"/>
                </a:solidFill>
                <a:latin typeface="Times New Roman" pitchFamily="18" charset="0"/>
              </a:rPr>
              <a:t>Иондаушы</a:t>
            </a:r>
            <a:r>
              <a:rPr lang="ru-RU" altLang="ru-RU" sz="3600" b="1" dirty="0">
                <a:solidFill>
                  <a:srgbClr val="660066"/>
                </a:solidFill>
                <a:latin typeface="Times New Roman" pitchFamily="18" charset="0"/>
              </a:rPr>
              <a:t> </a:t>
            </a:r>
            <a:r>
              <a:rPr lang="ru-RU" altLang="ru-RU" sz="3600" b="1" dirty="0" err="1">
                <a:solidFill>
                  <a:srgbClr val="660066"/>
                </a:solidFill>
                <a:latin typeface="Times New Roman" pitchFamily="18" charset="0"/>
              </a:rPr>
              <a:t>сәулелердің</a:t>
            </a:r>
            <a:r>
              <a:rPr lang="ru-RU" altLang="ru-RU" sz="3600" b="1" dirty="0">
                <a:solidFill>
                  <a:srgbClr val="660066"/>
                </a:solidFill>
                <a:latin typeface="Times New Roman" pitchFamily="18" charset="0"/>
              </a:rPr>
              <a:t> </a:t>
            </a:r>
            <a:r>
              <a:rPr lang="ru-RU" altLang="ru-RU" sz="3600" b="1" dirty="0" err="1">
                <a:solidFill>
                  <a:srgbClr val="660066"/>
                </a:solidFill>
                <a:latin typeface="Times New Roman" pitchFamily="18" charset="0"/>
              </a:rPr>
              <a:t>спектрлері</a:t>
            </a:r>
            <a:r>
              <a:rPr lang="ru-RU" altLang="ru-RU" sz="3600" b="1" dirty="0">
                <a:solidFill>
                  <a:srgbClr val="660066"/>
                </a:solidFill>
                <a:latin typeface="Times New Roman" pitchFamily="18" charset="0"/>
              </a:rPr>
              <a:t> </a:t>
            </a:r>
            <a:r>
              <a:rPr lang="ru-RU" altLang="ru-RU" sz="3600" b="1" dirty="0" err="1">
                <a:solidFill>
                  <a:srgbClr val="660066"/>
                </a:solidFill>
                <a:latin typeface="Times New Roman" pitchFamily="18" charset="0"/>
              </a:rPr>
              <a:t>және</a:t>
            </a:r>
            <a:r>
              <a:rPr lang="ru-RU" altLang="ru-RU" sz="3600" b="1" dirty="0">
                <a:solidFill>
                  <a:srgbClr val="660066"/>
                </a:solidFill>
                <a:latin typeface="Times New Roman" pitchFamily="18" charset="0"/>
              </a:rPr>
              <a:t> </a:t>
            </a:r>
            <a:r>
              <a:rPr lang="ru-RU" altLang="ru-RU" sz="3600" b="1" dirty="0" err="1">
                <a:solidFill>
                  <a:srgbClr val="660066"/>
                </a:solidFill>
                <a:latin typeface="Times New Roman" pitchFamily="18" charset="0"/>
              </a:rPr>
              <a:t>олардың</a:t>
            </a:r>
            <a:r>
              <a:rPr lang="ru-RU" altLang="ru-RU" sz="3600" b="1" dirty="0">
                <a:solidFill>
                  <a:srgbClr val="660066"/>
                </a:solidFill>
                <a:latin typeface="Times New Roman" pitchFamily="18" charset="0"/>
              </a:rPr>
              <a:t> </a:t>
            </a:r>
            <a:r>
              <a:rPr lang="ru-RU" altLang="ru-RU" sz="3600" b="1" dirty="0" err="1">
                <a:solidFill>
                  <a:srgbClr val="660066"/>
                </a:solidFill>
                <a:latin typeface="Times New Roman" pitchFamily="18" charset="0"/>
              </a:rPr>
              <a:t>қолданылуы</a:t>
            </a:r>
            <a:endParaRPr lang="ru-RU" altLang="ru-RU" sz="3600" b="1" dirty="0">
              <a:solidFill>
                <a:srgbClr val="660066"/>
              </a:solidFill>
              <a:latin typeface="Times New Roman" pitchFamily="18" charset="0"/>
            </a:endParaRPr>
          </a:p>
        </p:txBody>
      </p:sp>
      <p:pic>
        <p:nvPicPr>
          <p:cNvPr id="11366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79388" y="1557338"/>
            <a:ext cx="8713787" cy="5018087"/>
          </a:xfrm>
          <a:ln/>
        </p:spPr>
        <p:style>
          <a:lnRef idx="2">
            <a:schemeClr val="accent6"/>
          </a:lnRef>
          <a:fillRef idx="1">
            <a:schemeClr val="lt1"/>
          </a:fillRef>
          <a:effectRef idx="0">
            <a:schemeClr val="accent6"/>
          </a:effectRef>
          <a:fontRef idx="minor">
            <a:schemeClr val="dk1"/>
          </a:fontRef>
        </p:style>
      </p:pic>
      <p:sp>
        <p:nvSpPr>
          <p:cNvPr id="113668" name="Oval 4"/>
          <p:cNvSpPr>
            <a:spLocks noChangeArrowheads="1"/>
          </p:cNvSpPr>
          <p:nvPr/>
        </p:nvSpPr>
        <p:spPr bwMode="auto">
          <a:xfrm>
            <a:off x="7451725" y="5157788"/>
            <a:ext cx="1692275" cy="1700212"/>
          </a:xfrm>
          <a:prstGeom prst="ellipse">
            <a:avLst/>
          </a:prstGeom>
          <a:noFill/>
          <a:ln w="31750">
            <a:solidFill>
              <a:srgbClr val="FF0000"/>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2305409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D3DF091-BD39-4173-9E22-CD1E12690704}"/>
              </a:ext>
            </a:extLst>
          </p:cNvPr>
          <p:cNvSpPr>
            <a:spLocks noGrp="1" noChangeArrowheads="1"/>
          </p:cNvSpPr>
          <p:nvPr>
            <p:ph type="title"/>
          </p:nvPr>
        </p:nvSpPr>
        <p:spPr>
          <a:xfrm>
            <a:off x="228600" y="152400"/>
            <a:ext cx="8686800" cy="1219200"/>
          </a:xfrm>
        </p:spPr>
        <p:txBody>
          <a:bodyPr>
            <a:normAutofit fontScale="90000"/>
          </a:bodyPr>
          <a:lstStyle/>
          <a:p>
            <a:r>
              <a:rPr lang="ru-RU" altLang="ru-RU" sz="2400" b="1" dirty="0" err="1">
                <a:solidFill>
                  <a:srgbClr val="FF3300"/>
                </a:solidFill>
                <a:latin typeface="Times New Roman" panose="02020603050405020304" pitchFamily="18" charset="0"/>
              </a:rPr>
              <a:t>Иондаушы</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сәулеленудің</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негізгі</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түрлері</a:t>
            </a:r>
            <a:r>
              <a:rPr lang="ru-RU" altLang="ru-RU" sz="2400" b="1" dirty="0">
                <a:solidFill>
                  <a:srgbClr val="FF3300"/>
                </a:solidFill>
                <a:latin typeface="Times New Roman" panose="02020603050405020304" pitchFamily="18" charset="0"/>
              </a:rPr>
              <a:t> </a:t>
            </a:r>
            <a:br>
              <a:rPr lang="ru-RU" altLang="ru-RU" sz="2400" b="1" dirty="0">
                <a:solidFill>
                  <a:srgbClr val="FF3300"/>
                </a:solidFill>
                <a:latin typeface="Times New Roman" panose="02020603050405020304" pitchFamily="18" charset="0"/>
              </a:rPr>
            </a:br>
            <a:r>
              <a:rPr lang="ru-RU" altLang="ru-RU" sz="2000" b="1" dirty="0">
                <a:latin typeface="Times New Roman" panose="02020603050405020304" pitchFamily="18" charset="0"/>
              </a:rPr>
              <a:t>2. </a:t>
            </a:r>
            <a:r>
              <a:rPr lang="ru-RU" altLang="ru-RU" sz="2000" b="1" dirty="0" err="1">
                <a:latin typeface="Times New Roman" panose="02020603050405020304" pitchFamily="18" charset="0"/>
              </a:rPr>
              <a:t>Корпускулалық</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сәулелену</a:t>
            </a:r>
            <a:r>
              <a:rPr lang="ru-RU" altLang="ru-RU" sz="2000" b="1" dirty="0">
                <a:latin typeface="Times New Roman" panose="02020603050405020304" pitchFamily="18" charset="0"/>
              </a:rPr>
              <a:t> </a:t>
            </a:r>
            <a:br>
              <a:rPr lang="ru-RU" altLang="ru-RU" sz="2000" b="1" dirty="0">
                <a:latin typeface="Times New Roman" panose="02020603050405020304" pitchFamily="18" charset="0"/>
              </a:rPr>
            </a:br>
            <a:r>
              <a:rPr lang="ru-RU" altLang="ru-RU" sz="2000" b="1" dirty="0" err="1">
                <a:latin typeface="Times New Roman" panose="02020603050405020304" pitchFamily="18" charset="0"/>
              </a:rPr>
              <a:t>Корпускулалық</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сәулелену</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зарядталған</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және</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массасы</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нөлден</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айырмасы</a:t>
            </a:r>
            <a:r>
              <a:rPr lang="ru-RU" altLang="ru-RU" sz="2000" b="1" dirty="0">
                <a:latin typeface="Times New Roman" panose="02020603050405020304" pitchFamily="18" charset="0"/>
              </a:rPr>
              <a:t> бар </a:t>
            </a:r>
            <a:r>
              <a:rPr lang="ru-RU" altLang="ru-RU" sz="2000" b="1" dirty="0" err="1">
                <a:latin typeface="Times New Roman" panose="02020603050405020304" pitchFamily="18" charset="0"/>
              </a:rPr>
              <a:t>бейтарап</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бөлшектерден</a:t>
            </a:r>
            <a:r>
              <a:rPr lang="ru-RU" altLang="ru-RU" sz="2000" b="1" dirty="0">
                <a:latin typeface="Times New Roman" panose="02020603050405020304" pitchFamily="18" charset="0"/>
              </a:rPr>
              <a:t> </a:t>
            </a:r>
            <a:r>
              <a:rPr lang="ru-RU" altLang="ru-RU" sz="2000" b="1" dirty="0" err="1">
                <a:latin typeface="Times New Roman" panose="02020603050405020304" pitchFamily="18" charset="0"/>
              </a:rPr>
              <a:t>тұрады</a:t>
            </a:r>
            <a:endParaRPr lang="ru-RU" altLang="ru-RU" dirty="0">
              <a:latin typeface="Times New Roman" panose="02020603050405020304" pitchFamily="18" charset="0"/>
            </a:endParaRPr>
          </a:p>
        </p:txBody>
      </p:sp>
      <p:sp>
        <p:nvSpPr>
          <p:cNvPr id="15363" name="Rectangle 3">
            <a:extLst>
              <a:ext uri="{FF2B5EF4-FFF2-40B4-BE49-F238E27FC236}">
                <a16:creationId xmlns:a16="http://schemas.microsoft.com/office/drawing/2014/main" id="{5F5D762D-E76E-4B71-9D6D-AD85BACE7FD3}"/>
              </a:ext>
            </a:extLst>
          </p:cNvPr>
          <p:cNvSpPr>
            <a:spLocks noGrp="1" noChangeArrowheads="1"/>
          </p:cNvSpPr>
          <p:nvPr>
            <p:ph type="body" idx="1"/>
          </p:nvPr>
        </p:nvSpPr>
        <p:spPr>
          <a:xfrm>
            <a:off x="152400" y="1484784"/>
            <a:ext cx="8915400" cy="5245200"/>
          </a:xfrm>
          <a:ln>
            <a:solidFill>
              <a:srgbClr val="FF3300"/>
            </a:solidFill>
            <a:miter lim="800000"/>
            <a:headEnd/>
            <a:tailEnd/>
          </a:ln>
        </p:spPr>
        <p:txBody>
          <a:bodyPr>
            <a:normAutofit lnSpcReduction="10000"/>
          </a:bodyPr>
          <a:lstStyle/>
          <a:p>
            <a:pPr eaLnBrk="1" hangingPunct="1"/>
            <a:r>
              <a:rPr lang="ru-RU" altLang="ru-RU" sz="1800" b="1" dirty="0">
                <a:solidFill>
                  <a:srgbClr val="FF0000"/>
                </a:solidFill>
                <a:latin typeface="Times New Roman" panose="02020603050405020304" pitchFamily="18" charset="0"/>
              </a:rPr>
              <a:t>Альфа-</a:t>
            </a:r>
            <a:r>
              <a:rPr lang="ru-RU" altLang="ru-RU" sz="1800" b="1" dirty="0" err="1">
                <a:solidFill>
                  <a:srgbClr val="FF0000"/>
                </a:solidFill>
                <a:latin typeface="Times New Roman" panose="02020603050405020304" pitchFamily="18" charset="0"/>
              </a:rPr>
              <a:t>сәулелену</a:t>
            </a:r>
            <a:r>
              <a:rPr lang="ru-RU" altLang="ru-RU" sz="1800" b="1" dirty="0">
                <a:solidFill>
                  <a:srgbClr val="FF0000"/>
                </a:solidFill>
                <a:latin typeface="Times New Roman" panose="02020603050405020304" pitchFamily="18" charset="0"/>
              </a:rPr>
              <a:t>: </a:t>
            </a:r>
            <a:r>
              <a:rPr lang="el-GR" altLang="ru-RU" sz="1800" b="1" dirty="0">
                <a:solidFill>
                  <a:srgbClr val="FF0000"/>
                </a:solidFill>
                <a:latin typeface="Times New Roman" panose="02020603050405020304" pitchFamily="18" charset="0"/>
              </a:rPr>
              <a:t>α-</a:t>
            </a:r>
            <a:r>
              <a:rPr lang="ru-RU" altLang="ru-RU" sz="1800" b="1" dirty="0" err="1">
                <a:solidFill>
                  <a:srgbClr val="FF0000"/>
                </a:solidFill>
                <a:latin typeface="Times New Roman" panose="02020603050405020304" pitchFamily="18" charset="0"/>
              </a:rPr>
              <a:t>бөлшектер</a:t>
            </a:r>
            <a:r>
              <a:rPr lang="ru-RU" altLang="ru-RU" sz="1800" b="1" dirty="0">
                <a:solidFill>
                  <a:srgbClr val="FF0000"/>
                </a:solidFill>
                <a:latin typeface="Times New Roman" panose="02020603050405020304" pitchFamily="18" charset="0"/>
              </a:rPr>
              <a:t> </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екі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протоннан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екі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нейтроннан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тұрады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ауыр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элементтердің</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уранның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радийдің</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изотоптарының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радиоактивті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ыдырауы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шығарылатын</a:t>
            </a:r>
            <a:r>
              <a:rPr lang="ru-RU" altLang="ru-RU" sz="1800" b="1" dirty="0">
                <a:latin typeface="Times New Roman" panose="02020603050405020304" pitchFamily="18" charset="0"/>
              </a:rPr>
              <a:t> гелий </a:t>
            </a:r>
            <a:r>
              <a:rPr lang="ru-RU" altLang="ru-RU" sz="1800" b="1" dirty="0" err="1">
                <a:latin typeface="Times New Roman" panose="02020603050405020304" pitchFamily="18" charset="0"/>
              </a:rPr>
              <a:t>атомдарының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зарядталған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қабілеті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төмен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ауадағы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жүруі</a:t>
            </a:r>
            <a:r>
              <a:rPr lang="ru-RU" altLang="ru-RU" sz="1800" b="1" dirty="0">
                <a:latin typeface="Times New Roman" panose="02020603050405020304" pitchFamily="18" charset="0"/>
              </a:rPr>
              <a:t> - 10 см-</a:t>
            </a:r>
            <a:r>
              <a:rPr lang="ru-RU" altLang="ru-RU" sz="1800" b="1" dirty="0" err="1">
                <a:latin typeface="Times New Roman" panose="02020603050405020304" pitchFamily="18" charset="0"/>
              </a:rPr>
              <a:t>ден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аспайды</a:t>
            </a:r>
            <a:r>
              <a:rPr lang="ru-RU" altLang="ru-RU" sz="1800" b="1" dirty="0">
                <a:latin typeface="Times New Roman" panose="02020603050405020304" pitchFamily="18" charset="0"/>
              </a:rPr>
              <a:t>).</a:t>
            </a:r>
          </a:p>
          <a:p>
            <a:r>
              <a:rPr lang="ru-RU" altLang="ru-RU" sz="1800" b="1" dirty="0">
                <a:solidFill>
                  <a:srgbClr val="FF0000"/>
                </a:solidFill>
                <a:latin typeface="Times New Roman" panose="02020603050405020304" pitchFamily="18" charset="0"/>
              </a:rPr>
              <a:t>Бета </a:t>
            </a:r>
            <a:r>
              <a:rPr lang="ru-RU" altLang="ru-RU" sz="1800" b="1" dirty="0" err="1">
                <a:solidFill>
                  <a:srgbClr val="FF0000"/>
                </a:solidFill>
                <a:latin typeface="Times New Roman" panose="02020603050405020304" pitchFamily="18" charset="0"/>
              </a:rPr>
              <a:t>сәулелену</a:t>
            </a:r>
            <a:r>
              <a:rPr lang="ru-RU" altLang="ru-RU" sz="1800" b="1" dirty="0">
                <a:solidFill>
                  <a:srgbClr val="FF0000"/>
                </a:solidFill>
                <a:latin typeface="Times New Roman" panose="02020603050405020304" pitchFamily="18" charset="0"/>
              </a:rPr>
              <a:t>: </a:t>
            </a:r>
            <a:r>
              <a:rPr lang="el-GR" altLang="ru-RU" sz="1800" b="1" dirty="0">
                <a:solidFill>
                  <a:srgbClr val="FF0000"/>
                </a:solidFill>
                <a:latin typeface="Times New Roman" panose="02020603050405020304" pitchFamily="18" charset="0"/>
              </a:rPr>
              <a:t>β-</a:t>
            </a:r>
            <a:r>
              <a:rPr lang="ru-RU" altLang="ru-RU" sz="1800" b="1" dirty="0" err="1">
                <a:solidFill>
                  <a:srgbClr val="FF0000"/>
                </a:solidFill>
                <a:latin typeface="Times New Roman" panose="02020603050405020304" pitchFamily="18" charset="0"/>
              </a:rPr>
              <a:t>бөлшектер</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дегеніміз</a:t>
            </a:r>
            <a:r>
              <a:rPr lang="ru-RU" altLang="ru-RU" sz="1800" b="1" dirty="0">
                <a:solidFill>
                  <a:srgbClr val="FF0000"/>
                </a:solidFill>
                <a:latin typeface="Times New Roman" panose="02020603050405020304" pitchFamily="18" charset="0"/>
              </a:rPr>
              <a:t> </a:t>
            </a:r>
            <a:r>
              <a:rPr lang="ru-RU" altLang="ru-RU" sz="1800" b="1" dirty="0"/>
              <a:t>- </a:t>
            </a:r>
            <a:r>
              <a:rPr lang="ru-RU" altLang="ru-RU" sz="1800" b="1" dirty="0" err="1"/>
              <a:t>теріс</a:t>
            </a:r>
            <a:r>
              <a:rPr lang="ru-RU" altLang="ru-RU" sz="1800" b="1" dirty="0"/>
              <a:t> </a:t>
            </a:r>
            <a:r>
              <a:rPr lang="ru-RU" altLang="ru-RU" sz="1800" b="1" dirty="0" err="1"/>
              <a:t>зарядталған</a:t>
            </a:r>
            <a:r>
              <a:rPr lang="ru-RU" altLang="ru-RU" sz="1800" b="1" dirty="0"/>
              <a:t> </a:t>
            </a:r>
            <a:r>
              <a:rPr lang="ru-RU" altLang="ru-RU" sz="1800" b="1" dirty="0" err="1"/>
              <a:t>электрондар</a:t>
            </a:r>
            <a:r>
              <a:rPr lang="ru-RU" altLang="ru-RU" sz="1800" b="1" dirty="0"/>
              <a:t> мен </a:t>
            </a:r>
            <a:r>
              <a:rPr lang="ru-RU" altLang="ru-RU" sz="1800" b="1" dirty="0" err="1"/>
              <a:t>оң</a:t>
            </a:r>
            <a:r>
              <a:rPr lang="ru-RU" altLang="ru-RU" sz="1800" b="1" dirty="0"/>
              <a:t> </a:t>
            </a:r>
            <a:r>
              <a:rPr lang="ru-RU" altLang="ru-RU" sz="1800" b="1" dirty="0" err="1"/>
              <a:t>зарядталған</a:t>
            </a:r>
            <a:r>
              <a:rPr lang="ru-RU" altLang="ru-RU" sz="1800" b="1" dirty="0"/>
              <a:t> </a:t>
            </a:r>
            <a:r>
              <a:rPr lang="ru-RU" altLang="ru-RU" sz="1800" b="1" dirty="0" err="1"/>
              <a:t>позитрондар</a:t>
            </a:r>
            <a:r>
              <a:rPr lang="ru-RU" altLang="ru-RU" sz="1800" b="1" dirty="0"/>
              <a:t>, </a:t>
            </a:r>
            <a:r>
              <a:rPr lang="ru-RU" altLang="ru-RU" sz="1800" b="1" dirty="0" err="1"/>
              <a:t>аралық</a:t>
            </a:r>
            <a:r>
              <a:rPr lang="ru-RU" altLang="ru-RU" sz="1800" b="1" dirty="0"/>
              <a:t> </a:t>
            </a:r>
            <a:r>
              <a:rPr lang="ru-RU" altLang="ru-RU" sz="1800" b="1" dirty="0" err="1">
                <a:latin typeface="Times New Roman" panose="02020603050405020304" pitchFamily="18" charset="0"/>
              </a:rPr>
              <a:t>иондаушы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қабілеті</a:t>
            </a:r>
            <a:r>
              <a:rPr lang="ru-RU" altLang="ru-RU" sz="1800" b="1" dirty="0">
                <a:latin typeface="Times New Roman" panose="02020603050405020304" pitchFamily="18" charset="0"/>
              </a:rPr>
              <a:t> бар </a:t>
            </a:r>
            <a:r>
              <a:rPr lang="ru-RU" altLang="ru-RU" sz="1800" b="1" dirty="0" err="1">
                <a:latin typeface="Times New Roman" panose="02020603050405020304" pitchFamily="18" charset="0"/>
              </a:rPr>
              <a:t>ядролық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элементтердің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радиоактивті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ыдырауы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шығады</a:t>
            </a:r>
            <a:r>
              <a:rPr lang="ru-RU" altLang="ru-RU" sz="1800" b="1" dirty="0">
                <a:latin typeface="Times New Roman" panose="02020603050405020304" pitchFamily="18" charset="0"/>
              </a:rPr>
              <a:t>. β</a:t>
            </a:r>
            <a:r>
              <a:rPr lang="el-GR" altLang="ru-RU" sz="1800" b="1" dirty="0">
                <a:latin typeface="Times New Roman" panose="02020603050405020304" pitchFamily="18" charset="0"/>
              </a:rPr>
              <a:t> </a:t>
            </a:r>
            <a:r>
              <a:rPr lang="ru-RU" altLang="ru-RU" sz="1800" b="1" dirty="0" err="1">
                <a:latin typeface="Times New Roman" panose="02020603050405020304" pitchFamily="18" charset="0"/>
              </a:rPr>
              <a:t>бөлшегі</a:t>
            </a:r>
            <a:r>
              <a:rPr lang="ru-RU" altLang="ru-RU" sz="1800" b="1" dirty="0">
                <a:latin typeface="Times New Roman" panose="02020603050405020304" pitchFamily="18" charset="0"/>
              </a:rPr>
              <a:t> </a:t>
            </a:r>
            <a:r>
              <a:rPr lang="el-GR" altLang="ru-RU" sz="1800" b="1" dirty="0">
                <a:latin typeface="Times New Roman" panose="02020603050405020304" pitchFamily="18" charset="0"/>
              </a:rPr>
              <a:t>α </a:t>
            </a:r>
            <a:r>
              <a:rPr lang="ru-RU" altLang="ru-RU" sz="1800" b="1" dirty="0" err="1">
                <a:latin typeface="Times New Roman" panose="02020603050405020304" pitchFamily="18" charset="0"/>
              </a:rPr>
              <a:t>бөлшегінен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әлдеқайда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жеңіл</a:t>
            </a:r>
            <a:r>
              <a:rPr lang="ru-RU" altLang="ru-RU" sz="1800" b="1" dirty="0">
                <a:latin typeface="Times New Roman" panose="02020603050405020304" pitchFamily="18" charset="0"/>
              </a:rPr>
              <a:t>.</a:t>
            </a:r>
          </a:p>
          <a:p>
            <a:r>
              <a:rPr lang="ru-RU" altLang="ru-RU" sz="1800" b="1" dirty="0">
                <a:solidFill>
                  <a:srgbClr val="FF0000"/>
                </a:solidFill>
              </a:rPr>
              <a:t>Нейтрино мен антинейтрино</a:t>
            </a:r>
            <a:r>
              <a:rPr lang="ru-RU" altLang="ru-RU" sz="1800" b="1" dirty="0"/>
              <a:t>, β</a:t>
            </a:r>
            <a:r>
              <a:rPr lang="el-GR" altLang="ru-RU" sz="1800" b="1" dirty="0">
                <a:latin typeface="Times New Roman" panose="02020603050405020304" pitchFamily="18" charset="0"/>
              </a:rPr>
              <a:t>-</a:t>
            </a:r>
            <a:r>
              <a:rPr lang="ru-RU" altLang="ru-RU" sz="1800" b="1" dirty="0" err="1">
                <a:latin typeface="Times New Roman" panose="02020603050405020304" pitchFamily="18" charset="0"/>
              </a:rPr>
              <a:t>ыдырау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өте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кішкентай</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мөлшері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қабілеті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өте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жоғары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өйткені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кішігірім</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болғандықтан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затпен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өзара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әсерлесуі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өте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сирек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кездеседі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дегенмен</a:t>
            </a:r>
            <a:r>
              <a:rPr lang="ru-RU" altLang="ru-RU" sz="1800" b="1" dirty="0"/>
              <a:t> </a:t>
            </a:r>
            <a:r>
              <a:rPr lang="ru-RU" altLang="ru-RU" sz="1800" b="1" dirty="0" err="1"/>
              <a:t>олар</a:t>
            </a:r>
            <a:r>
              <a:rPr lang="ru-RU" altLang="ru-RU" sz="1800" b="1" dirty="0"/>
              <a:t> </a:t>
            </a:r>
            <a:r>
              <a:rPr lang="ru-RU" altLang="ru-RU" sz="1800" b="1" dirty="0" err="1"/>
              <a:t>радиоактивті</a:t>
            </a:r>
            <a:r>
              <a:rPr lang="ru-RU" altLang="ru-RU" sz="1800" b="1" dirty="0"/>
              <a:t> </a:t>
            </a:r>
            <a:r>
              <a:rPr lang="ru-RU" altLang="ru-RU" sz="1800" b="1" dirty="0" err="1"/>
              <a:t>ыдыраудың</a:t>
            </a:r>
            <a:r>
              <a:rPr lang="ru-RU" altLang="ru-RU" sz="1800" b="1" dirty="0"/>
              <a:t> </a:t>
            </a:r>
            <a:r>
              <a:rPr lang="ru-RU" altLang="ru-RU" sz="1800" b="1" dirty="0" err="1">
                <a:latin typeface="Times New Roman" panose="02020603050405020304" pitchFamily="18" charset="0"/>
              </a:rPr>
              <a:t>энергиясының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едәуір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бөлігін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өздерімен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бірге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жүреді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Жер</a:t>
            </a:r>
            <a:r>
              <a:rPr lang="ru-RU" altLang="ru-RU" sz="1800" b="1" dirty="0">
                <a:latin typeface="Times New Roman" panose="02020603050405020304" pitchFamily="18" charset="0"/>
              </a:rPr>
              <a:t> мен </a:t>
            </a:r>
            <a:r>
              <a:rPr lang="ru-RU" altLang="ru-RU" sz="1800" b="1" dirty="0" err="1">
                <a:latin typeface="Times New Roman" panose="02020603050405020304" pitchFamily="18" charset="0"/>
              </a:rPr>
              <a:t>Күн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арқылы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еркін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өтеді</a:t>
            </a:r>
            <a:r>
              <a:rPr lang="ru-RU" altLang="ru-RU" sz="1800" b="1" dirty="0">
                <a:latin typeface="Times New Roman" panose="02020603050405020304" pitchFamily="18" charset="0"/>
              </a:rPr>
              <a:t>).</a:t>
            </a:r>
          </a:p>
          <a:p>
            <a:r>
              <a:rPr lang="ru-RU" altLang="ru-RU" sz="1800" b="1" dirty="0" err="1">
                <a:solidFill>
                  <a:srgbClr val="FF0000"/>
                </a:solidFill>
                <a:latin typeface="Times New Roman" panose="02020603050405020304" pitchFamily="18" charset="0"/>
              </a:rPr>
              <a:t>Нейтрондық</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Нейтрондар</a:t>
            </a:r>
            <a:r>
              <a:rPr lang="ru-RU" altLang="ru-RU" sz="1800" b="1" dirty="0">
                <a:latin typeface="Times New Roman" panose="02020603050405020304" pitchFamily="18" charset="0"/>
              </a:rPr>
              <a:t> </a:t>
            </a:r>
            <a:r>
              <a:rPr lang="ru-RU" altLang="ru-RU" sz="1800" b="1" dirty="0"/>
              <a:t>- </a:t>
            </a:r>
            <a:r>
              <a:rPr lang="ru-RU" altLang="ru-RU" sz="1800" b="1" dirty="0" err="1"/>
              <a:t>жалғыз</a:t>
            </a:r>
            <a:r>
              <a:rPr lang="ru-RU" altLang="ru-RU" sz="1800" b="1" dirty="0"/>
              <a:t> </a:t>
            </a:r>
            <a:r>
              <a:rPr lang="ru-RU" altLang="ru-RU" sz="1800" b="1" dirty="0" err="1"/>
              <a:t>зарядталмаған</a:t>
            </a:r>
            <a:r>
              <a:rPr lang="ru-RU" altLang="ru-RU" sz="1800" b="1" dirty="0"/>
              <a:t> </a:t>
            </a:r>
            <a:r>
              <a:rPr lang="ru-RU" altLang="ru-RU" sz="1800" b="1" dirty="0" err="1"/>
              <a:t>бөлшектер</a:t>
            </a:r>
            <a:r>
              <a:rPr lang="ru-RU" altLang="ru-RU" sz="1800" b="1" dirty="0"/>
              <a:t>, уран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плутоний </a:t>
            </a:r>
            <a:r>
              <a:rPr lang="ru-RU" altLang="ru-RU" sz="1800" b="1" dirty="0" err="1">
                <a:latin typeface="Times New Roman" panose="02020603050405020304" pitchFamily="18" charset="0"/>
              </a:rPr>
              <a:t>атомдарында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бөлінудің</a:t>
            </a:r>
            <a:r>
              <a:rPr lang="ru-RU" altLang="ru-RU" sz="1800" b="1" dirty="0"/>
              <a:t> </a:t>
            </a:r>
            <a:r>
              <a:rPr lang="ru-RU" altLang="ru-RU" sz="1800" b="1" dirty="0" err="1"/>
              <a:t>кейбір</a:t>
            </a:r>
            <a:r>
              <a:rPr lang="ru-RU" altLang="ru-RU" sz="1800" b="1" dirty="0"/>
              <a:t> </a:t>
            </a:r>
            <a:r>
              <a:rPr lang="ru-RU" altLang="ru-RU" sz="1800" b="1" dirty="0" err="1"/>
              <a:t>реакцияларында</a:t>
            </a:r>
            <a:r>
              <a:rPr lang="ru-RU" altLang="ru-RU" sz="1800" b="1" dirty="0"/>
              <a:t> </a:t>
            </a:r>
            <a:r>
              <a:rPr lang="ru-RU" altLang="ru-RU" sz="1800" b="1" dirty="0" err="1">
                <a:latin typeface="Times New Roman" panose="02020603050405020304" pitchFamily="18" charset="0"/>
              </a:rPr>
              <a:t>пайда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электрлік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бейтарап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болғандықтан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кез-келген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затқа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ішінде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тірі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ұлпаларға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терең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еніп</a:t>
            </a:r>
            <a:r>
              <a:rPr lang="ru-RU" altLang="ru-RU" sz="1800" b="1" dirty="0">
                <a:latin typeface="Times New Roman" panose="02020603050405020304" pitchFamily="18" charset="0"/>
              </a:rPr>
              <a:t>, атом </a:t>
            </a:r>
            <a:r>
              <a:rPr lang="ru-RU" altLang="ru-RU" sz="1800" b="1" dirty="0" err="1">
                <a:latin typeface="Times New Roman" panose="02020603050405020304" pitchFamily="18" charset="0"/>
              </a:rPr>
              <a:t>ядроларымен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соқтығысқан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ғана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энергиясын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жоғалтады</a:t>
            </a:r>
            <a:r>
              <a:rPr lang="ru-RU" altLang="ru-RU" sz="1800" b="1" dirty="0">
                <a:latin typeface="Times New Roman" panose="02020603050405020304" pitchFamily="18" charset="0"/>
              </a:rPr>
              <a:t>. </a:t>
            </a:r>
          </a:p>
        </p:txBody>
      </p:sp>
    </p:spTree>
    <p:extLst>
      <p:ext uri="{BB962C8B-B14F-4D97-AF65-F5344CB8AC3E}">
        <p14:creationId xmlns:p14="http://schemas.microsoft.com/office/powerpoint/2010/main" val="26398098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D3DF091-BD39-4173-9E22-CD1E12690704}"/>
              </a:ext>
            </a:extLst>
          </p:cNvPr>
          <p:cNvSpPr>
            <a:spLocks noGrp="1" noChangeArrowheads="1"/>
          </p:cNvSpPr>
          <p:nvPr>
            <p:ph type="title"/>
          </p:nvPr>
        </p:nvSpPr>
        <p:spPr>
          <a:xfrm>
            <a:off x="228600" y="152400"/>
            <a:ext cx="8686800" cy="1219200"/>
          </a:xfrm>
        </p:spPr>
        <p:txBody>
          <a:bodyPr>
            <a:normAutofit fontScale="90000"/>
          </a:bodyPr>
          <a:lstStyle/>
          <a:p>
            <a:pPr eaLnBrk="1" hangingPunct="1"/>
            <a:r>
              <a:rPr lang="ru-RU" altLang="ru-RU" sz="2400" b="1" dirty="0">
                <a:solidFill>
                  <a:srgbClr val="FF3300"/>
                </a:solidFill>
                <a:latin typeface="Times New Roman" panose="02020603050405020304" pitchFamily="18" charset="0"/>
              </a:rPr>
              <a:t>Основные виды ионизирующих излучений</a:t>
            </a:r>
            <a:r>
              <a:rPr lang="ru-RU" altLang="ru-RU" sz="2800" b="1" dirty="0">
                <a:solidFill>
                  <a:schemeClr val="tx1"/>
                </a:solidFill>
                <a:latin typeface="Times New Roman" panose="02020603050405020304" pitchFamily="18" charset="0"/>
              </a:rPr>
              <a:t/>
            </a:r>
            <a:br>
              <a:rPr lang="ru-RU" altLang="ru-RU" sz="2800" b="1" dirty="0">
                <a:solidFill>
                  <a:schemeClr val="tx1"/>
                </a:solidFill>
                <a:latin typeface="Times New Roman" panose="02020603050405020304" pitchFamily="18" charset="0"/>
              </a:rPr>
            </a:br>
            <a:r>
              <a:rPr lang="ru-RU" altLang="ru-RU" sz="2000" b="1" dirty="0">
                <a:solidFill>
                  <a:schemeClr val="tx1"/>
                </a:solidFill>
                <a:latin typeface="Times New Roman" panose="02020603050405020304" pitchFamily="18" charset="0"/>
              </a:rPr>
              <a:t>2. Корпускулярные излучения</a:t>
            </a:r>
            <a:r>
              <a:rPr lang="ru-RU" altLang="ru-RU" dirty="0">
                <a:solidFill>
                  <a:schemeClr val="tx1"/>
                </a:solidFill>
              </a:rPr>
              <a:t/>
            </a:r>
            <a:br>
              <a:rPr lang="ru-RU" altLang="ru-RU" dirty="0">
                <a:solidFill>
                  <a:schemeClr val="tx1"/>
                </a:solidFill>
              </a:rPr>
            </a:br>
            <a:r>
              <a:rPr lang="ru-RU" altLang="ru-RU" sz="1800" b="1" dirty="0">
                <a:solidFill>
                  <a:schemeClr val="tx1"/>
                </a:solidFill>
                <a:latin typeface="Times New Roman" panose="02020603050405020304" pitchFamily="18" charset="0"/>
              </a:rPr>
              <a:t>Корпускулярное излучение состоит как из заряженных, так и из нейтральных частиц с массой отличной от нуля</a:t>
            </a:r>
            <a:endParaRPr lang="ru-RU" altLang="ru-RU" dirty="0">
              <a:solidFill>
                <a:schemeClr val="tx1"/>
              </a:solidFill>
              <a:latin typeface="Times New Roman" panose="02020603050405020304" pitchFamily="18" charset="0"/>
            </a:endParaRPr>
          </a:p>
        </p:txBody>
      </p:sp>
      <p:sp>
        <p:nvSpPr>
          <p:cNvPr id="15363" name="Rectangle 3">
            <a:extLst>
              <a:ext uri="{FF2B5EF4-FFF2-40B4-BE49-F238E27FC236}">
                <a16:creationId xmlns:a16="http://schemas.microsoft.com/office/drawing/2014/main" id="{5F5D762D-E76E-4B71-9D6D-AD85BACE7FD3}"/>
              </a:ext>
            </a:extLst>
          </p:cNvPr>
          <p:cNvSpPr>
            <a:spLocks noGrp="1" noChangeArrowheads="1"/>
          </p:cNvSpPr>
          <p:nvPr>
            <p:ph type="body" idx="1"/>
          </p:nvPr>
        </p:nvSpPr>
        <p:spPr>
          <a:xfrm>
            <a:off x="152400" y="1371600"/>
            <a:ext cx="8915400" cy="5358384"/>
          </a:xfrm>
          <a:ln>
            <a:solidFill>
              <a:srgbClr val="FF3300"/>
            </a:solidFill>
            <a:miter lim="800000"/>
            <a:headEnd/>
            <a:tailEnd/>
          </a:ln>
        </p:spPr>
        <p:txBody>
          <a:bodyPr/>
          <a:lstStyle/>
          <a:p>
            <a:pPr eaLnBrk="1" hangingPunct="1"/>
            <a:r>
              <a:rPr lang="ru-RU" altLang="ru-RU" sz="1800" b="1" i="1" dirty="0">
                <a:solidFill>
                  <a:srgbClr val="FF3300"/>
                </a:solidFill>
                <a:highlight>
                  <a:srgbClr val="FFFF00"/>
                </a:highlight>
                <a:latin typeface="Times New Roman" panose="02020603050405020304" pitchFamily="18" charset="0"/>
              </a:rPr>
              <a:t>Альфа-излучение:</a:t>
            </a:r>
            <a:r>
              <a:rPr lang="ru-RU" altLang="ru-RU" sz="1800" b="1" dirty="0">
                <a:highlight>
                  <a:srgbClr val="FFFF00"/>
                </a:highlight>
              </a:rPr>
              <a:t> </a:t>
            </a:r>
            <a:r>
              <a:rPr lang="ru-RU" altLang="ru-RU" sz="1800" b="1" dirty="0">
                <a:highlight>
                  <a:srgbClr val="FFFF00"/>
                </a:highlight>
                <a:latin typeface="Times New Roman" panose="02020603050405020304" pitchFamily="18" charset="0"/>
              </a:rPr>
              <a:t>α-частицы — состоят из двух протонов и двух нейтронов; это положительно заряженные ядра атомов гелия, испускаемые при радиоактивном распаде изотопов тяжелых элементов — урана или радия. Они обладают малой проникающей способностью (пробег в воздухе - не более 10см). </a:t>
            </a:r>
          </a:p>
          <a:p>
            <a:pPr eaLnBrk="1" hangingPunct="1"/>
            <a:r>
              <a:rPr lang="ru-RU" altLang="ru-RU" sz="1800" b="1" i="1" dirty="0">
                <a:solidFill>
                  <a:srgbClr val="FF3300"/>
                </a:solidFill>
                <a:highlight>
                  <a:srgbClr val="FFFF00"/>
                </a:highlight>
                <a:latin typeface="Times New Roman" panose="02020603050405020304" pitchFamily="18" charset="0"/>
              </a:rPr>
              <a:t>Бета-излучение:</a:t>
            </a:r>
            <a:r>
              <a:rPr lang="ru-RU" altLang="ru-RU" sz="1800" b="1" dirty="0">
                <a:highlight>
                  <a:srgbClr val="FFFF00"/>
                </a:highlight>
              </a:rPr>
              <a:t> </a:t>
            </a:r>
            <a:r>
              <a:rPr lang="ru-RU" altLang="ru-RU" sz="1800" b="1" dirty="0">
                <a:highlight>
                  <a:srgbClr val="FFFF00"/>
                </a:highlight>
                <a:latin typeface="Times New Roman" panose="02020603050405020304" pitchFamily="18" charset="0"/>
              </a:rPr>
              <a:t>β-частицы — отрицательно заряженные электроны и положительно заряженные позитроны, испускаемые во время радиоактивного распада ядерных элементов с промежуточной ионизирующей и проникающей способностью. β-частица намного легче, чем α-частица.</a:t>
            </a:r>
          </a:p>
          <a:p>
            <a:pPr eaLnBrk="1" hangingPunct="1"/>
            <a:r>
              <a:rPr lang="ru-RU" altLang="ru-RU" sz="1800" b="1" i="1" dirty="0">
                <a:solidFill>
                  <a:srgbClr val="FF3300"/>
                </a:solidFill>
                <a:highlight>
                  <a:srgbClr val="FFFF00"/>
                </a:highlight>
                <a:latin typeface="Times New Roman" panose="02020603050405020304" pitchFamily="18" charset="0"/>
              </a:rPr>
              <a:t>Нейтрино и антинейтрино</a:t>
            </a:r>
            <a:r>
              <a:rPr lang="ru-RU" altLang="ru-RU" sz="1800" b="1" dirty="0">
                <a:highlight>
                  <a:srgbClr val="FFFF00"/>
                </a:highlight>
                <a:latin typeface="Times New Roman" panose="02020603050405020304" pitchFamily="18" charset="0"/>
              </a:rPr>
              <a:t>, образующиеся при β-распаде – частицы очень малого размера и чрезвычайно высокой проникающей способности в силу того, что они из-за своего малого размера крайне редко взаимодействуют с веществом, хотя и уносят с собой значительную часть энергии радиоактивного распада (эти частицы свободно проходят сквозь Землю и Солнце).</a:t>
            </a:r>
          </a:p>
          <a:p>
            <a:pPr eaLnBrk="1" hangingPunct="1"/>
            <a:r>
              <a:rPr lang="ru-RU" altLang="ru-RU" sz="1800" b="1" i="1" dirty="0">
                <a:solidFill>
                  <a:srgbClr val="FF3300"/>
                </a:solidFill>
                <a:highlight>
                  <a:srgbClr val="FFFF00"/>
                </a:highlight>
                <a:latin typeface="Times New Roman" panose="02020603050405020304" pitchFamily="18" charset="0"/>
              </a:rPr>
              <a:t>Нейтронное излучение.</a:t>
            </a:r>
            <a:r>
              <a:rPr lang="ru-RU" altLang="ru-RU" sz="1800" b="1" dirty="0">
                <a:highlight>
                  <a:srgbClr val="FFFF00"/>
                </a:highlight>
              </a:rPr>
              <a:t> </a:t>
            </a:r>
            <a:r>
              <a:rPr lang="ru-RU" altLang="ru-RU" sz="1800" b="1" dirty="0">
                <a:highlight>
                  <a:srgbClr val="FFFF00"/>
                </a:highlight>
                <a:latin typeface="Times New Roman" panose="02020603050405020304" pitchFamily="18" charset="0"/>
              </a:rPr>
              <a:t>Нейтроны - единственные незаряженные частицы, образующиеся при некоторых реакциях деления ядер атомов урана или плутония. Поскольку эти частицы </a:t>
            </a:r>
            <a:r>
              <a:rPr lang="ru-RU" altLang="ru-RU" sz="1800" b="1" dirty="0" err="1">
                <a:highlight>
                  <a:srgbClr val="FFFF00"/>
                </a:highlight>
                <a:latin typeface="Times New Roman" panose="02020603050405020304" pitchFamily="18" charset="0"/>
              </a:rPr>
              <a:t>электронейтральны</a:t>
            </a:r>
            <a:r>
              <a:rPr lang="ru-RU" altLang="ru-RU" sz="1800" b="1" dirty="0">
                <a:highlight>
                  <a:srgbClr val="FFFF00"/>
                </a:highlight>
                <a:latin typeface="Times New Roman" panose="02020603050405020304" pitchFamily="18" charset="0"/>
              </a:rPr>
              <a:t>, они глубоко проникают во всякое вещество, включая живые ткани, и теряют свою энергию практически только при соударении с ядрами атомов.</a:t>
            </a:r>
            <a:r>
              <a:rPr lang="ru-RU" altLang="ru-RU" sz="1800" dirty="0">
                <a:highlight>
                  <a:srgbClr val="FFFF00"/>
                </a:highlight>
                <a:latin typeface="Times New Roman" panose="02020603050405020304" pitchFamily="18" charset="0"/>
              </a:rPr>
              <a:t>  </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F8AD19EA-D4EA-4F0C-9F75-843BA2824A13}"/>
              </a:ext>
            </a:extLst>
          </p:cNvPr>
          <p:cNvSpPr>
            <a:spLocks noGrp="1" noChangeArrowheads="1"/>
          </p:cNvSpPr>
          <p:nvPr>
            <p:ph type="body" sz="half" idx="2"/>
          </p:nvPr>
        </p:nvSpPr>
        <p:spPr>
          <a:xfrm>
            <a:off x="4139952" y="1773224"/>
            <a:ext cx="4752180" cy="5076800"/>
          </a:xfrm>
          <a:ln>
            <a:solidFill>
              <a:srgbClr val="FF3300"/>
            </a:solidFill>
            <a:miter lim="800000"/>
            <a:headEnd/>
            <a:tailEnd/>
          </a:ln>
        </p:spPr>
        <p:txBody>
          <a:bodyPr>
            <a:normAutofit/>
          </a:bodyPr>
          <a:lstStyle/>
          <a:p>
            <a:pPr algn="just"/>
            <a:r>
              <a:rPr lang="ru-RU" altLang="ru-RU" sz="1600" b="1" dirty="0">
                <a:solidFill>
                  <a:srgbClr val="FF0000"/>
                </a:solidFill>
              </a:rPr>
              <a:t>Атом </a:t>
            </a:r>
            <a:r>
              <a:rPr lang="ru-RU" altLang="ru-RU" sz="1600" b="1" dirty="0" err="1">
                <a:solidFill>
                  <a:srgbClr val="FF0000"/>
                </a:solidFill>
              </a:rPr>
              <a:t>ядроларында</a:t>
            </a:r>
            <a:r>
              <a:rPr lang="ru-RU" altLang="ru-RU" sz="1600" b="1" dirty="0">
                <a:solidFill>
                  <a:srgbClr val="FF0000"/>
                </a:solidFill>
              </a:rPr>
              <a:t> </a:t>
            </a:r>
            <a:r>
              <a:rPr lang="ru-RU" altLang="ru-RU" sz="1600" b="1" dirty="0" err="1">
                <a:solidFill>
                  <a:srgbClr val="FF0000"/>
                </a:solidFill>
              </a:rPr>
              <a:t>бөлшектердің</a:t>
            </a:r>
            <a:r>
              <a:rPr lang="ru-RU" altLang="ru-RU" sz="1600" b="1" dirty="0">
                <a:solidFill>
                  <a:srgbClr val="FF0000"/>
                </a:solidFill>
              </a:rPr>
              <a:t> </a:t>
            </a:r>
            <a:r>
              <a:rPr lang="ru-RU" altLang="ru-RU" sz="1600" b="1" dirty="0" err="1">
                <a:solidFill>
                  <a:srgbClr val="FF0000"/>
                </a:solidFill>
                <a:latin typeface="Times New Roman" panose="02020603050405020304" pitchFamily="18" charset="0"/>
              </a:rPr>
              <a:t>серпімді</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шашырауы</a:t>
            </a:r>
            <a:r>
              <a:rPr lang="ru-RU" altLang="ru-RU" sz="1600" b="1" dirty="0">
                <a:solidFill>
                  <a:srgbClr val="FF0000"/>
                </a:solidFill>
                <a:latin typeface="Times New Roman" panose="02020603050405020304" pitchFamily="18" charset="0"/>
              </a:rPr>
              <a:t>. </a:t>
            </a:r>
            <a:r>
              <a:rPr lang="ru-RU" altLang="ru-RU" sz="1600" b="1" dirty="0" err="1">
                <a:latin typeface="Times New Roman" panose="02020603050405020304" pitchFamily="18" charset="0"/>
              </a:rPr>
              <a:t>Өзінің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қозғалыс</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бағытын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өзгерте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отырып</a:t>
            </a:r>
            <a:r>
              <a:rPr lang="ru-RU" altLang="ru-RU" sz="1600" b="1" dirty="0"/>
              <a:t>, </a:t>
            </a:r>
            <a:r>
              <a:rPr lang="ru-RU" altLang="ru-RU" sz="1600" b="1" dirty="0" err="1"/>
              <a:t>бөлшек</a:t>
            </a:r>
            <a:r>
              <a:rPr lang="ru-RU" altLang="ru-RU" sz="1600" b="1" dirty="0"/>
              <a:t> </a:t>
            </a:r>
            <a:r>
              <a:rPr lang="ru-RU" altLang="ru-RU" sz="1600" b="1" dirty="0" err="1"/>
              <a:t>соғылысады</a:t>
            </a:r>
            <a:r>
              <a:rPr lang="ru-RU" altLang="ru-RU" sz="1600" b="1" dirty="0">
                <a:latin typeface="Times New Roman" panose="02020603050405020304" pitchFamily="18" charset="0"/>
              </a:rPr>
              <a:t>.</a:t>
            </a:r>
          </a:p>
          <a:p>
            <a:pPr algn="just"/>
            <a:r>
              <a:rPr lang="ru-RU" altLang="ru-RU" sz="1600" b="1" dirty="0">
                <a:solidFill>
                  <a:srgbClr val="FF0000"/>
                </a:solidFill>
                <a:latin typeface="Times New Roman" panose="02020603050405020304" pitchFamily="18" charset="0"/>
              </a:rPr>
              <a:t>Альфа </a:t>
            </a:r>
            <a:r>
              <a:rPr lang="ru-RU" altLang="ru-RU" sz="1600" b="1" dirty="0" err="1">
                <a:solidFill>
                  <a:srgbClr val="FF0000"/>
                </a:solidFill>
                <a:latin typeface="Times New Roman" panose="02020603050405020304" pitchFamily="18" charset="0"/>
              </a:rPr>
              <a:t>бөлшектерінің</a:t>
            </a:r>
            <a:r>
              <a:rPr lang="ru-RU" altLang="ru-RU" sz="1600" b="1" dirty="0">
                <a:solidFill>
                  <a:srgbClr val="FF0000"/>
                </a:solidFill>
                <a:latin typeface="Times New Roman" panose="02020603050405020304" pitchFamily="18" charset="0"/>
              </a:rPr>
              <a:t> </a:t>
            </a:r>
            <a:r>
              <a:rPr lang="ru-RU" altLang="ru-RU" sz="1600" b="1" dirty="0" err="1">
                <a:latin typeface="Times New Roman" panose="02020603050405020304" pitchFamily="18" charset="0"/>
              </a:rPr>
              <a:t>орбитадағы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электрондармен</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серпімді</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емес</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өзара</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әрекеттесуі</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бейтарап</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атомдардың</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иондалуы</a:t>
            </a:r>
            <a:r>
              <a:rPr lang="ru-RU" altLang="ru-RU" sz="1600" b="1" dirty="0">
                <a:latin typeface="Times New Roman" panose="02020603050405020304" pitchFamily="18" charset="0"/>
              </a:rPr>
              <a:t>)</a:t>
            </a:r>
          </a:p>
          <a:p>
            <a:pPr algn="just"/>
            <a:r>
              <a:rPr lang="ru-RU" altLang="ru-RU" sz="1600" b="1" dirty="0">
                <a:solidFill>
                  <a:srgbClr val="FF0000"/>
                </a:solidFill>
              </a:rPr>
              <a:t>Атом </a:t>
            </a:r>
            <a:r>
              <a:rPr lang="ru-RU" altLang="ru-RU" sz="1600" b="1" dirty="0" err="1">
                <a:solidFill>
                  <a:srgbClr val="FF0000"/>
                </a:solidFill>
              </a:rPr>
              <a:t>қабықшаларының</a:t>
            </a:r>
            <a:r>
              <a:rPr lang="ru-RU" altLang="ru-RU" sz="1600" b="1" dirty="0">
                <a:solidFill>
                  <a:srgbClr val="FF0000"/>
                </a:solidFill>
              </a:rPr>
              <a:t> </a:t>
            </a:r>
            <a:r>
              <a:rPr lang="ru-RU" altLang="ru-RU" sz="1600" b="1" dirty="0" err="1">
                <a:solidFill>
                  <a:srgbClr val="FF0000"/>
                </a:solidFill>
              </a:rPr>
              <a:t>электрондарының</a:t>
            </a:r>
            <a:r>
              <a:rPr lang="ru-RU" altLang="ru-RU" sz="1600" b="1" dirty="0">
                <a:solidFill>
                  <a:srgbClr val="FF0000"/>
                </a:solidFill>
              </a:rPr>
              <a:t> </a:t>
            </a:r>
            <a:r>
              <a:rPr lang="ru-RU" altLang="ru-RU" sz="1600" b="1" dirty="0" err="1">
                <a:solidFill>
                  <a:srgbClr val="FF0000"/>
                </a:solidFill>
              </a:rPr>
              <a:t>қозуы</a:t>
            </a:r>
            <a:r>
              <a:rPr lang="ru-RU" altLang="ru-RU" sz="1600" b="1" dirty="0">
                <a:solidFill>
                  <a:srgbClr val="FF0000"/>
                </a:solidFill>
              </a:rPr>
              <a:t>, </a:t>
            </a:r>
            <a:r>
              <a:rPr lang="ru-RU" altLang="ru-RU" sz="1600" b="1" dirty="0" err="1"/>
              <a:t>Орбиталық</a:t>
            </a:r>
            <a:r>
              <a:rPr lang="ru-RU" altLang="ru-RU" sz="1600" b="1" dirty="0"/>
              <a:t> </a:t>
            </a:r>
            <a:r>
              <a:rPr lang="ru-RU" altLang="ru-RU" sz="1600" b="1" dirty="0" err="1">
                <a:latin typeface="Times New Roman" panose="02020603050405020304" pitchFamily="18" charset="0"/>
              </a:rPr>
              <a:t>электрондар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қосымша</a:t>
            </a:r>
            <a:r>
              <a:rPr lang="ru-RU" altLang="ru-RU" sz="1600" b="1" dirty="0">
                <a:latin typeface="Times New Roman" panose="02020603050405020304" pitchFamily="18" charset="0"/>
              </a:rPr>
              <a:t> энергия </a:t>
            </a:r>
            <a:r>
              <a:rPr lang="ru-RU" altLang="ru-RU" sz="1600" b="1" dirty="0" err="1">
                <a:latin typeface="Times New Roman" panose="02020603050405020304" pitchFamily="18" charset="0"/>
              </a:rPr>
              <a:t>қабылдай</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отырып</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қозған</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күйге</a:t>
            </a:r>
            <a:r>
              <a:rPr lang="ru-RU" altLang="ru-RU" sz="1600" b="1" dirty="0">
                <a:solidFill>
                  <a:srgbClr val="FF0000"/>
                </a:solidFill>
                <a:latin typeface="Times New Roman" panose="02020603050405020304" pitchFamily="18" charset="0"/>
              </a:rPr>
              <a:t> </a:t>
            </a:r>
            <a:r>
              <a:rPr lang="ru-RU" altLang="ru-RU" sz="1600" b="1" dirty="0" err="1">
                <a:latin typeface="Times New Roman" panose="02020603050405020304" pitchFamily="18" charset="0"/>
              </a:rPr>
              <a:t>өтеді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басқа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орбитаға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өтеді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бірақ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атомнан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шығып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кетпейді</a:t>
            </a:r>
            <a:r>
              <a:rPr lang="ru-RU" altLang="ru-RU" sz="1600" b="1" dirty="0">
                <a:latin typeface="Times New Roman" panose="02020603050405020304" pitchFamily="18" charset="0"/>
              </a:rPr>
              <a:t>.</a:t>
            </a:r>
          </a:p>
          <a:p>
            <a:pPr algn="just"/>
            <a:r>
              <a:rPr lang="ru-RU" altLang="ru-RU" sz="1600" b="1" dirty="0"/>
              <a:t>Альфа-</a:t>
            </a:r>
            <a:r>
              <a:rPr lang="ru-RU" altLang="ru-RU" sz="1600" b="1" dirty="0" err="1"/>
              <a:t>бөлшек</a:t>
            </a:r>
            <a:r>
              <a:rPr lang="ru-RU" altLang="ru-RU" sz="1600" b="1" dirty="0"/>
              <a:t> - </a:t>
            </a:r>
            <a:r>
              <a:rPr lang="ru-RU" altLang="ru-RU" sz="1600" b="1" dirty="0" err="1">
                <a:latin typeface="Times New Roman" panose="02020603050405020304" pitchFamily="18" charset="0"/>
              </a:rPr>
              <a:t>өзара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әрекеттесудің</a:t>
            </a:r>
            <a:r>
              <a:rPr lang="ru-RU" altLang="ru-RU" sz="1600" b="1" dirty="0">
                <a:latin typeface="Times New Roman" panose="02020603050405020304" pitchFamily="18" charset="0"/>
              </a:rPr>
              <a:t> </a:t>
            </a:r>
            <a:r>
              <a:rPr lang="ru-RU" altLang="ru-RU" sz="1600" b="1" dirty="0" err="1"/>
              <a:t>Кулондық</a:t>
            </a:r>
            <a:r>
              <a:rPr lang="ru-RU" altLang="ru-RU" sz="1600" b="1" dirty="0"/>
              <a:t> </a:t>
            </a:r>
            <a:r>
              <a:rPr lang="ru-RU" altLang="ru-RU" sz="1600" b="1" dirty="0" err="1">
                <a:latin typeface="Times New Roman" panose="02020603050405020304" pitchFamily="18" charset="0"/>
              </a:rPr>
              <a:t>күштерін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жеңуге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жеткілікті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ие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ядроға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енеді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жағдайда</a:t>
            </a:r>
            <a:r>
              <a:rPr lang="ru-RU" altLang="ru-RU" sz="1600" b="1" dirty="0"/>
              <a:t> </a:t>
            </a:r>
            <a:r>
              <a:rPr lang="ru-RU" altLang="ru-RU" sz="1600" b="1" dirty="0" err="1">
                <a:solidFill>
                  <a:srgbClr val="FF0000"/>
                </a:solidFill>
              </a:rPr>
              <a:t>аралық</a:t>
            </a:r>
            <a:r>
              <a:rPr lang="ru-RU" altLang="ru-RU" sz="1600" b="1" dirty="0">
                <a:solidFill>
                  <a:srgbClr val="FF0000"/>
                </a:solidFill>
              </a:rPr>
              <a:t> ядро ​​</a:t>
            </a:r>
            <a:r>
              <a:rPr lang="ru-RU" altLang="ru-RU" sz="1600" b="1" dirty="0" err="1">
                <a:solidFill>
                  <a:srgbClr val="FF0000"/>
                </a:solidFill>
              </a:rPr>
              <a:t>пайда</a:t>
            </a:r>
            <a:r>
              <a:rPr lang="ru-RU" altLang="ru-RU" sz="1600" b="1" dirty="0">
                <a:solidFill>
                  <a:srgbClr val="FF0000"/>
                </a:solidFill>
              </a:rPr>
              <a:t> </a:t>
            </a:r>
            <a:r>
              <a:rPr lang="ru-RU" altLang="ru-RU" sz="1600" b="1" dirty="0" err="1"/>
              <a:t>болады</a:t>
            </a:r>
            <a:r>
              <a:rPr lang="ru-RU" altLang="ru-RU" sz="1600" b="1" dirty="0"/>
              <a:t>, </a:t>
            </a:r>
            <a:r>
              <a:rPr lang="ru-RU" altLang="ru-RU" sz="1600" b="1" dirty="0" err="1"/>
              <a:t>бұл</a:t>
            </a:r>
            <a:r>
              <a:rPr lang="ru-RU" altLang="ru-RU" sz="1600" b="1" dirty="0"/>
              <a:t> ядро </a:t>
            </a:r>
            <a:r>
              <a:rPr lang="ru-RU" altLang="ru-RU" sz="1600" b="1" dirty="0" err="1">
                <a:solidFill>
                  <a:srgbClr val="FF0000"/>
                </a:solidFill>
              </a:rPr>
              <a:t>зарядталған</a:t>
            </a:r>
            <a:r>
              <a:rPr lang="ru-RU" altLang="ru-RU" sz="1600" b="1" dirty="0">
                <a:solidFill>
                  <a:srgbClr val="FF0000"/>
                </a:solidFill>
              </a:rPr>
              <a:t> </a:t>
            </a:r>
            <a:r>
              <a:rPr lang="ru-RU" altLang="ru-RU" sz="1600" b="1" dirty="0" err="1">
                <a:solidFill>
                  <a:srgbClr val="FF0000"/>
                </a:solidFill>
                <a:latin typeface="Times New Roman" panose="02020603050405020304" pitchFamily="18" charset="0"/>
              </a:rPr>
              <a:t>бөлшектер</a:t>
            </a:r>
            <a:r>
              <a:rPr lang="ru-RU" altLang="ru-RU" sz="1600" b="1" dirty="0">
                <a:latin typeface="Times New Roman" panose="02020603050405020304" pitchFamily="18" charset="0"/>
              </a:rPr>
              <a:t>, </a:t>
            </a:r>
            <a:r>
              <a:rPr lang="ru-RU" altLang="ru-RU" sz="1600" b="1" dirty="0" err="1">
                <a:solidFill>
                  <a:srgbClr val="FF0000"/>
                </a:solidFill>
                <a:latin typeface="Times New Roman" panose="02020603050405020304" pitchFamily="18" charset="0"/>
              </a:rPr>
              <a:t>нейтрондар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немесе</a:t>
            </a:r>
            <a:r>
              <a:rPr lang="ru-RU" altLang="ru-RU" sz="1600" b="1" dirty="0">
                <a:latin typeface="Times New Roman" panose="02020603050405020304" pitchFamily="18" charset="0"/>
              </a:rPr>
              <a:t> </a:t>
            </a:r>
            <a:r>
              <a:rPr lang="ru-RU" altLang="ru-RU" sz="1600" b="1" dirty="0">
                <a:solidFill>
                  <a:srgbClr val="FF0000"/>
                </a:solidFill>
                <a:latin typeface="Times New Roman" panose="02020603050405020304" pitchFamily="18" charset="0"/>
              </a:rPr>
              <a:t>гамма-</a:t>
            </a:r>
            <a:r>
              <a:rPr lang="ru-RU" altLang="ru-RU" sz="1600" b="1" dirty="0" err="1">
                <a:solidFill>
                  <a:srgbClr val="FF0000"/>
                </a:solidFill>
                <a:latin typeface="Times New Roman" panose="02020603050405020304" pitchFamily="18" charset="0"/>
              </a:rPr>
              <a:t>кванттар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шығарумен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ыдырайды</a:t>
            </a:r>
            <a:r>
              <a:rPr lang="ru-RU" altLang="ru-RU" sz="1600" b="1" dirty="0">
                <a:latin typeface="Times New Roman" panose="02020603050405020304" pitchFamily="18" charset="0"/>
              </a:rPr>
              <a:t>.</a:t>
            </a:r>
            <a:endParaRPr lang="ru-RU" altLang="ru-RU" sz="2000" dirty="0">
              <a:latin typeface="Times New Roman" panose="02020603050405020304" pitchFamily="18" charset="0"/>
            </a:endParaRPr>
          </a:p>
        </p:txBody>
      </p:sp>
      <p:graphicFrame>
        <p:nvGraphicFramePr>
          <p:cNvPr id="17411" name="Object 5">
            <a:extLst>
              <a:ext uri="{FF2B5EF4-FFF2-40B4-BE49-F238E27FC236}">
                <a16:creationId xmlns:a16="http://schemas.microsoft.com/office/drawing/2014/main" id="{B8B792DB-9053-43C1-B231-ACBF1504C661}"/>
              </a:ext>
            </a:extLst>
          </p:cNvPr>
          <p:cNvGraphicFramePr>
            <a:graphicFrameLocks noGrp="1" noChangeAspect="1"/>
          </p:cNvGraphicFramePr>
          <p:nvPr>
            <p:ph type="clipArt" sz="half" idx="1"/>
          </p:nvPr>
        </p:nvGraphicFramePr>
        <p:xfrm>
          <a:off x="266700" y="2492375"/>
          <a:ext cx="3733800" cy="3321050"/>
        </p:xfrm>
        <a:graphic>
          <a:graphicData uri="http://schemas.openxmlformats.org/presentationml/2006/ole">
            <mc:AlternateContent xmlns:mc="http://schemas.openxmlformats.org/markup-compatibility/2006">
              <mc:Choice xmlns:v="urn:schemas-microsoft-com:vml" Requires="v">
                <p:oleObj spid="_x0000_s20533" name="Документ" r:id="rId3" imgW="2459736" imgH="2011680" progId="Word.Document.8">
                  <p:embed/>
                </p:oleObj>
              </mc:Choice>
              <mc:Fallback>
                <p:oleObj name="Документ" r:id="rId3" imgW="2459736" imgH="2011680" progId="Word.Document.8">
                  <p:embed/>
                  <p:pic>
                    <p:nvPicPr>
                      <p:cNvPr id="17411" name="Object 5">
                        <a:extLst>
                          <a:ext uri="{FF2B5EF4-FFF2-40B4-BE49-F238E27FC236}">
                            <a16:creationId xmlns:a16="http://schemas.microsoft.com/office/drawing/2014/main" id="{B8B792DB-9053-43C1-B231-ACBF1504C661}"/>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l="7610" r="3223" b="3043"/>
                      <a:stretch>
                        <a:fillRect/>
                      </a:stretch>
                    </p:blipFill>
                    <p:spPr bwMode="auto">
                      <a:xfrm>
                        <a:off x="266700" y="2492375"/>
                        <a:ext cx="3733800" cy="3321050"/>
                      </a:xfrm>
                      <a:prstGeom prst="rect">
                        <a:avLst/>
                      </a:prstGeom>
                      <a:noFill/>
                      <a:ln>
                        <a:noFill/>
                      </a:ln>
                    </p:spPr>
                  </p:pic>
                </p:oleObj>
              </mc:Fallback>
            </mc:AlternateContent>
          </a:graphicData>
        </a:graphic>
      </p:graphicFrame>
      <p:sp>
        <p:nvSpPr>
          <p:cNvPr id="17412" name="Rectangle 7">
            <a:extLst>
              <a:ext uri="{FF2B5EF4-FFF2-40B4-BE49-F238E27FC236}">
                <a16:creationId xmlns:a16="http://schemas.microsoft.com/office/drawing/2014/main" id="{C1358218-9341-4186-814E-31A6739CF39D}"/>
              </a:ext>
            </a:extLst>
          </p:cNvPr>
          <p:cNvSpPr>
            <a:spLocks noGrp="1" noChangeArrowheads="1"/>
          </p:cNvSpPr>
          <p:nvPr>
            <p:ph type="title"/>
          </p:nvPr>
        </p:nvSpPr>
        <p:spPr>
          <a:xfrm>
            <a:off x="35496" y="228600"/>
            <a:ext cx="8956104" cy="1400200"/>
          </a:xfrm>
        </p:spPr>
        <p:txBody>
          <a:bodyPr>
            <a:normAutofit fontScale="90000"/>
          </a:bodyPr>
          <a:lstStyle/>
          <a:p>
            <a:pPr eaLnBrk="1" hangingPunct="1"/>
            <a:r>
              <a:rPr lang="ru-RU" altLang="ru-RU" sz="2000" b="1" dirty="0">
                <a:solidFill>
                  <a:srgbClr val="FF0000"/>
                </a:solidFill>
                <a:latin typeface="Times New Roman" panose="02020603050405020304" pitchFamily="18" charset="0"/>
              </a:rPr>
              <a:t>Альфа-</a:t>
            </a:r>
            <a:r>
              <a:rPr lang="ru-RU" altLang="ru-RU" sz="2000" b="1" dirty="0" err="1">
                <a:solidFill>
                  <a:srgbClr val="FF0000"/>
                </a:solidFill>
                <a:latin typeface="Times New Roman" panose="02020603050405020304" pitchFamily="18" charset="0"/>
              </a:rPr>
              <a:t>сәулеленудің</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затпен</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өзара</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әрекеттесуі</a:t>
            </a:r>
            <a:r>
              <a:rPr lang="ru-RU" altLang="ru-RU" sz="2000" b="1" dirty="0">
                <a:solidFill>
                  <a:srgbClr val="FF0000"/>
                </a:solidFill>
                <a:latin typeface="Times New Roman" panose="02020603050405020304" pitchFamily="18" charset="0"/>
              </a:rPr>
              <a:t>.</a:t>
            </a:r>
            <a:br>
              <a:rPr lang="ru-RU" altLang="ru-RU" sz="2000" b="1" dirty="0">
                <a:solidFill>
                  <a:srgbClr val="FF0000"/>
                </a:solidFill>
                <a:latin typeface="Times New Roman" panose="02020603050405020304" pitchFamily="18" charset="0"/>
              </a:rPr>
            </a:br>
            <a:r>
              <a:rPr lang="ru-RU" altLang="ru-RU" sz="1900" b="1" dirty="0">
                <a:latin typeface="Times New Roman" panose="02020603050405020304" pitchFamily="18" charset="0"/>
              </a:rPr>
              <a:t>Альфа-</a:t>
            </a:r>
            <a:r>
              <a:rPr lang="ru-RU" altLang="ru-RU" sz="1900" b="1" dirty="0" err="1">
                <a:latin typeface="Times New Roman" panose="02020603050405020304" pitchFamily="18" charset="0"/>
              </a:rPr>
              <a:t>бөлшектер</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организмге</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енген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кезде</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ғана</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қауіпті</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өйткені</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олар</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кез-келген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заттың</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бейтарап</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атомының</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қабығынан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электрондарды</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қағып</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алып</a:t>
            </a:r>
            <a:r>
              <a:rPr lang="ru-RU" altLang="ru-RU" sz="1900" b="1" dirty="0">
                <a:latin typeface="Times New Roman" panose="02020603050405020304" pitchFamily="18" charset="0"/>
              </a:rPr>
              <a:t>, оны </a:t>
            </a:r>
            <a:r>
              <a:rPr lang="ru-RU" altLang="ru-RU" sz="1900" b="1" dirty="0" err="1">
                <a:latin typeface="Times New Roman" panose="02020603050405020304" pitchFamily="18" charset="0"/>
              </a:rPr>
              <a:t>барлық</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зардаптарымен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оң</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зарядталған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ионға</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айналдырады</a:t>
            </a:r>
            <a:r>
              <a:rPr lang="ru-RU" altLang="ru-RU" sz="1900" b="1" dirty="0">
                <a:latin typeface="Times New Roman" panose="02020603050405020304" pitchFamily="18" charset="0"/>
              </a:rPr>
              <a:t>. </a:t>
            </a:r>
            <a:br>
              <a:rPr lang="ru-RU" altLang="ru-RU" sz="1900" b="1" dirty="0">
                <a:latin typeface="Times New Roman" panose="02020603050405020304" pitchFamily="18" charset="0"/>
              </a:rPr>
            </a:br>
            <a:r>
              <a:rPr lang="ru-RU" altLang="ru-RU" sz="1900" b="1" dirty="0">
                <a:latin typeface="Times New Roman" panose="02020603050405020304" pitchFamily="18" charset="0"/>
              </a:rPr>
              <a:t>Альфа-</a:t>
            </a:r>
            <a:r>
              <a:rPr lang="ru-RU" altLang="ru-RU" sz="1900" b="1" dirty="0" err="1">
                <a:latin typeface="Times New Roman" panose="02020603050405020304" pitchFamily="18" charset="0"/>
              </a:rPr>
              <a:t>сәулелену</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заттармен</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әрекеттескенде</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келесі</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жағдайлар</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болуы</a:t>
            </a:r>
            <a:r>
              <a:rPr lang="ru-RU" altLang="ru-RU" sz="1900" b="1" dirty="0">
                <a:latin typeface="Times New Roman" panose="02020603050405020304" pitchFamily="18" charset="0"/>
              </a:rPr>
              <a:t> </a:t>
            </a:r>
            <a:r>
              <a:rPr lang="ru-RU" altLang="ru-RU" sz="1900" b="1" dirty="0" err="1">
                <a:latin typeface="Times New Roman" panose="02020603050405020304" pitchFamily="18" charset="0"/>
              </a:rPr>
              <a:t>мүмкін</a:t>
            </a:r>
            <a:r>
              <a:rPr lang="ru-RU" altLang="ru-RU" sz="1900" b="1" dirty="0">
                <a:latin typeface="Times New Roman" panose="02020603050405020304" pitchFamily="18" charset="0"/>
              </a:rPr>
              <a:t>:</a:t>
            </a:r>
            <a:endParaRPr lang="ru-RU" altLang="ru-RU" sz="1900" dirty="0">
              <a:solidFill>
                <a:schemeClr val="tx1"/>
              </a:solidFill>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F8AD19EA-D4EA-4F0C-9F75-843BA2824A13}"/>
              </a:ext>
            </a:extLst>
          </p:cNvPr>
          <p:cNvSpPr>
            <a:spLocks noGrp="1" noChangeArrowheads="1"/>
          </p:cNvSpPr>
          <p:nvPr>
            <p:ph type="body" sz="half" idx="2"/>
          </p:nvPr>
        </p:nvSpPr>
        <p:spPr>
          <a:xfrm>
            <a:off x="4343400" y="1600200"/>
            <a:ext cx="4572000" cy="5105400"/>
          </a:xfrm>
          <a:ln>
            <a:solidFill>
              <a:srgbClr val="FF3300"/>
            </a:solidFill>
            <a:miter lim="800000"/>
            <a:headEnd/>
            <a:tailEnd/>
          </a:ln>
        </p:spPr>
        <p:txBody>
          <a:bodyPr/>
          <a:lstStyle/>
          <a:p>
            <a:pPr algn="just" eaLnBrk="1" hangingPunct="1"/>
            <a:r>
              <a:rPr lang="ru-RU" altLang="ru-RU" sz="1600" b="1" i="1" dirty="0">
                <a:solidFill>
                  <a:srgbClr val="FF3300"/>
                </a:solidFill>
                <a:highlight>
                  <a:srgbClr val="FFFF00"/>
                </a:highlight>
                <a:latin typeface="Times New Roman" panose="02020603050405020304" pitchFamily="18" charset="0"/>
              </a:rPr>
              <a:t>Упругое рассеяние частиц на атомных ядрах.</a:t>
            </a:r>
            <a:r>
              <a:rPr lang="ru-RU" altLang="ru-RU" sz="1600" b="1" dirty="0">
                <a:highlight>
                  <a:srgbClr val="FFFF00"/>
                </a:highlight>
              </a:rPr>
              <a:t> </a:t>
            </a:r>
            <a:r>
              <a:rPr lang="ru-RU" altLang="ru-RU" sz="1600" b="1" dirty="0">
                <a:highlight>
                  <a:srgbClr val="FFFF00"/>
                </a:highlight>
                <a:latin typeface="Times New Roman" panose="02020603050405020304" pitchFamily="18" charset="0"/>
              </a:rPr>
              <a:t>Частица отталкивается, изменяя направление своего движения.</a:t>
            </a:r>
          </a:p>
          <a:p>
            <a:pPr algn="just" eaLnBrk="1" hangingPunct="1"/>
            <a:r>
              <a:rPr lang="ru-RU" altLang="ru-RU" sz="1600" b="1" i="1" dirty="0">
                <a:solidFill>
                  <a:srgbClr val="FF3300"/>
                </a:solidFill>
                <a:highlight>
                  <a:srgbClr val="FFFF00"/>
                </a:highlight>
                <a:latin typeface="Times New Roman" panose="02020603050405020304" pitchFamily="18" charset="0"/>
              </a:rPr>
              <a:t>Неупругое взаимодействие альфа-частиц</a:t>
            </a:r>
            <a:r>
              <a:rPr lang="ru-RU" altLang="ru-RU" sz="1600" b="1" dirty="0">
                <a:highlight>
                  <a:srgbClr val="FFFF00"/>
                </a:highlight>
                <a:latin typeface="Times New Roman" panose="02020603050405020304" pitchFamily="18" charset="0"/>
              </a:rPr>
              <a:t> с орбитальными электронами. (</a:t>
            </a:r>
            <a:r>
              <a:rPr lang="ru-RU" altLang="ru-RU" sz="1600" b="1" dirty="0">
                <a:solidFill>
                  <a:srgbClr val="FF0000"/>
                </a:solidFill>
                <a:highlight>
                  <a:srgbClr val="FFFF00"/>
                </a:highlight>
                <a:latin typeface="Times New Roman" panose="02020603050405020304" pitchFamily="18" charset="0"/>
              </a:rPr>
              <a:t>ионизация нейтральных атомов</a:t>
            </a:r>
            <a:r>
              <a:rPr lang="ru-RU" altLang="ru-RU" sz="1600" b="1" i="1" dirty="0">
                <a:solidFill>
                  <a:srgbClr val="FF0000"/>
                </a:solidFill>
                <a:highlight>
                  <a:srgbClr val="FFFF00"/>
                </a:highlight>
                <a:latin typeface="Times New Roman" panose="02020603050405020304" pitchFamily="18" charset="0"/>
              </a:rPr>
              <a:t> </a:t>
            </a:r>
          </a:p>
          <a:p>
            <a:pPr algn="just" eaLnBrk="1" hangingPunct="1"/>
            <a:r>
              <a:rPr lang="ru-RU" altLang="ru-RU" sz="1600" b="1" i="1" dirty="0">
                <a:solidFill>
                  <a:srgbClr val="FF3300"/>
                </a:solidFill>
                <a:highlight>
                  <a:srgbClr val="FFFF00"/>
                </a:highlight>
                <a:latin typeface="Times New Roman" panose="02020603050405020304" pitchFamily="18" charset="0"/>
              </a:rPr>
              <a:t>Возбуждение электронов атомных оболочек</a:t>
            </a:r>
            <a:r>
              <a:rPr lang="ru-RU" altLang="ru-RU" sz="1600" b="1" dirty="0">
                <a:highlight>
                  <a:srgbClr val="FFFF00"/>
                </a:highlight>
              </a:rPr>
              <a:t>,</a:t>
            </a:r>
            <a:r>
              <a:rPr lang="ru-RU" altLang="ru-RU" sz="1600" b="1" i="1" dirty="0">
                <a:highlight>
                  <a:srgbClr val="FFFF00"/>
                </a:highlight>
              </a:rPr>
              <a:t> </a:t>
            </a:r>
            <a:r>
              <a:rPr lang="ru-RU" altLang="ru-RU" sz="1600" b="1" dirty="0">
                <a:highlight>
                  <a:srgbClr val="FFFF00"/>
                </a:highlight>
                <a:latin typeface="Times New Roman" panose="02020603050405020304" pitchFamily="18" charset="0"/>
              </a:rPr>
              <a:t>при котором орбитальные электроны, получая дополнительную энергию, переходят в </a:t>
            </a:r>
            <a:r>
              <a:rPr lang="ru-RU" altLang="ru-RU" sz="1600" b="1" dirty="0">
                <a:solidFill>
                  <a:srgbClr val="FF0000"/>
                </a:solidFill>
                <a:highlight>
                  <a:srgbClr val="FFFF00"/>
                </a:highlight>
                <a:latin typeface="Times New Roman" panose="02020603050405020304" pitchFamily="18" charset="0"/>
              </a:rPr>
              <a:t>возбужденное состояние</a:t>
            </a:r>
            <a:r>
              <a:rPr lang="ru-RU" altLang="ru-RU" sz="1600" b="1" dirty="0">
                <a:highlight>
                  <a:srgbClr val="FFFF00"/>
                </a:highlight>
                <a:latin typeface="Times New Roman" panose="02020603050405020304" pitchFamily="18" charset="0"/>
              </a:rPr>
              <a:t>, переходя на другую орбиту, </a:t>
            </a:r>
            <a:r>
              <a:rPr lang="ru-RU" altLang="ru-RU" sz="1600" b="1" i="1" dirty="0">
                <a:highlight>
                  <a:srgbClr val="FFFF00"/>
                </a:highlight>
                <a:latin typeface="Times New Roman" panose="02020603050405020304" pitchFamily="18" charset="0"/>
              </a:rPr>
              <a:t>но не покидают атом</a:t>
            </a:r>
            <a:r>
              <a:rPr lang="ru-RU" altLang="ru-RU" sz="1600" b="1" dirty="0">
                <a:highlight>
                  <a:srgbClr val="FFFF00"/>
                </a:highlight>
              </a:rPr>
              <a:t>.</a:t>
            </a:r>
          </a:p>
          <a:p>
            <a:pPr algn="just" eaLnBrk="1" hangingPunct="1"/>
            <a:r>
              <a:rPr lang="ru-RU" altLang="ru-RU" sz="1600" b="1" i="1" dirty="0">
                <a:solidFill>
                  <a:srgbClr val="FF3300"/>
                </a:solidFill>
                <a:highlight>
                  <a:srgbClr val="FFFF00"/>
                </a:highlight>
                <a:latin typeface="Times New Roman" panose="02020603050405020304" pitchFamily="18" charset="0"/>
              </a:rPr>
              <a:t>Альфа-частица</a:t>
            </a:r>
            <a:r>
              <a:rPr lang="ru-RU" altLang="ru-RU" sz="1600" b="1" dirty="0">
                <a:highlight>
                  <a:srgbClr val="FFFF00"/>
                </a:highlight>
                <a:latin typeface="Times New Roman" panose="02020603050405020304" pitchFamily="18" charset="0"/>
              </a:rPr>
              <a:t>, обладающая энергией, достаточной для преодоления кулоновских сил взаимодействия, проникает в ядро. При этом образуется </a:t>
            </a:r>
            <a:r>
              <a:rPr lang="ru-RU" altLang="ru-RU" sz="1600" b="1" i="1" dirty="0">
                <a:solidFill>
                  <a:srgbClr val="FF0000"/>
                </a:solidFill>
                <a:highlight>
                  <a:srgbClr val="FFFF00"/>
                </a:highlight>
                <a:latin typeface="Times New Roman" panose="02020603050405020304" pitchFamily="18" charset="0"/>
              </a:rPr>
              <a:t>промежуточное ядро</a:t>
            </a:r>
            <a:r>
              <a:rPr lang="ru-RU" altLang="ru-RU" sz="1600" b="1" dirty="0">
                <a:highlight>
                  <a:srgbClr val="FFFF00"/>
                </a:highlight>
                <a:latin typeface="Times New Roman" panose="02020603050405020304" pitchFamily="18" charset="0"/>
              </a:rPr>
              <a:t>, которое распадается </a:t>
            </a:r>
            <a:r>
              <a:rPr lang="ru-RU" altLang="ru-RU" sz="1600" b="1" dirty="0">
                <a:solidFill>
                  <a:srgbClr val="FF0000"/>
                </a:solidFill>
                <a:highlight>
                  <a:srgbClr val="FFFF00"/>
                </a:highlight>
                <a:latin typeface="Times New Roman" panose="02020603050405020304" pitchFamily="18" charset="0"/>
              </a:rPr>
              <a:t>с испусканием заряженных частиц, нейтронов или гамма-квантов</a:t>
            </a:r>
            <a:endParaRPr lang="ru-RU" altLang="ru-RU" sz="1600" b="1" dirty="0">
              <a:solidFill>
                <a:srgbClr val="FF0000"/>
              </a:solidFill>
              <a:highlight>
                <a:srgbClr val="FFFF00"/>
              </a:highlight>
            </a:endParaRPr>
          </a:p>
          <a:p>
            <a:pPr eaLnBrk="1" hangingPunct="1"/>
            <a:endParaRPr lang="ru-RU" altLang="ru-RU" sz="1600" dirty="0"/>
          </a:p>
          <a:p>
            <a:pPr lvl="2" eaLnBrk="1" hangingPunct="1">
              <a:buFont typeface="Symbol" panose="05050102010706020507" pitchFamily="18" charset="2"/>
              <a:buChar char="·"/>
            </a:pPr>
            <a:endParaRPr lang="ru-RU" altLang="ru-RU" sz="2000" dirty="0">
              <a:latin typeface="Times New Roman" panose="02020603050405020304" pitchFamily="18" charset="0"/>
            </a:endParaRPr>
          </a:p>
        </p:txBody>
      </p:sp>
      <p:graphicFrame>
        <p:nvGraphicFramePr>
          <p:cNvPr id="17411" name="Object 5">
            <a:extLst>
              <a:ext uri="{FF2B5EF4-FFF2-40B4-BE49-F238E27FC236}">
                <a16:creationId xmlns:a16="http://schemas.microsoft.com/office/drawing/2014/main" id="{B8B792DB-9053-43C1-B231-ACBF1504C661}"/>
              </a:ext>
            </a:extLst>
          </p:cNvPr>
          <p:cNvGraphicFramePr>
            <a:graphicFrameLocks noGrp="1" noChangeAspect="1"/>
          </p:cNvGraphicFramePr>
          <p:nvPr>
            <p:ph type="clipArt" sz="half" idx="1"/>
          </p:nvPr>
        </p:nvGraphicFramePr>
        <p:xfrm>
          <a:off x="266700" y="2492375"/>
          <a:ext cx="3733800" cy="3321050"/>
        </p:xfrm>
        <a:graphic>
          <a:graphicData uri="http://schemas.openxmlformats.org/presentationml/2006/ole">
            <mc:AlternateContent xmlns:mc="http://schemas.openxmlformats.org/markup-compatibility/2006">
              <mc:Choice xmlns:v="urn:schemas-microsoft-com:vml" Requires="v">
                <p:oleObj spid="_x0000_s36876" name="Документ" r:id="rId3" imgW="2459736" imgH="2011680" progId="Word.Document.8">
                  <p:embed/>
                </p:oleObj>
              </mc:Choice>
              <mc:Fallback>
                <p:oleObj name="Документ" r:id="rId3" imgW="2459736" imgH="2011680" progId="Word.Document.8">
                  <p:embed/>
                  <p:pic>
                    <p:nvPicPr>
                      <p:cNvPr id="17411" name="Object 5">
                        <a:extLst>
                          <a:ext uri="{FF2B5EF4-FFF2-40B4-BE49-F238E27FC236}">
                            <a16:creationId xmlns:a16="http://schemas.microsoft.com/office/drawing/2014/main" id="{B8B792DB-9053-43C1-B231-ACBF1504C661}"/>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l="7610" r="3223" b="3043"/>
                      <a:stretch>
                        <a:fillRect/>
                      </a:stretch>
                    </p:blipFill>
                    <p:spPr bwMode="auto">
                      <a:xfrm>
                        <a:off x="266700" y="2492375"/>
                        <a:ext cx="3733800" cy="3321050"/>
                      </a:xfrm>
                      <a:prstGeom prst="rect">
                        <a:avLst/>
                      </a:prstGeom>
                      <a:noFill/>
                      <a:ln>
                        <a:noFill/>
                      </a:ln>
                    </p:spPr>
                  </p:pic>
                </p:oleObj>
              </mc:Fallback>
            </mc:AlternateContent>
          </a:graphicData>
        </a:graphic>
      </p:graphicFrame>
      <p:sp>
        <p:nvSpPr>
          <p:cNvPr id="17412" name="Rectangle 7">
            <a:extLst>
              <a:ext uri="{FF2B5EF4-FFF2-40B4-BE49-F238E27FC236}">
                <a16:creationId xmlns:a16="http://schemas.microsoft.com/office/drawing/2014/main" id="{C1358218-9341-4186-814E-31A6739CF39D}"/>
              </a:ext>
            </a:extLst>
          </p:cNvPr>
          <p:cNvSpPr>
            <a:spLocks noGrp="1" noChangeArrowheads="1"/>
          </p:cNvSpPr>
          <p:nvPr>
            <p:ph type="title"/>
          </p:nvPr>
        </p:nvSpPr>
        <p:spPr>
          <a:xfrm>
            <a:off x="457200" y="228600"/>
            <a:ext cx="8534400" cy="1295400"/>
          </a:xfrm>
        </p:spPr>
        <p:txBody>
          <a:bodyPr>
            <a:normAutofit fontScale="90000"/>
          </a:bodyPr>
          <a:lstStyle/>
          <a:p>
            <a:pPr eaLnBrk="1" hangingPunct="1"/>
            <a:r>
              <a:rPr lang="ru-RU" altLang="ru-RU" sz="2000" b="1" dirty="0">
                <a:solidFill>
                  <a:srgbClr val="FF0000"/>
                </a:solidFill>
                <a:latin typeface="Times New Roman" panose="02020603050405020304" pitchFamily="18" charset="0"/>
              </a:rPr>
              <a:t>Взаимодействие альфа-излучения с веществом.</a:t>
            </a:r>
            <a:r>
              <a:rPr lang="ru-RU" altLang="ru-RU" sz="2000" dirty="0">
                <a:solidFill>
                  <a:srgbClr val="FF0000"/>
                </a:solidFill>
              </a:rPr>
              <a:t/>
            </a:r>
            <a:br>
              <a:rPr lang="ru-RU" altLang="ru-RU" sz="2000" dirty="0">
                <a:solidFill>
                  <a:srgbClr val="FF0000"/>
                </a:solidFill>
              </a:rPr>
            </a:br>
            <a:r>
              <a:rPr lang="ru-RU" altLang="ru-RU" sz="1600" b="1" dirty="0">
                <a:solidFill>
                  <a:srgbClr val="000000"/>
                </a:solidFill>
                <a:latin typeface="Times New Roman" panose="02020603050405020304" pitchFamily="18" charset="0"/>
              </a:rPr>
              <a:t>Альфа-частицы </a:t>
            </a:r>
            <a:r>
              <a:rPr lang="ru-RU" altLang="ru-RU" sz="1600" b="1" dirty="0">
                <a:solidFill>
                  <a:srgbClr val="FF0000"/>
                </a:solidFill>
                <a:latin typeface="Times New Roman" panose="02020603050405020304" pitchFamily="18" charset="0"/>
              </a:rPr>
              <a:t>опасны они лишь при попадании внутрь организма</a:t>
            </a:r>
            <a:r>
              <a:rPr lang="ru-RU" altLang="ru-RU" sz="1600" b="1" dirty="0">
                <a:solidFill>
                  <a:schemeClr val="tx1"/>
                </a:solidFill>
                <a:latin typeface="Times New Roman" panose="02020603050405020304" pitchFamily="18" charset="0"/>
              </a:rPr>
              <a:t>, так как способны выбивать электроны из оболочки нейтрального атома любого вещества и превращать его в </a:t>
            </a:r>
            <a:r>
              <a:rPr lang="ru-RU" altLang="ru-RU" sz="1600" b="1" dirty="0">
                <a:solidFill>
                  <a:srgbClr val="FF0000"/>
                </a:solidFill>
                <a:latin typeface="Times New Roman" panose="02020603050405020304" pitchFamily="18" charset="0"/>
              </a:rPr>
              <a:t>положительно заряженный ион</a:t>
            </a:r>
            <a:r>
              <a:rPr lang="ru-RU" altLang="ru-RU" sz="1600" b="1" dirty="0">
                <a:solidFill>
                  <a:schemeClr val="tx1"/>
                </a:solidFill>
                <a:latin typeface="Times New Roman" panose="02020603050405020304" pitchFamily="18" charset="0"/>
              </a:rPr>
              <a:t> со всеми вытекающими последствиями.</a:t>
            </a:r>
            <a:r>
              <a:rPr lang="ru-RU" altLang="ru-RU" sz="1600" dirty="0">
                <a:solidFill>
                  <a:schemeClr val="tx1"/>
                </a:solidFill>
                <a:latin typeface="Times New Roman" panose="02020603050405020304" pitchFamily="18" charset="0"/>
              </a:rPr>
              <a:t> </a:t>
            </a:r>
            <a:br>
              <a:rPr lang="ru-RU" altLang="ru-RU" sz="1600" dirty="0">
                <a:solidFill>
                  <a:schemeClr val="tx1"/>
                </a:solidFill>
                <a:latin typeface="Times New Roman" panose="02020603050405020304" pitchFamily="18" charset="0"/>
              </a:rPr>
            </a:br>
            <a:r>
              <a:rPr lang="ru-RU" altLang="ru-RU" sz="1600" b="1" dirty="0">
                <a:latin typeface="Times New Roman" panose="02020603050405020304" pitchFamily="18" charset="0"/>
              </a:rPr>
              <a:t>При взаимодействия альфа-излучения с веществом возможны следующие ситуации:</a:t>
            </a:r>
            <a:r>
              <a:rPr lang="ru-RU" altLang="ru-RU" sz="1600" dirty="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1945503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A712C22-446C-413E-812B-649A3084C742}"/>
              </a:ext>
            </a:extLst>
          </p:cNvPr>
          <p:cNvSpPr>
            <a:spLocks noGrp="1" noChangeArrowheads="1"/>
          </p:cNvSpPr>
          <p:nvPr>
            <p:ph type="title"/>
          </p:nvPr>
        </p:nvSpPr>
        <p:spPr>
          <a:xfrm>
            <a:off x="142875" y="57944"/>
            <a:ext cx="8839200" cy="1325562"/>
          </a:xfrm>
        </p:spPr>
        <p:txBody>
          <a:bodyPr>
            <a:normAutofit fontScale="90000"/>
          </a:bodyPr>
          <a:lstStyle/>
          <a:p>
            <a:pPr eaLnBrk="1" hangingPunct="1"/>
            <a:r>
              <a:rPr lang="ru-RU" altLang="ru-RU" sz="2000" b="1" dirty="0">
                <a:solidFill>
                  <a:srgbClr val="FF0000"/>
                </a:solidFill>
                <a:latin typeface="Times New Roman" panose="02020603050405020304" pitchFamily="18" charset="0"/>
              </a:rPr>
              <a:t>Бета-</a:t>
            </a:r>
            <a:r>
              <a:rPr lang="ru-RU" altLang="ru-RU" sz="2000" b="1" dirty="0" err="1">
                <a:solidFill>
                  <a:srgbClr val="FF0000"/>
                </a:solidFill>
                <a:latin typeface="Times New Roman" panose="02020603050405020304" pitchFamily="18" charset="0"/>
              </a:rPr>
              <a:t>сәулеленудің</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затпен</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өзара</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әрекеттесуі</a:t>
            </a:r>
            <a:r>
              <a:rPr lang="ru-RU" altLang="ru-RU" sz="2000" b="1" dirty="0">
                <a:solidFill>
                  <a:srgbClr val="FF0000"/>
                </a:solidFill>
                <a:latin typeface="Times New Roman" panose="02020603050405020304" pitchFamily="18" charset="0"/>
              </a:rPr>
              <a:t>.</a:t>
            </a:r>
            <a:br>
              <a:rPr lang="ru-RU" altLang="ru-RU" sz="2000" b="1" dirty="0">
                <a:solidFill>
                  <a:srgbClr val="FF0000"/>
                </a:solidFill>
                <a:latin typeface="Times New Roman" panose="02020603050405020304" pitchFamily="18" charset="0"/>
              </a:rPr>
            </a:br>
            <a:r>
              <a:rPr lang="ru-RU" altLang="ru-RU" sz="1800" b="1" dirty="0">
                <a:latin typeface="Times New Roman" panose="02020603050405020304" pitchFamily="18" charset="0"/>
              </a:rPr>
              <a:t>Бета-</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дегеніміз</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теріс</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зарядталған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электрондары</a:t>
            </a:r>
            <a:r>
              <a:rPr lang="ru-RU" altLang="ru-RU" sz="1800" b="1" dirty="0">
                <a:latin typeface="Times New Roman" panose="02020603050405020304" pitchFamily="18" charset="0"/>
              </a:rPr>
              <a:t> мен </a:t>
            </a:r>
            <a:r>
              <a:rPr lang="ru-RU" altLang="ru-RU" sz="1800" b="1" dirty="0" err="1">
                <a:latin typeface="Times New Roman" panose="02020603050405020304" pitchFamily="18" charset="0"/>
              </a:rPr>
              <a:t>оң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зарядталған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позитрондары</a:t>
            </a:r>
            <a:r>
              <a:rPr lang="ru-RU" altLang="ru-RU" sz="1800" b="1" dirty="0">
                <a:latin typeface="Times New Roman" panose="02020603050405020304" pitchFamily="18" charset="0"/>
              </a:rPr>
              <a:t> бар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ағыны</a:t>
            </a:r>
            <a:r>
              <a:rPr lang="ru-RU" altLang="ru-RU" sz="1800" b="1" dirty="0">
                <a:latin typeface="Times New Roman" panose="02020603050405020304" pitchFamily="18" charset="0"/>
              </a:rPr>
              <a:t>.</a:t>
            </a:r>
            <a:br>
              <a:rPr lang="ru-RU" altLang="ru-RU" sz="1800" b="1" dirty="0">
                <a:latin typeface="Times New Roman" panose="02020603050405020304" pitchFamily="18" charset="0"/>
              </a:rPr>
            </a:br>
            <a:r>
              <a:rPr lang="ru-RU" altLang="ru-RU" sz="1800" b="1" dirty="0" err="1">
                <a:latin typeface="Times New Roman" panose="02020603050405020304" pitchFamily="18" charset="0"/>
              </a:rPr>
              <a:t>Радионуклидтердің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көпшілігіне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электронды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теріс</a:t>
            </a:r>
            <a:r>
              <a:rPr lang="ru-RU" altLang="ru-RU" sz="1800" b="1" dirty="0">
                <a:latin typeface="Times New Roman" panose="02020603050405020304" pitchFamily="18" charset="0"/>
              </a:rPr>
              <a:t> </a:t>
            </a:r>
            <a:r>
              <a:rPr lang="ru-RU" altLang="ru-RU" sz="1800" b="1" dirty="0">
                <a:solidFill>
                  <a:srgbClr val="FF0000"/>
                </a:solidFill>
                <a:latin typeface="Times New Roman" panose="02020603050405020304" pitchFamily="18" charset="0"/>
              </a:rPr>
              <a:t>(β</a:t>
            </a:r>
            <a:r>
              <a:rPr lang="ru-RU" altLang="ru-RU" sz="1800" b="1" baseline="30000" dirty="0">
                <a:solidFill>
                  <a:srgbClr val="FF0000"/>
                </a:solidFill>
              </a:rPr>
              <a:t>-</a:t>
            </a:r>
            <a:r>
              <a:rPr lang="ru-RU" altLang="ru-RU" sz="1800" b="1" dirty="0">
                <a:solidFill>
                  <a:srgbClr val="FF0000"/>
                </a:solidFill>
                <a:latin typeface="Times New Roman" panose="02020603050405020304" pitchFamily="18" charset="0"/>
              </a:rPr>
              <a:t>) </a:t>
            </a:r>
            <a:r>
              <a:rPr lang="ru-RU" altLang="ru-RU" sz="1800" b="1" dirty="0" err="1">
                <a:latin typeface="Times New Roman" panose="02020603050405020304" pitchFamily="18" charset="0"/>
              </a:rPr>
              <a:t>ыдырау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тән</a:t>
            </a:r>
            <a:r>
              <a:rPr lang="ru-RU" altLang="ru-RU" sz="1800" b="1" dirty="0">
                <a:latin typeface="Times New Roman" panose="02020603050405020304" pitchFamily="18" charset="0"/>
              </a:rPr>
              <a:t>. Жеке </a:t>
            </a:r>
            <a:r>
              <a:rPr lang="ru-RU" altLang="ru-RU" sz="1800" b="1" dirty="0" err="1">
                <a:latin typeface="Times New Roman" panose="02020603050405020304" pitchFamily="18" charset="0"/>
              </a:rPr>
              <a:t>жасанды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радионуклидтерге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тән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позитронның</a:t>
            </a:r>
            <a:r>
              <a:rPr lang="ru-RU" altLang="ru-RU" sz="1800" b="1" dirty="0">
                <a:latin typeface="Times New Roman" panose="02020603050405020304" pitchFamily="18" charset="0"/>
              </a:rPr>
              <a:t> </a:t>
            </a:r>
            <a:r>
              <a:rPr lang="ru-RU" altLang="ru-RU" sz="1800" b="1" dirty="0">
                <a:solidFill>
                  <a:srgbClr val="FF0000"/>
                </a:solidFill>
                <a:latin typeface="Times New Roman" panose="02020603050405020304" pitchFamily="18" charset="0"/>
              </a:rPr>
              <a:t>(β</a:t>
            </a:r>
            <a:r>
              <a:rPr lang="ru-RU" altLang="ru-RU" sz="1800" b="1" baseline="30000" dirty="0">
                <a:solidFill>
                  <a:srgbClr val="FF0000"/>
                </a:solidFill>
              </a:rPr>
              <a:t>+</a:t>
            </a:r>
            <a:r>
              <a:rPr lang="ru-RU" altLang="ru-RU" sz="1800" b="1" dirty="0">
                <a:solidFill>
                  <a:srgbClr val="FF0000"/>
                </a:solidFill>
                <a:latin typeface="Times New Roman" panose="02020603050405020304" pitchFamily="18" charset="0"/>
              </a:rPr>
              <a:t>)</a:t>
            </a:r>
            <a:r>
              <a:rPr lang="el-GR" altLang="ru-RU" sz="1800" b="1" dirty="0">
                <a:solidFill>
                  <a:srgbClr val="FF0000"/>
                </a:solidFill>
                <a:latin typeface="Times New Roman" panose="02020603050405020304" pitchFamily="18" charset="0"/>
              </a:rPr>
              <a:t> </a:t>
            </a:r>
            <a:r>
              <a:rPr lang="ru-RU" altLang="ru-RU" sz="1800" b="1" dirty="0" err="1">
                <a:latin typeface="Times New Roman" panose="02020603050405020304" pitchFamily="18" charset="0"/>
              </a:rPr>
              <a:t>ыдырауы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әлдеқайда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сирек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кездеседі</a:t>
            </a:r>
            <a:r>
              <a:rPr lang="ru-RU" altLang="ru-RU" sz="1800" b="1" dirty="0">
                <a:latin typeface="Times New Roman" panose="02020603050405020304" pitchFamily="18" charset="0"/>
              </a:rPr>
              <a:t>. </a:t>
            </a:r>
            <a:endParaRPr lang="ru-RU" altLang="ru-RU" sz="1800" dirty="0">
              <a:solidFill>
                <a:schemeClr val="tx1"/>
              </a:solidFill>
              <a:latin typeface="Times New Roman" panose="02020603050405020304" pitchFamily="18" charset="0"/>
            </a:endParaRPr>
          </a:p>
        </p:txBody>
      </p:sp>
      <p:graphicFrame>
        <p:nvGraphicFramePr>
          <p:cNvPr id="18435" name="Object 3">
            <a:extLst>
              <a:ext uri="{FF2B5EF4-FFF2-40B4-BE49-F238E27FC236}">
                <a16:creationId xmlns:a16="http://schemas.microsoft.com/office/drawing/2014/main" id="{B21FA6CB-DE9E-470F-8468-1F74F063A12E}"/>
              </a:ext>
            </a:extLst>
          </p:cNvPr>
          <p:cNvGraphicFramePr>
            <a:graphicFrameLocks noGrp="1" noChangeAspect="1"/>
          </p:cNvGraphicFramePr>
          <p:nvPr>
            <p:ph type="clipArt" sz="half" idx="1"/>
          </p:nvPr>
        </p:nvGraphicFramePr>
        <p:xfrm>
          <a:off x="152400" y="2514600"/>
          <a:ext cx="4038600" cy="3622675"/>
        </p:xfrm>
        <a:graphic>
          <a:graphicData uri="http://schemas.openxmlformats.org/presentationml/2006/ole">
            <mc:AlternateContent xmlns:mc="http://schemas.openxmlformats.org/markup-compatibility/2006">
              <mc:Choice xmlns:v="urn:schemas-microsoft-com:vml" Requires="v">
                <p:oleObj spid="_x0000_s37901" name="Документ" r:id="rId3" imgW="2855976" imgH="2560320" progId="Word.Document.8">
                  <p:embed/>
                </p:oleObj>
              </mc:Choice>
              <mc:Fallback>
                <p:oleObj name="Документ" r:id="rId3" imgW="2855976" imgH="2560320" progId="Word.Document.8">
                  <p:embed/>
                  <p:pic>
                    <p:nvPicPr>
                      <p:cNvPr id="18435" name="Object 3">
                        <a:extLst>
                          <a:ext uri="{FF2B5EF4-FFF2-40B4-BE49-F238E27FC236}">
                            <a16:creationId xmlns:a16="http://schemas.microsoft.com/office/drawing/2014/main" id="{B21FA6CB-DE9E-470F-8468-1F74F063A12E}"/>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52400" y="2514600"/>
                        <a:ext cx="40386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Rectangle 4">
            <a:extLst>
              <a:ext uri="{FF2B5EF4-FFF2-40B4-BE49-F238E27FC236}">
                <a16:creationId xmlns:a16="http://schemas.microsoft.com/office/drawing/2014/main" id="{B1D45579-D59E-4F87-9A05-A28E94ECF296}"/>
              </a:ext>
            </a:extLst>
          </p:cNvPr>
          <p:cNvSpPr>
            <a:spLocks noGrp="1" noChangeArrowheads="1"/>
          </p:cNvSpPr>
          <p:nvPr>
            <p:ph type="body" sz="half" idx="2"/>
          </p:nvPr>
        </p:nvSpPr>
        <p:spPr>
          <a:xfrm>
            <a:off x="4114800" y="1556792"/>
            <a:ext cx="4876800" cy="5040560"/>
          </a:xfrm>
          <a:ln>
            <a:solidFill>
              <a:srgbClr val="FF3300"/>
            </a:solidFill>
            <a:miter lim="800000"/>
            <a:headEnd/>
            <a:tailEnd/>
          </a:ln>
        </p:spPr>
        <p:txBody>
          <a:bodyPr>
            <a:normAutofit lnSpcReduction="10000"/>
          </a:bodyPr>
          <a:lstStyle/>
          <a:p>
            <a:pPr eaLnBrk="1" hangingPunct="1"/>
            <a:r>
              <a:rPr lang="ru-RU" altLang="ru-RU" sz="1550" b="1" dirty="0">
                <a:solidFill>
                  <a:srgbClr val="FF0000"/>
                </a:solidFill>
                <a:latin typeface="Times New Roman" panose="02020603050405020304" pitchFamily="18" charset="0"/>
              </a:rPr>
              <a:t>Бета-</a:t>
            </a:r>
            <a:r>
              <a:rPr lang="ru-RU" altLang="ru-RU" sz="1550" b="1" dirty="0" err="1">
                <a:solidFill>
                  <a:srgbClr val="FF0000"/>
                </a:solidFill>
                <a:latin typeface="Times New Roman" panose="02020603050405020304" pitchFamily="18" charset="0"/>
              </a:rPr>
              <a:t>бөлшектердің</a:t>
            </a:r>
            <a:r>
              <a:rPr lang="ru-RU" altLang="ru-RU" sz="1550" b="1" dirty="0">
                <a:solidFill>
                  <a:srgbClr val="FF0000"/>
                </a:solidFill>
                <a:latin typeface="Times New Roman" panose="02020603050405020304" pitchFamily="18" charset="0"/>
              </a:rPr>
              <a:t> атом </a:t>
            </a:r>
            <a:r>
              <a:rPr lang="ru-RU" altLang="ru-RU" sz="1550" b="1" dirty="0" err="1">
                <a:solidFill>
                  <a:srgbClr val="FF0000"/>
                </a:solidFill>
                <a:latin typeface="Times New Roman" panose="02020603050405020304" pitchFamily="18" charset="0"/>
              </a:rPr>
              <a:t>ядроларымен</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серпімді</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өзара</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әрекеттесуі</a:t>
            </a:r>
            <a:r>
              <a:rPr lang="ru-RU" altLang="ru-RU" sz="1550" b="1" dirty="0">
                <a:solidFill>
                  <a:srgbClr val="FF0000"/>
                </a:solidFill>
                <a:latin typeface="Times New Roman" panose="02020603050405020304" pitchFamily="18" charset="0"/>
              </a:rPr>
              <a:t> </a:t>
            </a:r>
            <a:r>
              <a:rPr lang="ru-RU" altLang="ru-RU" sz="1550" b="1" dirty="0">
                <a:latin typeface="Times New Roman" panose="02020603050405020304" pitchFamily="18" charset="0"/>
              </a:rPr>
              <a:t>бета </a:t>
            </a:r>
            <a:r>
              <a:rPr lang="ru-RU" altLang="ru-RU" sz="1550" b="1" dirty="0" err="1">
                <a:latin typeface="Times New Roman" panose="02020603050405020304" pitchFamily="18" charset="0"/>
              </a:rPr>
              <a:t>бөлшектерін</a:t>
            </a:r>
            <a:r>
              <a:rPr lang="ru-RU" altLang="ru-RU" sz="1550" b="1" dirty="0">
                <a:latin typeface="Times New Roman" panose="02020603050405020304" pitchFamily="18" charset="0"/>
              </a:rPr>
              <a:t> (β</a:t>
            </a:r>
            <a:r>
              <a:rPr lang="ru-RU" altLang="ru-RU" sz="1550" b="1" baseline="30000" dirty="0"/>
              <a:t>-</a:t>
            </a:r>
            <a:r>
              <a:rPr lang="ru-RU" altLang="ru-RU" sz="1550" b="1" dirty="0"/>
              <a:t>) </a:t>
            </a:r>
            <a:r>
              <a:rPr lang="ru-RU" altLang="ru-RU" sz="1550" b="1" dirty="0" err="1">
                <a:latin typeface="Times New Roman" panose="02020603050405020304" pitchFamily="18" charset="0"/>
              </a:rPr>
              <a:t>оң</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зарядталған</a:t>
            </a:r>
            <a:r>
              <a:rPr lang="ru-RU" altLang="ru-RU" sz="1550" b="1" dirty="0">
                <a:latin typeface="Times New Roman" panose="02020603050405020304" pitchFamily="18" charset="0"/>
              </a:rPr>
              <a:t> атом </a:t>
            </a:r>
            <a:r>
              <a:rPr lang="ru-RU" altLang="ru-RU" sz="1550" b="1" dirty="0" err="1">
                <a:latin typeface="Times New Roman" panose="02020603050405020304" pitchFamily="18" charset="0"/>
              </a:rPr>
              <a:t>ядроларына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тартылу</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нәтижесінде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байқалады</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Бұл</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өзара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әрекеттесудің</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салдары</a:t>
            </a:r>
            <a:r>
              <a:rPr lang="ru-RU" altLang="ru-RU" sz="1550" b="1" dirty="0">
                <a:latin typeface="Times New Roman" panose="02020603050405020304" pitchFamily="18" charset="0"/>
              </a:rPr>
              <a:t> - </a:t>
            </a:r>
            <a:r>
              <a:rPr lang="ru-RU" altLang="ru-RU" sz="1550" b="1" dirty="0" err="1">
                <a:latin typeface="Times New Roman" panose="02020603050405020304" pitchFamily="18" charset="0"/>
              </a:rPr>
              <a:t>бұл</a:t>
            </a:r>
            <a:r>
              <a:rPr lang="ru-RU" altLang="ru-RU" sz="1550" b="1" dirty="0">
                <a:latin typeface="Times New Roman" panose="02020603050405020304" pitchFamily="18" charset="0"/>
              </a:rPr>
              <a:t> </a:t>
            </a:r>
            <a:r>
              <a:rPr lang="ru-RU" altLang="ru-RU" sz="1550" b="1" dirty="0" err="1">
                <a:solidFill>
                  <a:srgbClr val="FF0000"/>
                </a:solidFill>
                <a:latin typeface="Times New Roman" panose="02020603050405020304" pitchFamily="18" charset="0"/>
              </a:rPr>
              <a:t>бөлшектердің</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қозғалыс</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бағытының</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өзгеруі</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болып</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табылады</a:t>
            </a:r>
            <a:r>
              <a:rPr lang="ru-RU" altLang="ru-RU" sz="1550" b="1" dirty="0">
                <a:latin typeface="Times New Roman" panose="02020603050405020304" pitchFamily="18" charset="0"/>
              </a:rPr>
              <a:t>.</a:t>
            </a:r>
          </a:p>
          <a:p>
            <a:pPr eaLnBrk="1" hangingPunct="1"/>
            <a:r>
              <a:rPr lang="ru-RU" altLang="ru-RU" sz="1550" b="1" dirty="0">
                <a:solidFill>
                  <a:srgbClr val="FF0000"/>
                </a:solidFill>
                <a:latin typeface="Times New Roman" panose="02020603050405020304" pitchFamily="18" charset="0"/>
              </a:rPr>
              <a:t>Бета-</a:t>
            </a:r>
            <a:r>
              <a:rPr lang="ru-RU" altLang="ru-RU" sz="1550" b="1" dirty="0" err="1">
                <a:solidFill>
                  <a:srgbClr val="FF0000"/>
                </a:solidFill>
                <a:latin typeface="Times New Roman" panose="02020603050405020304" pitchFamily="18" charset="0"/>
              </a:rPr>
              <a:t>бөлшектердің</a:t>
            </a:r>
            <a:r>
              <a:rPr lang="ru-RU" altLang="ru-RU" sz="1550" b="1" dirty="0">
                <a:solidFill>
                  <a:srgbClr val="FF0000"/>
                </a:solidFill>
                <a:latin typeface="Times New Roman" panose="02020603050405020304" pitchFamily="18" charset="0"/>
              </a:rPr>
              <a:t> атом </a:t>
            </a:r>
            <a:r>
              <a:rPr lang="ru-RU" altLang="ru-RU" sz="1550" b="1" dirty="0" err="1">
                <a:solidFill>
                  <a:srgbClr val="FF0000"/>
                </a:solidFill>
                <a:latin typeface="Times New Roman" panose="02020603050405020304" pitchFamily="18" charset="0"/>
              </a:rPr>
              <a:t>ядроларында</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шашырауы</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байқалады</a:t>
            </a:r>
            <a:r>
              <a:rPr lang="ru-RU" altLang="ru-RU" sz="1550" b="1" dirty="0">
                <a:solidFill>
                  <a:srgbClr val="FF0000"/>
                </a:solidFill>
                <a:latin typeface="Times New Roman" panose="02020603050405020304" pitchFamily="18" charset="0"/>
              </a:rPr>
              <a:t>, </a:t>
            </a:r>
            <a:r>
              <a:rPr lang="ru-RU" altLang="ru-RU" sz="1550" b="1" dirty="0" err="1">
                <a:latin typeface="Times New Roman" panose="02020603050405020304" pitchFamily="18" charset="0"/>
              </a:rPr>
              <a:t>егер</a:t>
            </a:r>
            <a:r>
              <a:rPr lang="ru-RU" altLang="ru-RU" sz="1550" b="1" dirty="0">
                <a:latin typeface="Times New Roman" panose="02020603050405020304" pitchFamily="18" charset="0"/>
              </a:rPr>
              <a:t> бета-</a:t>
            </a:r>
            <a:r>
              <a:rPr lang="ru-RU" altLang="ru-RU" sz="1550" b="1" dirty="0" err="1">
                <a:latin typeface="Times New Roman" panose="02020603050405020304" pitchFamily="18" charset="0"/>
              </a:rPr>
              <a:t>бөлшегі</a:t>
            </a:r>
            <a:r>
              <a:rPr lang="ru-RU" altLang="ru-RU" sz="1550" b="1" dirty="0">
                <a:latin typeface="Times New Roman" panose="02020603050405020304" pitchFamily="18" charset="0"/>
              </a:rPr>
              <a:t> (β</a:t>
            </a:r>
            <a:r>
              <a:rPr lang="ru-RU" altLang="ru-RU" sz="1550" b="1" baseline="30000" dirty="0"/>
              <a:t>-</a:t>
            </a:r>
            <a:r>
              <a:rPr lang="ru-RU" altLang="ru-RU" sz="1550" b="1" dirty="0"/>
              <a:t>)</a:t>
            </a:r>
            <a:r>
              <a:rPr lang="el-GR" altLang="ru-RU" sz="1550" b="1" dirty="0">
                <a:latin typeface="Times New Roman" panose="02020603050405020304" pitchFamily="18" charset="0"/>
              </a:rPr>
              <a:t> </a:t>
            </a:r>
            <a:r>
              <a:rPr lang="ru-RU" altLang="ru-RU" sz="1550" b="1" dirty="0" err="1">
                <a:latin typeface="Times New Roman" panose="02020603050405020304" pitchFamily="18" charset="0"/>
              </a:rPr>
              <a:t>жоғары</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энергияға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ие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болса</a:t>
            </a:r>
            <a:r>
              <a:rPr lang="ru-RU" altLang="ru-RU" sz="1550" b="1" dirty="0">
                <a:latin typeface="Times New Roman" panose="02020603050405020304" pitchFamily="18" charset="0"/>
              </a:rPr>
              <a:t>, ал </a:t>
            </a:r>
            <a:r>
              <a:rPr lang="ru-RU" altLang="ru-RU" sz="1550" b="1" dirty="0" err="1">
                <a:latin typeface="Times New Roman" panose="02020603050405020304" pitchFamily="18" charset="0"/>
              </a:rPr>
              <a:t>жұтушы</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жоғары</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тығыздықтағы</a:t>
            </a:r>
            <a:r>
              <a:rPr lang="ru-RU" altLang="ru-RU" sz="1550" b="1" dirty="0">
                <a:latin typeface="Times New Roman" panose="02020603050405020304" pitchFamily="18" charset="0"/>
              </a:rPr>
              <a:t> материал </a:t>
            </a:r>
            <a:r>
              <a:rPr lang="ru-RU" altLang="ru-RU" sz="1550" b="1" dirty="0" err="1">
                <a:latin typeface="Times New Roman" panose="02020603050405020304" pitchFamily="18" charset="0"/>
              </a:rPr>
              <a:t>болса</a:t>
            </a:r>
            <a:r>
              <a:rPr lang="ru-RU" altLang="ru-RU" sz="1550" b="1" dirty="0">
                <a:latin typeface="Times New Roman" panose="02020603050405020304" pitchFamily="18" charset="0"/>
              </a:rPr>
              <a:t> (атом саны </a:t>
            </a:r>
            <a:r>
              <a:rPr lang="ru-RU" altLang="ru-RU" sz="1550" b="1" dirty="0" err="1">
                <a:latin typeface="Times New Roman" panose="02020603050405020304" pitchFamily="18" charset="0"/>
              </a:rPr>
              <a:t>көп</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болса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бұл</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жағдайда</a:t>
            </a:r>
            <a:r>
              <a:rPr lang="ru-RU" altLang="ru-RU" sz="1550" b="1" dirty="0">
                <a:latin typeface="Times New Roman" panose="02020603050405020304" pitchFamily="18" charset="0"/>
              </a:rPr>
              <a:t> бета-</a:t>
            </a:r>
            <a:r>
              <a:rPr lang="ru-RU" altLang="ru-RU" sz="1550" b="1" dirty="0" err="1">
                <a:latin typeface="Times New Roman" panose="02020603050405020304" pitchFamily="18" charset="0"/>
              </a:rPr>
              <a:t>бөлшегі</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ядроның</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электр</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өрісінде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тежеледі</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және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өзіндегі</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энергияның</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бір</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бөлігін</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жоғалтады</a:t>
            </a:r>
            <a:r>
              <a:rPr lang="ru-RU" altLang="ru-RU" sz="1550" b="1" dirty="0">
                <a:latin typeface="Times New Roman" panose="02020603050405020304" pitchFamily="18" charset="0"/>
              </a:rPr>
              <a:t>. </a:t>
            </a:r>
            <a:r>
              <a:rPr lang="ru-RU" altLang="ru-RU" sz="1550" b="1" dirty="0" err="1">
                <a:solidFill>
                  <a:srgbClr val="FF0000"/>
                </a:solidFill>
                <a:latin typeface="Times New Roman" panose="02020603050405020304" pitchFamily="18" charset="0"/>
              </a:rPr>
              <a:t>Нәтижесінде</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тежелген</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сәулелену</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жүреді</a:t>
            </a:r>
            <a:r>
              <a:rPr lang="ru-RU" altLang="ru-RU" sz="1550" b="1" dirty="0">
                <a:solidFill>
                  <a:srgbClr val="FF0000"/>
                </a:solidFill>
                <a:latin typeface="Times New Roman" panose="02020603050405020304" pitchFamily="18" charset="0"/>
              </a:rPr>
              <a:t>.</a:t>
            </a:r>
          </a:p>
          <a:p>
            <a:pPr eaLnBrk="1" hangingPunct="1"/>
            <a:r>
              <a:rPr lang="ru-RU" altLang="ru-RU" sz="1550" b="1" dirty="0">
                <a:latin typeface="Times New Roman" panose="02020603050405020304" pitchFamily="18" charset="0"/>
              </a:rPr>
              <a:t>Бета-</a:t>
            </a:r>
            <a:r>
              <a:rPr lang="ru-RU" altLang="ru-RU" sz="1550" b="1" dirty="0" err="1">
                <a:latin typeface="Times New Roman" panose="02020603050405020304" pitchFamily="18" charset="0"/>
              </a:rPr>
              <a:t>бөлшектердің</a:t>
            </a:r>
            <a:r>
              <a:rPr lang="ru-RU" altLang="ru-RU" sz="1550" b="1" dirty="0">
                <a:latin typeface="Times New Roman" panose="02020603050405020304" pitchFamily="18" charset="0"/>
              </a:rPr>
              <a:t> (β</a:t>
            </a:r>
            <a:r>
              <a:rPr lang="ru-RU" altLang="ru-RU" sz="1550" b="1" baseline="30000" dirty="0"/>
              <a:t>-</a:t>
            </a:r>
            <a:r>
              <a:rPr lang="ru-RU" altLang="ru-RU" sz="1550" b="1" dirty="0"/>
              <a:t>) </a:t>
            </a:r>
            <a:r>
              <a:rPr lang="ru-RU" altLang="ru-RU" sz="1550" b="1" dirty="0" err="1">
                <a:latin typeface="Times New Roman" panose="02020603050405020304" pitchFamily="18" charset="0"/>
              </a:rPr>
              <a:t>орбиталық</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электрондармен</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әрекеттесуі</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кезінде</a:t>
            </a:r>
            <a:r>
              <a:rPr lang="ru-RU" altLang="ru-RU" sz="1550" b="1" dirty="0">
                <a:latin typeface="Times New Roman" panose="02020603050405020304" pitchFamily="18" charset="0"/>
              </a:rPr>
              <a:t> </a:t>
            </a:r>
            <a:r>
              <a:rPr lang="ru-RU" altLang="ru-RU" sz="1550" b="1" dirty="0" err="1">
                <a:solidFill>
                  <a:srgbClr val="FF0000"/>
                </a:solidFill>
                <a:latin typeface="Times New Roman" panose="02020603050405020304" pitchFamily="18" charset="0"/>
              </a:rPr>
              <a:t>атомдардың</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иондалуы</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және</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қозуы</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жүреді</a:t>
            </a:r>
            <a:r>
              <a:rPr lang="ru-RU" altLang="ru-RU" sz="1550" b="1" dirty="0">
                <a:latin typeface="Times New Roman" panose="02020603050405020304" pitchFamily="18" charset="0"/>
              </a:rPr>
              <a:t>  (4-сурет). </a:t>
            </a:r>
            <a:r>
              <a:rPr lang="ru-RU" altLang="ru-RU" sz="1550" b="1" dirty="0" err="1">
                <a:latin typeface="Times New Roman" panose="02020603050405020304" pitchFamily="18" charset="0"/>
              </a:rPr>
              <a:t>Берілген</a:t>
            </a:r>
            <a:r>
              <a:rPr lang="ru-RU" altLang="ru-RU" sz="1550" b="1" dirty="0">
                <a:latin typeface="Times New Roman" panose="02020603050405020304" pitchFamily="18" charset="0"/>
              </a:rPr>
              <a:t> энергия </a:t>
            </a:r>
            <a:r>
              <a:rPr lang="ru-RU" altLang="ru-RU" sz="1550" b="1" dirty="0" err="1">
                <a:latin typeface="Times New Roman" panose="02020603050405020304" pitchFamily="18" charset="0"/>
              </a:rPr>
              <a:t>мөлшеріне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байланысты</a:t>
            </a:r>
            <a:r>
              <a:rPr lang="ru-RU" altLang="ru-RU" sz="1550" b="1" dirty="0">
                <a:latin typeface="Times New Roman" panose="02020603050405020304" pitchFamily="18" charset="0"/>
              </a:rPr>
              <a:t> </a:t>
            </a:r>
            <a:r>
              <a:rPr lang="ru-RU" altLang="ru-RU" sz="1550" b="1" dirty="0" err="1">
                <a:solidFill>
                  <a:srgbClr val="FF0000"/>
                </a:solidFill>
                <a:latin typeface="Times New Roman" panose="02020603050405020304" pitchFamily="18" charset="0"/>
              </a:rPr>
              <a:t>заттың</a:t>
            </a:r>
            <a:r>
              <a:rPr lang="ru-RU" altLang="ru-RU" sz="1550" b="1" dirty="0">
                <a:latin typeface="Times New Roman" panose="02020603050405020304" pitchFamily="18" charset="0"/>
              </a:rPr>
              <a:t> </a:t>
            </a:r>
            <a:r>
              <a:rPr lang="ru-RU" altLang="ru-RU" sz="1550" b="1" dirty="0" err="1">
                <a:solidFill>
                  <a:srgbClr val="FF0000"/>
                </a:solidFill>
                <a:latin typeface="Times New Roman" panose="02020603050405020304" pitchFamily="18" charset="0"/>
              </a:rPr>
              <a:t>атомдары</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қозады</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немесе</a:t>
            </a:r>
            <a:r>
              <a:rPr lang="ru-RU" altLang="ru-RU" sz="1550" b="1" dirty="0">
                <a:solidFill>
                  <a:srgbClr val="FF0000"/>
                </a:solidFill>
                <a:latin typeface="Times New Roman" panose="02020603050405020304" pitchFamily="18" charset="0"/>
              </a:rPr>
              <a:t> </a:t>
            </a:r>
            <a:r>
              <a:rPr lang="ru-RU" altLang="ru-RU" sz="1550" b="1" dirty="0" err="1">
                <a:solidFill>
                  <a:srgbClr val="FF0000"/>
                </a:solidFill>
                <a:latin typeface="Times New Roman" panose="02020603050405020304" pitchFamily="18" charset="0"/>
              </a:rPr>
              <a:t>иондалады</a:t>
            </a:r>
            <a:r>
              <a:rPr lang="ru-RU" altLang="ru-RU" sz="1550" b="1" dirty="0">
                <a:solidFill>
                  <a:srgbClr val="FF0000"/>
                </a:solidFill>
                <a:latin typeface="Times New Roman" panose="02020603050405020304" pitchFamily="18" charset="0"/>
              </a:rPr>
              <a:t>.</a:t>
            </a:r>
            <a:r>
              <a:rPr lang="ru-RU" altLang="ru-RU" sz="1550" b="1" dirty="0">
                <a:latin typeface="Times New Roman" panose="02020603050405020304" pitchFamily="18" charset="0"/>
              </a:rPr>
              <a:t> Осы </a:t>
            </a:r>
            <a:r>
              <a:rPr lang="ru-RU" altLang="ru-RU" sz="1550" b="1" dirty="0" err="1">
                <a:latin typeface="Times New Roman" panose="02020603050405020304" pitchFamily="18" charset="0"/>
              </a:rPr>
              <a:t>және</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басқа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жағдайда</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әсерлесетін</a:t>
            </a:r>
            <a:r>
              <a:rPr lang="ru-RU" altLang="ru-RU" sz="1550" b="1" dirty="0">
                <a:latin typeface="Times New Roman" panose="02020603050405020304" pitchFamily="18" charset="0"/>
              </a:rPr>
              <a:t> электрон </a:t>
            </a:r>
            <a:r>
              <a:rPr lang="ru-RU" altLang="ru-RU" sz="1550" b="1" dirty="0" err="1">
                <a:latin typeface="Times New Roman" panose="02020603050405020304" pitchFamily="18" charset="0"/>
              </a:rPr>
              <a:t>өзінің</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энергиясын</a:t>
            </a:r>
            <a:r>
              <a:rPr lang="ru-RU" altLang="ru-RU" sz="1550" b="1" dirty="0">
                <a:latin typeface="Times New Roman" panose="02020603050405020304" pitchFamily="18" charset="0"/>
              </a:rPr>
              <a:t> </a:t>
            </a:r>
            <a:r>
              <a:rPr lang="ru-RU" altLang="ru-RU" sz="1550" b="1" dirty="0" err="1">
                <a:latin typeface="Times New Roman" panose="02020603050405020304" pitchFamily="18" charset="0"/>
              </a:rPr>
              <a:t>жоғалтады</a:t>
            </a:r>
            <a:r>
              <a:rPr lang="ru-RU" altLang="ru-RU" sz="1550" b="1" dirty="0">
                <a:latin typeface="Times New Roman" panose="02020603050405020304" pitchFamily="18" charset="0"/>
              </a:rPr>
              <a:t>.</a:t>
            </a:r>
          </a:p>
        </p:txBody>
      </p:sp>
    </p:spTree>
    <p:extLst>
      <p:ext uri="{BB962C8B-B14F-4D97-AF65-F5344CB8AC3E}">
        <p14:creationId xmlns:p14="http://schemas.microsoft.com/office/powerpoint/2010/main" val="316240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A712C22-446C-413E-812B-649A3084C742}"/>
              </a:ext>
            </a:extLst>
          </p:cNvPr>
          <p:cNvSpPr>
            <a:spLocks noGrp="1" noChangeArrowheads="1"/>
          </p:cNvSpPr>
          <p:nvPr>
            <p:ph type="title"/>
          </p:nvPr>
        </p:nvSpPr>
        <p:spPr>
          <a:xfrm>
            <a:off x="142875" y="57944"/>
            <a:ext cx="8839200" cy="1325562"/>
          </a:xfrm>
        </p:spPr>
        <p:txBody>
          <a:bodyPr>
            <a:normAutofit fontScale="90000"/>
          </a:bodyPr>
          <a:lstStyle/>
          <a:p>
            <a:pPr eaLnBrk="1" hangingPunct="1"/>
            <a:r>
              <a:rPr lang="ru-RU" altLang="ru-RU" sz="2000" b="1" dirty="0">
                <a:solidFill>
                  <a:srgbClr val="FF0000"/>
                </a:solidFill>
                <a:latin typeface="Times New Roman" panose="02020603050405020304" pitchFamily="18" charset="0"/>
              </a:rPr>
              <a:t>Взаимодействие бета-излучения с веществом.</a:t>
            </a:r>
            <a:br>
              <a:rPr lang="ru-RU" altLang="ru-RU" sz="2000" b="1" dirty="0">
                <a:solidFill>
                  <a:srgbClr val="FF0000"/>
                </a:solidFill>
                <a:latin typeface="Times New Roman" panose="02020603050405020304" pitchFamily="18" charset="0"/>
              </a:rPr>
            </a:br>
            <a:r>
              <a:rPr lang="ru-RU" altLang="ru-RU" sz="2000" b="1" dirty="0">
                <a:solidFill>
                  <a:schemeClr val="tx1"/>
                </a:solidFill>
                <a:latin typeface="Times New Roman" panose="02020603050405020304" pitchFamily="18" charset="0"/>
              </a:rPr>
              <a:t> </a:t>
            </a:r>
            <a:r>
              <a:rPr lang="ru-RU" altLang="ru-RU" sz="1600" b="1" i="1" dirty="0">
                <a:solidFill>
                  <a:schemeClr val="tx1"/>
                </a:solidFill>
                <a:latin typeface="Times New Roman" panose="02020603050405020304" pitchFamily="18" charset="0"/>
              </a:rPr>
              <a:t>Бета-излучение</a:t>
            </a:r>
            <a:r>
              <a:rPr lang="ru-RU" altLang="ru-RU" sz="1600" b="1" i="1" dirty="0">
                <a:solidFill>
                  <a:schemeClr val="tx1"/>
                </a:solidFill>
              </a:rPr>
              <a:t> – </a:t>
            </a:r>
            <a:r>
              <a:rPr lang="ru-RU" altLang="ru-RU" sz="1600" b="1" dirty="0">
                <a:solidFill>
                  <a:schemeClr val="tx1"/>
                </a:solidFill>
                <a:latin typeface="Times New Roman" panose="02020603050405020304" pitchFamily="18" charset="0"/>
              </a:rPr>
              <a:t>поток частиц, имеющих  отрицательно заряженные электроны и положительно заряженные позитроны. </a:t>
            </a:r>
            <a:r>
              <a:rPr lang="ru-RU" altLang="ru-RU" sz="1600" b="1" dirty="0">
                <a:solidFill>
                  <a:srgbClr val="FF0000"/>
                </a:solidFill>
                <a:latin typeface="Times New Roman" panose="02020603050405020304" pitchFamily="18" charset="0"/>
              </a:rPr>
              <a:t>Для большинства радионуклидов характерен электронный или отрицательный (β</a:t>
            </a:r>
            <a:r>
              <a:rPr lang="ru-RU" altLang="ru-RU" sz="1600" b="1" baseline="30000" dirty="0">
                <a:solidFill>
                  <a:srgbClr val="FF0000"/>
                </a:solidFill>
              </a:rPr>
              <a:t>-</a:t>
            </a:r>
            <a:r>
              <a:rPr lang="ru-RU" altLang="ru-RU" sz="1600" b="1" dirty="0">
                <a:solidFill>
                  <a:srgbClr val="FF0000"/>
                </a:solidFill>
                <a:latin typeface="Times New Roman" panose="02020603050405020304" pitchFamily="18" charset="0"/>
              </a:rPr>
              <a:t>) распад. </a:t>
            </a:r>
            <a:r>
              <a:rPr lang="ru-RU" altLang="ru-RU" sz="1600" b="1" dirty="0">
                <a:solidFill>
                  <a:schemeClr val="tx1"/>
                </a:solidFill>
                <a:latin typeface="Times New Roman" panose="02020603050405020304" pitchFamily="18" charset="0"/>
              </a:rPr>
              <a:t>Значительно реже встречается позитронный (β</a:t>
            </a:r>
            <a:r>
              <a:rPr lang="ru-RU" altLang="ru-RU" sz="1600" b="1" baseline="30000" dirty="0">
                <a:solidFill>
                  <a:schemeClr val="tx1"/>
                </a:solidFill>
              </a:rPr>
              <a:t>+</a:t>
            </a:r>
            <a:r>
              <a:rPr lang="ru-RU" altLang="ru-RU" sz="1600" b="1" dirty="0">
                <a:solidFill>
                  <a:schemeClr val="tx1"/>
                </a:solidFill>
                <a:latin typeface="Times New Roman" panose="02020603050405020304" pitchFamily="18" charset="0"/>
              </a:rPr>
              <a:t>) распад, свойственный отдельным искусственным радионуклидам.</a:t>
            </a:r>
            <a:endParaRPr lang="ru-RU" altLang="ru-RU" dirty="0">
              <a:solidFill>
                <a:schemeClr val="tx1"/>
              </a:solidFill>
              <a:latin typeface="Times New Roman" panose="02020603050405020304" pitchFamily="18" charset="0"/>
            </a:endParaRPr>
          </a:p>
        </p:txBody>
      </p:sp>
      <p:graphicFrame>
        <p:nvGraphicFramePr>
          <p:cNvPr id="18435" name="Object 3">
            <a:extLst>
              <a:ext uri="{FF2B5EF4-FFF2-40B4-BE49-F238E27FC236}">
                <a16:creationId xmlns:a16="http://schemas.microsoft.com/office/drawing/2014/main" id="{B21FA6CB-DE9E-470F-8468-1F74F063A12E}"/>
              </a:ext>
            </a:extLst>
          </p:cNvPr>
          <p:cNvGraphicFramePr>
            <a:graphicFrameLocks noGrp="1" noChangeAspect="1"/>
          </p:cNvGraphicFramePr>
          <p:nvPr>
            <p:ph type="clipArt" sz="half" idx="1"/>
          </p:nvPr>
        </p:nvGraphicFramePr>
        <p:xfrm>
          <a:off x="152400" y="2514600"/>
          <a:ext cx="4038600" cy="3622675"/>
        </p:xfrm>
        <a:graphic>
          <a:graphicData uri="http://schemas.openxmlformats.org/presentationml/2006/ole">
            <mc:AlternateContent xmlns:mc="http://schemas.openxmlformats.org/markup-compatibility/2006">
              <mc:Choice xmlns:v="urn:schemas-microsoft-com:vml" Requires="v">
                <p:oleObj spid="_x0000_s21556" name="Документ" r:id="rId3" imgW="2855976" imgH="2560320" progId="Word.Document.8">
                  <p:embed/>
                </p:oleObj>
              </mc:Choice>
              <mc:Fallback>
                <p:oleObj name="Документ" r:id="rId3" imgW="2855976" imgH="2560320" progId="Word.Document.8">
                  <p:embed/>
                  <p:pic>
                    <p:nvPicPr>
                      <p:cNvPr id="18435" name="Object 3">
                        <a:extLst>
                          <a:ext uri="{FF2B5EF4-FFF2-40B4-BE49-F238E27FC236}">
                            <a16:creationId xmlns:a16="http://schemas.microsoft.com/office/drawing/2014/main" id="{B21FA6CB-DE9E-470F-8468-1F74F063A12E}"/>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52400" y="2514600"/>
                        <a:ext cx="40386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Rectangle 4">
            <a:extLst>
              <a:ext uri="{FF2B5EF4-FFF2-40B4-BE49-F238E27FC236}">
                <a16:creationId xmlns:a16="http://schemas.microsoft.com/office/drawing/2014/main" id="{B1D45579-D59E-4F87-9A05-A28E94ECF296}"/>
              </a:ext>
            </a:extLst>
          </p:cNvPr>
          <p:cNvSpPr>
            <a:spLocks noGrp="1" noChangeArrowheads="1"/>
          </p:cNvSpPr>
          <p:nvPr>
            <p:ph type="body" sz="half" idx="2"/>
          </p:nvPr>
        </p:nvSpPr>
        <p:spPr>
          <a:xfrm>
            <a:off x="4114800" y="1447800"/>
            <a:ext cx="4876800" cy="5352256"/>
          </a:xfrm>
          <a:ln>
            <a:solidFill>
              <a:srgbClr val="FF3300"/>
            </a:solidFill>
            <a:miter lim="800000"/>
            <a:headEnd/>
            <a:tailEnd/>
          </a:ln>
        </p:spPr>
        <p:txBody>
          <a:bodyPr>
            <a:normAutofit lnSpcReduction="10000"/>
          </a:bodyPr>
          <a:lstStyle/>
          <a:p>
            <a:pPr eaLnBrk="1" hangingPunct="1"/>
            <a:r>
              <a:rPr lang="ru-RU" altLang="ru-RU" sz="1550" b="1" i="1" dirty="0">
                <a:solidFill>
                  <a:srgbClr val="FF3300"/>
                </a:solidFill>
                <a:highlight>
                  <a:srgbClr val="FFFF00"/>
                </a:highlight>
                <a:latin typeface="Times New Roman" panose="02020603050405020304" pitchFamily="18" charset="0"/>
              </a:rPr>
              <a:t>Упругое взаимодействие бета-частиц с атомными ядрами</a:t>
            </a:r>
            <a:r>
              <a:rPr lang="ru-RU" altLang="ru-RU" sz="1550" b="1" dirty="0">
                <a:solidFill>
                  <a:srgbClr val="000000"/>
                </a:solidFill>
                <a:highlight>
                  <a:srgbClr val="FFFF00"/>
                </a:highlight>
                <a:latin typeface="Times New Roman" panose="02020603050405020304" pitchFamily="18" charset="0"/>
              </a:rPr>
              <a:t> наблюдается в результате притяжения бета-частиц </a:t>
            </a:r>
            <a:r>
              <a:rPr lang="ru-RU" altLang="ru-RU" sz="1550" b="1" dirty="0">
                <a:highlight>
                  <a:srgbClr val="FFFF00"/>
                </a:highlight>
                <a:latin typeface="Times New Roman" panose="02020603050405020304" pitchFamily="18" charset="0"/>
              </a:rPr>
              <a:t>(β</a:t>
            </a:r>
            <a:r>
              <a:rPr lang="ru-RU" altLang="ru-RU" sz="1550" b="1" baseline="30000" dirty="0">
                <a:highlight>
                  <a:srgbClr val="FFFF00"/>
                </a:highlight>
              </a:rPr>
              <a:t>-</a:t>
            </a:r>
            <a:r>
              <a:rPr lang="ru-RU" altLang="ru-RU" sz="1550" b="1" dirty="0">
                <a:highlight>
                  <a:srgbClr val="FFFF00"/>
                </a:highlight>
              </a:rPr>
              <a:t>) </a:t>
            </a:r>
            <a:r>
              <a:rPr lang="ru-RU" altLang="ru-RU" sz="1550" b="1" dirty="0">
                <a:solidFill>
                  <a:srgbClr val="000000"/>
                </a:solidFill>
                <a:highlight>
                  <a:srgbClr val="FFFF00"/>
                </a:highlight>
                <a:latin typeface="Times New Roman" panose="02020603050405020304" pitchFamily="18" charset="0"/>
              </a:rPr>
              <a:t>к положительно заряженным ядрам атомов. Следствие такого взаимодействия — </a:t>
            </a:r>
            <a:r>
              <a:rPr lang="ru-RU" altLang="ru-RU" sz="1550" b="1" dirty="0">
                <a:solidFill>
                  <a:srgbClr val="FF0000"/>
                </a:solidFill>
                <a:highlight>
                  <a:srgbClr val="FFFF00"/>
                </a:highlight>
                <a:latin typeface="Times New Roman" panose="02020603050405020304" pitchFamily="18" charset="0"/>
              </a:rPr>
              <a:t>изменение направления движения частиц. </a:t>
            </a:r>
          </a:p>
          <a:p>
            <a:pPr eaLnBrk="1" hangingPunct="1"/>
            <a:r>
              <a:rPr lang="ru-RU" altLang="ru-RU" sz="1550" b="1" i="1" dirty="0">
                <a:solidFill>
                  <a:srgbClr val="FF3300"/>
                </a:solidFill>
                <a:highlight>
                  <a:srgbClr val="FFFF00"/>
                </a:highlight>
                <a:latin typeface="Times New Roman" panose="02020603050405020304" pitchFamily="18" charset="0"/>
              </a:rPr>
              <a:t>Рассеяние бета-частиц на атомных ядрах</a:t>
            </a:r>
            <a:r>
              <a:rPr lang="ru-RU" altLang="ru-RU" sz="1550" b="1" dirty="0">
                <a:solidFill>
                  <a:srgbClr val="000000"/>
                </a:solidFill>
                <a:highlight>
                  <a:srgbClr val="FFFF00"/>
                </a:highlight>
                <a:latin typeface="Times New Roman" panose="02020603050405020304" pitchFamily="18" charset="0"/>
              </a:rPr>
              <a:t>: наблюдается, если бета-частица </a:t>
            </a:r>
            <a:r>
              <a:rPr lang="ru-RU" altLang="ru-RU" sz="1550" b="1" dirty="0">
                <a:highlight>
                  <a:srgbClr val="FFFF00"/>
                </a:highlight>
                <a:latin typeface="Times New Roman" panose="02020603050405020304" pitchFamily="18" charset="0"/>
              </a:rPr>
              <a:t>(β</a:t>
            </a:r>
            <a:r>
              <a:rPr lang="ru-RU" altLang="ru-RU" sz="1550" b="1" baseline="30000" dirty="0">
                <a:highlight>
                  <a:srgbClr val="FFFF00"/>
                </a:highlight>
              </a:rPr>
              <a:t>-</a:t>
            </a:r>
            <a:r>
              <a:rPr lang="ru-RU" altLang="ru-RU" sz="1550" b="1" dirty="0">
                <a:highlight>
                  <a:srgbClr val="FFFF00"/>
                </a:highlight>
              </a:rPr>
              <a:t>) </a:t>
            </a:r>
            <a:r>
              <a:rPr lang="ru-RU" altLang="ru-RU" sz="1550" b="1" dirty="0">
                <a:solidFill>
                  <a:srgbClr val="000000"/>
                </a:solidFill>
                <a:highlight>
                  <a:srgbClr val="FFFF00"/>
                </a:highlight>
                <a:latin typeface="Times New Roman" panose="02020603050405020304" pitchFamily="18" charset="0"/>
              </a:rPr>
              <a:t> имеет высокую энергию, а поглотителем служит материал большой плотности (имеет большой атомный номер), при этом бета-частица тормозится в электрическом поле ядра и теряет часть своей энергии. </a:t>
            </a:r>
            <a:r>
              <a:rPr lang="ru-RU" altLang="ru-RU" sz="1550" b="1" i="1" dirty="0">
                <a:solidFill>
                  <a:srgbClr val="FF0000"/>
                </a:solidFill>
                <a:highlight>
                  <a:srgbClr val="FFFF00"/>
                </a:highlight>
                <a:latin typeface="Times New Roman" panose="02020603050405020304" pitchFamily="18" charset="0"/>
              </a:rPr>
              <a:t>В результате возникает тормозное излучение.</a:t>
            </a:r>
            <a:r>
              <a:rPr lang="ru-RU" altLang="ru-RU" sz="1550" b="1" dirty="0">
                <a:solidFill>
                  <a:srgbClr val="000000"/>
                </a:solidFill>
                <a:highlight>
                  <a:srgbClr val="FFFF00"/>
                </a:highlight>
                <a:latin typeface="Times New Roman" panose="02020603050405020304" pitchFamily="18" charset="0"/>
              </a:rPr>
              <a:t> </a:t>
            </a:r>
          </a:p>
          <a:p>
            <a:pPr eaLnBrk="1" hangingPunct="1"/>
            <a:r>
              <a:rPr lang="ru-RU" altLang="ru-RU" sz="1550" b="1" i="1" dirty="0">
                <a:solidFill>
                  <a:srgbClr val="FF3300"/>
                </a:solidFill>
                <a:highlight>
                  <a:srgbClr val="FFFF00"/>
                </a:highlight>
                <a:latin typeface="Times New Roman" panose="02020603050405020304" pitchFamily="18" charset="0"/>
              </a:rPr>
              <a:t>Ионизация и возбуждение атомов</a:t>
            </a:r>
            <a:r>
              <a:rPr lang="ru-RU" altLang="ru-RU" sz="1550" b="1" dirty="0">
                <a:solidFill>
                  <a:srgbClr val="000000"/>
                </a:solidFill>
                <a:highlight>
                  <a:srgbClr val="FFFF00"/>
                </a:highlight>
                <a:latin typeface="Times New Roman" panose="02020603050405020304" pitchFamily="18" charset="0"/>
              </a:rPr>
              <a:t>  при взаимодействии бета-частиц </a:t>
            </a:r>
            <a:r>
              <a:rPr lang="ru-RU" altLang="ru-RU" sz="1550" b="1" dirty="0">
                <a:highlight>
                  <a:srgbClr val="FFFF00"/>
                </a:highlight>
                <a:latin typeface="Times New Roman" panose="02020603050405020304" pitchFamily="18" charset="0"/>
              </a:rPr>
              <a:t>(β</a:t>
            </a:r>
            <a:r>
              <a:rPr lang="ru-RU" altLang="ru-RU" sz="1550" b="1" baseline="30000" dirty="0">
                <a:highlight>
                  <a:srgbClr val="FFFF00"/>
                </a:highlight>
              </a:rPr>
              <a:t>-</a:t>
            </a:r>
            <a:r>
              <a:rPr lang="ru-RU" altLang="ru-RU" sz="1550" b="1" dirty="0">
                <a:highlight>
                  <a:srgbClr val="FFFF00"/>
                </a:highlight>
              </a:rPr>
              <a:t>) </a:t>
            </a:r>
            <a:r>
              <a:rPr lang="ru-RU" altLang="ru-RU" sz="1550" b="1" dirty="0">
                <a:solidFill>
                  <a:srgbClr val="000000"/>
                </a:solidFill>
                <a:highlight>
                  <a:srgbClr val="FFFF00"/>
                </a:highlight>
                <a:latin typeface="Times New Roman" panose="02020603050405020304" pitchFamily="18" charset="0"/>
              </a:rPr>
              <a:t>с орбитальными электронами (рис.4). </a:t>
            </a:r>
            <a:r>
              <a:rPr lang="ru-RU" altLang="ru-RU" sz="1550" b="1" dirty="0">
                <a:highlight>
                  <a:srgbClr val="FFFF00"/>
                </a:highlight>
                <a:latin typeface="Times New Roman" panose="02020603050405020304" pitchFamily="18" charset="0"/>
              </a:rPr>
              <a:t>В  зависимости от количества переданной энергии происходит </a:t>
            </a:r>
            <a:r>
              <a:rPr lang="ru-RU" altLang="ru-RU" sz="1550" b="1" dirty="0">
                <a:solidFill>
                  <a:srgbClr val="FF0000"/>
                </a:solidFill>
                <a:highlight>
                  <a:srgbClr val="FFFF00"/>
                </a:highlight>
                <a:latin typeface="Times New Roman" panose="02020603050405020304" pitchFamily="18" charset="0"/>
              </a:rPr>
              <a:t>возбуждение   или  ионизация атомов вещества</a:t>
            </a:r>
            <a:r>
              <a:rPr lang="ru-RU" altLang="ru-RU" sz="1550" b="1" dirty="0">
                <a:highlight>
                  <a:srgbClr val="FFFF00"/>
                </a:highlight>
                <a:latin typeface="Times New Roman" panose="02020603050405020304" pitchFamily="18" charset="0"/>
              </a:rPr>
              <a:t>.  В этом и другом случае воздействующий электрон  теряет  свою  энергию</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208912" cy="792088"/>
          </a:xfrm>
        </p:spPr>
        <p:style>
          <a:lnRef idx="2">
            <a:schemeClr val="accent4"/>
          </a:lnRef>
          <a:fillRef idx="1">
            <a:schemeClr val="lt1"/>
          </a:fillRef>
          <a:effectRef idx="0">
            <a:schemeClr val="accent4"/>
          </a:effectRef>
          <a:fontRef idx="minor">
            <a:schemeClr val="dk1"/>
          </a:fontRef>
        </p:style>
        <p:txBody>
          <a:bodyPr/>
          <a:lstStyle/>
          <a:p>
            <a:r>
              <a:rPr lang="kk-KZ" b="1" i="1" dirty="0"/>
              <a:t>Рентген сәулелері</a:t>
            </a:r>
            <a:endParaRPr lang="ru-RU" b="1" i="1" dirty="0"/>
          </a:p>
        </p:txBody>
      </p:sp>
      <p:sp>
        <p:nvSpPr>
          <p:cNvPr id="4" name="Текст 3"/>
          <p:cNvSpPr>
            <a:spLocks noGrp="1"/>
          </p:cNvSpPr>
          <p:nvPr>
            <p:ph type="body" sz="half" idx="2"/>
          </p:nvPr>
        </p:nvSpPr>
        <p:spPr>
          <a:xfrm>
            <a:off x="611560" y="1196752"/>
            <a:ext cx="8229600" cy="5472608"/>
          </a:xfrm>
        </p:spPr>
        <p:style>
          <a:lnRef idx="2">
            <a:schemeClr val="accent4"/>
          </a:lnRef>
          <a:fillRef idx="1">
            <a:schemeClr val="lt1"/>
          </a:fillRef>
          <a:effectRef idx="0">
            <a:schemeClr val="accent4"/>
          </a:effectRef>
          <a:fontRef idx="minor">
            <a:schemeClr val="dk1"/>
          </a:fontRef>
        </p:style>
        <p:txBody>
          <a:bodyPr>
            <a:normAutofit/>
          </a:bodyPr>
          <a:lstStyle/>
          <a:p>
            <a:pPr algn="just"/>
            <a:r>
              <a:rPr lang="kk-KZ" sz="2800" b="1" i="1" dirty="0"/>
              <a:t>Рентген сәулелері </a:t>
            </a:r>
            <a:r>
              <a:rPr lang="kk-KZ" sz="2400" dirty="0"/>
              <a:t>деп толқын ұзындығы 1 нм-ден кіші электромагниттік толқындарды айтады.</a:t>
            </a:r>
          </a:p>
          <a:p>
            <a:pPr algn="just"/>
            <a:r>
              <a:rPr lang="kk-KZ" sz="2400" dirty="0"/>
              <a:t>Рентген сәулелері шапшаң электрондардың атом өрісінде тежелу нәтижесінде пайда болады.</a:t>
            </a:r>
            <a:endParaRPr lang="ru-RU" sz="24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2921" y="3044915"/>
            <a:ext cx="6332149" cy="3566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887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8255FC-AFDB-4D53-AD88-B93708E2BDE4}"/>
              </a:ext>
            </a:extLst>
          </p:cNvPr>
          <p:cNvSpPr txBox="1"/>
          <p:nvPr/>
        </p:nvSpPr>
        <p:spPr>
          <a:xfrm>
            <a:off x="107504" y="404664"/>
            <a:ext cx="8928992" cy="6186309"/>
          </a:xfrm>
          <a:prstGeom prst="rect">
            <a:avLst/>
          </a:prstGeom>
          <a:noFill/>
        </p:spPr>
        <p:txBody>
          <a:bodyPr wrap="square">
            <a:spAutoFit/>
          </a:bodyPr>
          <a:lstStyle/>
          <a:p>
            <a:pPr indent="539750" algn="just"/>
            <a:r>
              <a:rPr lang="ru-RU" b="1" dirty="0">
                <a:solidFill>
                  <a:srgbClr val="FF0000"/>
                </a:solidFill>
              </a:rPr>
              <a:t>Рентген </a:t>
            </a:r>
            <a:r>
              <a:rPr lang="ru-RU" b="1" dirty="0" err="1">
                <a:solidFill>
                  <a:srgbClr val="FF0000"/>
                </a:solidFill>
              </a:rPr>
              <a:t>сәулелерінің</a:t>
            </a:r>
            <a:r>
              <a:rPr lang="ru-RU" b="1" dirty="0">
                <a:solidFill>
                  <a:srgbClr val="FF0000"/>
                </a:solidFill>
              </a:rPr>
              <a:t> </a:t>
            </a:r>
            <a:r>
              <a:rPr lang="ru-RU" b="1" dirty="0" err="1">
                <a:solidFill>
                  <a:srgbClr val="FF0000"/>
                </a:solidFill>
              </a:rPr>
              <a:t>ашылуы</a:t>
            </a:r>
            <a:r>
              <a:rPr lang="ru-RU" b="1" dirty="0">
                <a:solidFill>
                  <a:srgbClr val="FF0000"/>
                </a:solidFill>
              </a:rPr>
              <a:t>. </a:t>
            </a:r>
          </a:p>
          <a:p>
            <a:pPr indent="539750" algn="just"/>
            <a:r>
              <a:rPr lang="ru-RU" dirty="0" err="1"/>
              <a:t>Бұл</a:t>
            </a:r>
            <a:r>
              <a:rPr lang="ru-RU" dirty="0"/>
              <a:t> </a:t>
            </a:r>
            <a:r>
              <a:rPr lang="ru-RU" dirty="0" err="1"/>
              <a:t>сәулелер</a:t>
            </a:r>
            <a:r>
              <a:rPr lang="ru-RU" dirty="0"/>
              <a:t> 1895 </a:t>
            </a:r>
            <a:r>
              <a:rPr lang="ru-RU" dirty="0" err="1"/>
              <a:t>жылы</a:t>
            </a:r>
            <a:r>
              <a:rPr lang="ru-RU" dirty="0"/>
              <a:t> </a:t>
            </a:r>
            <a:r>
              <a:rPr lang="ru-RU" dirty="0" err="1"/>
              <a:t>неміс</a:t>
            </a:r>
            <a:r>
              <a:rPr lang="ru-RU" dirty="0"/>
              <a:t> </a:t>
            </a:r>
            <a:r>
              <a:rPr lang="ru-RU" dirty="0" err="1"/>
              <a:t>физигі</a:t>
            </a:r>
            <a:r>
              <a:rPr lang="ru-RU" dirty="0"/>
              <a:t> Вильгельм Рентген </a:t>
            </a:r>
            <a:r>
              <a:rPr lang="ru-RU" dirty="0" err="1"/>
              <a:t>ашқан</a:t>
            </a:r>
            <a:r>
              <a:rPr lang="ru-RU" dirty="0"/>
              <a:t>. </a:t>
            </a:r>
          </a:p>
          <a:p>
            <a:pPr indent="539750" algn="just"/>
            <a:r>
              <a:rPr lang="ru-RU" dirty="0" err="1"/>
              <a:t>Разрядтық</a:t>
            </a:r>
            <a:r>
              <a:rPr lang="ru-RU" dirty="0"/>
              <a:t> </a:t>
            </a:r>
            <a:r>
              <a:rPr lang="ru-RU" dirty="0" err="1"/>
              <a:t>түтіктерде</a:t>
            </a:r>
            <a:r>
              <a:rPr lang="ru-RU" dirty="0"/>
              <a:t> </a:t>
            </a:r>
            <a:r>
              <a:rPr lang="ru-RU" dirty="0" err="1"/>
              <a:t>өте</a:t>
            </a:r>
            <a:r>
              <a:rPr lang="ru-RU" dirty="0"/>
              <a:t> </a:t>
            </a:r>
            <a:r>
              <a:rPr lang="ru-RU" dirty="0" err="1"/>
              <a:t>шапшаң</a:t>
            </a:r>
            <a:r>
              <a:rPr lang="ru-RU" dirty="0"/>
              <a:t> </a:t>
            </a:r>
            <a:r>
              <a:rPr lang="ru-RU" dirty="0" err="1"/>
              <a:t>электрондардың</a:t>
            </a:r>
            <a:r>
              <a:rPr lang="ru-RU" dirty="0"/>
              <a:t> </a:t>
            </a:r>
            <a:r>
              <a:rPr lang="ru-RU" dirty="0" err="1"/>
              <a:t>ағыны</a:t>
            </a:r>
            <a:r>
              <a:rPr lang="ru-RU" dirty="0"/>
              <a:t> </a:t>
            </a:r>
            <a:r>
              <a:rPr lang="ru-RU" dirty="0" err="1"/>
              <a:t>туғызылады</a:t>
            </a:r>
            <a:r>
              <a:rPr lang="ru-RU" dirty="0"/>
              <a:t> (</a:t>
            </a:r>
            <a:r>
              <a:rPr lang="ru-RU" dirty="0" err="1"/>
              <a:t>сол</a:t>
            </a:r>
            <a:r>
              <a:rPr lang="ru-RU" dirty="0"/>
              <a:t> </a:t>
            </a:r>
            <a:r>
              <a:rPr lang="ru-RU" dirty="0" err="1"/>
              <a:t>уақытта</a:t>
            </a:r>
            <a:r>
              <a:rPr lang="ru-RU" dirty="0"/>
              <a:t> </a:t>
            </a:r>
            <a:r>
              <a:rPr lang="ru-RU" dirty="0" err="1"/>
              <a:t>оларды</a:t>
            </a:r>
            <a:r>
              <a:rPr lang="ru-RU" dirty="0"/>
              <a:t> катод </a:t>
            </a:r>
            <a:r>
              <a:rPr lang="ru-RU" dirty="0" err="1"/>
              <a:t>сәулелері</a:t>
            </a:r>
            <a:r>
              <a:rPr lang="ru-RU" dirty="0"/>
              <a:t> </a:t>
            </a:r>
            <a:r>
              <a:rPr lang="ru-RU" dirty="0" err="1"/>
              <a:t>деп</a:t>
            </a:r>
            <a:r>
              <a:rPr lang="ru-RU" dirty="0"/>
              <a:t> </a:t>
            </a:r>
            <a:r>
              <a:rPr lang="ru-RU" dirty="0" err="1"/>
              <a:t>атаған</a:t>
            </a:r>
            <a:r>
              <a:rPr lang="ru-RU" dirty="0"/>
              <a:t>). </a:t>
            </a:r>
            <a:r>
              <a:rPr lang="ru-RU" dirty="0" err="1"/>
              <a:t>Бұл</a:t>
            </a:r>
            <a:r>
              <a:rPr lang="ru-RU" dirty="0"/>
              <a:t> </a:t>
            </a:r>
            <a:r>
              <a:rPr lang="ru-RU" dirty="0" err="1"/>
              <a:t>сәулелердің</a:t>
            </a:r>
            <a:r>
              <a:rPr lang="ru-RU" dirty="0"/>
              <a:t> </a:t>
            </a:r>
            <a:r>
              <a:rPr lang="ru-RU" dirty="0" err="1"/>
              <a:t>табиғаты</a:t>
            </a:r>
            <a:r>
              <a:rPr lang="ru-RU" dirty="0"/>
              <a:t> </a:t>
            </a:r>
            <a:r>
              <a:rPr lang="ru-RU" dirty="0" err="1"/>
              <a:t>сол</a:t>
            </a:r>
            <a:r>
              <a:rPr lang="ru-RU" dirty="0"/>
              <a:t> </a:t>
            </a:r>
            <a:r>
              <a:rPr lang="ru-RU" dirty="0" err="1"/>
              <a:t>кезде</a:t>
            </a:r>
            <a:r>
              <a:rPr lang="ru-RU" dirty="0"/>
              <a:t> </a:t>
            </a:r>
            <a:r>
              <a:rPr lang="ru-RU" dirty="0" err="1"/>
              <a:t>сенімді</a:t>
            </a:r>
            <a:r>
              <a:rPr lang="ru-RU" dirty="0"/>
              <a:t> </a:t>
            </a:r>
            <a:r>
              <a:rPr lang="ru-RU" dirty="0" err="1"/>
              <a:t>түрде</a:t>
            </a:r>
            <a:r>
              <a:rPr lang="ru-RU" dirty="0"/>
              <a:t> </a:t>
            </a:r>
            <a:r>
              <a:rPr lang="ru-RU" dirty="0" err="1"/>
              <a:t>тиянақтала</a:t>
            </a:r>
            <a:r>
              <a:rPr lang="ru-RU" dirty="0"/>
              <a:t> </a:t>
            </a:r>
            <a:r>
              <a:rPr lang="ru-RU" dirty="0" err="1"/>
              <a:t>қоймаған</a:t>
            </a:r>
            <a:r>
              <a:rPr lang="ru-RU" dirty="0"/>
              <a:t>, тек </a:t>
            </a:r>
            <a:r>
              <a:rPr lang="ru-RU" dirty="0" err="1"/>
              <a:t>бұл</a:t>
            </a:r>
            <a:r>
              <a:rPr lang="ru-RU" dirty="0"/>
              <a:t> </a:t>
            </a:r>
            <a:r>
              <a:rPr lang="ru-RU" dirty="0" err="1"/>
              <a:t>сәулелердің</a:t>
            </a:r>
            <a:r>
              <a:rPr lang="ru-RU" dirty="0"/>
              <a:t> </a:t>
            </a:r>
            <a:r>
              <a:rPr lang="ru-RU" dirty="0" err="1"/>
              <a:t>шығатын</a:t>
            </a:r>
            <a:r>
              <a:rPr lang="ru-RU" dirty="0"/>
              <a:t> басы </a:t>
            </a:r>
            <a:r>
              <a:rPr lang="ru-RU" dirty="0" err="1"/>
              <a:t>түтіктің</a:t>
            </a:r>
            <a:r>
              <a:rPr lang="ru-RU" dirty="0"/>
              <a:t> </a:t>
            </a:r>
            <a:r>
              <a:rPr lang="ru-RU" dirty="0" err="1"/>
              <a:t>катодында</a:t>
            </a:r>
            <a:r>
              <a:rPr lang="ru-RU" dirty="0"/>
              <a:t> </a:t>
            </a:r>
            <a:r>
              <a:rPr lang="ru-RU" dirty="0" err="1"/>
              <a:t>екені</a:t>
            </a:r>
            <a:r>
              <a:rPr lang="ru-RU" dirty="0"/>
              <a:t> </a:t>
            </a:r>
            <a:r>
              <a:rPr lang="ru-RU" dirty="0" err="1"/>
              <a:t>ғана</a:t>
            </a:r>
            <a:r>
              <a:rPr lang="ru-RU" dirty="0"/>
              <a:t> </a:t>
            </a:r>
            <a:r>
              <a:rPr lang="ru-RU" dirty="0" err="1"/>
              <a:t>мәлім</a:t>
            </a:r>
            <a:r>
              <a:rPr lang="ru-RU" dirty="0"/>
              <a:t> </a:t>
            </a:r>
            <a:r>
              <a:rPr lang="ru-RU" dirty="0" err="1"/>
              <a:t>болған</a:t>
            </a:r>
            <a:r>
              <a:rPr lang="ru-RU" dirty="0"/>
              <a:t>. </a:t>
            </a:r>
          </a:p>
          <a:p>
            <a:pPr indent="539750" algn="just"/>
            <a:r>
              <a:rPr lang="ru-RU" dirty="0"/>
              <a:t>Катод </a:t>
            </a:r>
            <a:r>
              <a:rPr lang="ru-RU" dirty="0" err="1"/>
              <a:t>сәулелерін</a:t>
            </a:r>
            <a:r>
              <a:rPr lang="ru-RU" dirty="0"/>
              <a:t> </a:t>
            </a:r>
            <a:r>
              <a:rPr lang="ru-RU" dirty="0" err="1"/>
              <a:t>зерттеумен</a:t>
            </a:r>
            <a:r>
              <a:rPr lang="ru-RU" dirty="0"/>
              <a:t> </a:t>
            </a:r>
            <a:r>
              <a:rPr lang="ru-RU" dirty="0" err="1"/>
              <a:t>шұғылданған</a:t>
            </a:r>
            <a:r>
              <a:rPr lang="ru-RU" dirty="0"/>
              <a:t> Рентген, </a:t>
            </a:r>
            <a:r>
              <a:rPr lang="ru-RU" dirty="0" err="1"/>
              <a:t>фотопластина</a:t>
            </a:r>
            <a:r>
              <a:rPr lang="ru-RU" dirty="0"/>
              <a:t> </a:t>
            </a:r>
            <a:r>
              <a:rPr lang="ru-RU" dirty="0" err="1"/>
              <a:t>қара</a:t>
            </a:r>
            <a:r>
              <a:rPr lang="ru-RU" dirty="0"/>
              <a:t> </a:t>
            </a:r>
            <a:r>
              <a:rPr lang="ru-RU" dirty="0" err="1"/>
              <a:t>қағазға</a:t>
            </a:r>
            <a:r>
              <a:rPr lang="ru-RU" dirty="0"/>
              <a:t> </a:t>
            </a:r>
            <a:r>
              <a:rPr lang="ru-RU" dirty="0" err="1"/>
              <a:t>ораулы</a:t>
            </a:r>
            <a:r>
              <a:rPr lang="ru-RU" dirty="0"/>
              <a:t> </a:t>
            </a:r>
            <a:r>
              <a:rPr lang="ru-RU" dirty="0" err="1"/>
              <a:t>тұрғанына</a:t>
            </a:r>
            <a:r>
              <a:rPr lang="ru-RU" dirty="0"/>
              <a:t> </a:t>
            </a:r>
            <a:r>
              <a:rPr lang="ru-RU" dirty="0" err="1"/>
              <a:t>қарамастан</a:t>
            </a:r>
            <a:r>
              <a:rPr lang="ru-RU" dirty="0"/>
              <a:t>, </a:t>
            </a:r>
            <a:r>
              <a:rPr lang="ru-RU" dirty="0" err="1"/>
              <a:t>разрядтық</a:t>
            </a:r>
            <a:r>
              <a:rPr lang="ru-RU" dirty="0"/>
              <a:t> </a:t>
            </a:r>
            <a:r>
              <a:rPr lang="ru-RU" dirty="0" err="1"/>
              <a:t>түтікшенің</a:t>
            </a:r>
            <a:r>
              <a:rPr lang="ru-RU" dirty="0"/>
              <a:t> </a:t>
            </a:r>
            <a:r>
              <a:rPr lang="ru-RU" dirty="0" err="1"/>
              <a:t>маңында</a:t>
            </a:r>
            <a:r>
              <a:rPr lang="ru-RU" dirty="0"/>
              <a:t> </a:t>
            </a:r>
            <a:r>
              <a:rPr lang="ru-RU" dirty="0" err="1"/>
              <a:t>ағарып</a:t>
            </a:r>
            <a:r>
              <a:rPr lang="ru-RU" dirty="0"/>
              <a:t> </a:t>
            </a:r>
            <a:r>
              <a:rPr lang="ru-RU" dirty="0" err="1"/>
              <a:t>қалғаны</a:t>
            </a:r>
            <a:r>
              <a:rPr lang="ru-RU" dirty="0"/>
              <a:t> </a:t>
            </a:r>
            <a:r>
              <a:rPr lang="ru-RU" dirty="0" err="1"/>
              <a:t>байқалған</a:t>
            </a:r>
            <a:r>
              <a:rPr lang="ru-RU" dirty="0"/>
              <a:t>. </a:t>
            </a:r>
          </a:p>
          <a:p>
            <a:pPr indent="539750" algn="just"/>
            <a:r>
              <a:rPr lang="ru-RU" dirty="0" err="1"/>
              <a:t>Осыдан</a:t>
            </a:r>
            <a:r>
              <a:rPr lang="ru-RU" dirty="0"/>
              <a:t> </a:t>
            </a:r>
            <a:r>
              <a:rPr lang="ru-RU" dirty="0" err="1"/>
              <a:t>кейін</a:t>
            </a:r>
            <a:r>
              <a:rPr lang="ru-RU" dirty="0"/>
              <a:t> Рентген </a:t>
            </a:r>
            <a:r>
              <a:rPr lang="ru-RU" dirty="0" err="1"/>
              <a:t>тағы</a:t>
            </a:r>
            <a:r>
              <a:rPr lang="ru-RU" dirty="0"/>
              <a:t> </a:t>
            </a:r>
            <a:r>
              <a:rPr lang="ru-RU" dirty="0" err="1"/>
              <a:t>бір</a:t>
            </a:r>
            <a:r>
              <a:rPr lang="ru-RU" dirty="0"/>
              <a:t> </a:t>
            </a:r>
            <a:r>
              <a:rPr lang="ru-RU" dirty="0" err="1"/>
              <a:t>таңқаларлық</a:t>
            </a:r>
            <a:r>
              <a:rPr lang="ru-RU" dirty="0"/>
              <a:t> </a:t>
            </a:r>
            <a:r>
              <a:rPr lang="ru-RU" dirty="0" err="1"/>
              <a:t>құбылысты</a:t>
            </a:r>
            <a:r>
              <a:rPr lang="ru-RU" dirty="0"/>
              <a:t> </a:t>
            </a:r>
            <a:r>
              <a:rPr lang="ru-RU" dirty="0" err="1"/>
              <a:t>байқады</a:t>
            </a:r>
            <a:r>
              <a:rPr lang="ru-RU" dirty="0"/>
              <a:t>. </a:t>
            </a:r>
            <a:r>
              <a:rPr lang="ru-RU" dirty="0" err="1"/>
              <a:t>Барийдің</a:t>
            </a:r>
            <a:r>
              <a:rPr lang="ru-RU" dirty="0"/>
              <a:t> платина </a:t>
            </a:r>
            <a:r>
              <a:rPr lang="ru-RU" dirty="0" err="1"/>
              <a:t>ерітіндісіне</a:t>
            </a:r>
            <a:r>
              <a:rPr lang="ru-RU" dirty="0"/>
              <a:t> </a:t>
            </a:r>
            <a:r>
              <a:rPr lang="ru-RU" dirty="0" err="1"/>
              <a:t>батырылған</a:t>
            </a:r>
            <a:r>
              <a:rPr lang="ru-RU" dirty="0"/>
              <a:t> </a:t>
            </a:r>
            <a:r>
              <a:rPr lang="ru-RU" dirty="0" err="1"/>
              <a:t>қағаз</a:t>
            </a:r>
            <a:r>
              <a:rPr lang="ru-RU" dirty="0"/>
              <a:t> </a:t>
            </a:r>
            <a:r>
              <a:rPr lang="ru-RU" dirty="0" err="1"/>
              <a:t>экранға</a:t>
            </a:r>
            <a:r>
              <a:rPr lang="ru-RU" dirty="0"/>
              <a:t> </a:t>
            </a:r>
            <a:r>
              <a:rPr lang="ru-RU" dirty="0" err="1"/>
              <a:t>разрядтық</a:t>
            </a:r>
            <a:r>
              <a:rPr lang="ru-RU" dirty="0"/>
              <a:t> </a:t>
            </a:r>
            <a:r>
              <a:rPr lang="ru-RU" dirty="0" err="1"/>
              <a:t>түтікшені</a:t>
            </a:r>
            <a:r>
              <a:rPr lang="ru-RU" dirty="0"/>
              <a:t> </a:t>
            </a:r>
            <a:r>
              <a:rPr lang="ru-RU" dirty="0" err="1"/>
              <a:t>орағанда</a:t>
            </a:r>
            <a:r>
              <a:rPr lang="ru-RU" dirty="0"/>
              <a:t>, экран </a:t>
            </a:r>
            <a:r>
              <a:rPr lang="ru-RU" dirty="0" err="1"/>
              <a:t>ағара</a:t>
            </a:r>
            <a:r>
              <a:rPr lang="ru-RU" dirty="0"/>
              <a:t> </a:t>
            </a:r>
            <a:r>
              <a:rPr lang="ru-RU" dirty="0" err="1"/>
              <a:t>бастайтыны</a:t>
            </a:r>
            <a:r>
              <a:rPr lang="ru-RU" dirty="0"/>
              <a:t> </a:t>
            </a:r>
            <a:r>
              <a:rPr lang="ru-RU" dirty="0" err="1"/>
              <a:t>байқалды</a:t>
            </a:r>
            <a:r>
              <a:rPr lang="ru-RU" dirty="0"/>
              <a:t>, </a:t>
            </a:r>
            <a:r>
              <a:rPr lang="ru-RU" dirty="0" err="1"/>
              <a:t>оның</a:t>
            </a:r>
            <a:r>
              <a:rPr lang="ru-RU" dirty="0"/>
              <a:t> </a:t>
            </a:r>
            <a:r>
              <a:rPr lang="ru-RU" dirty="0" err="1"/>
              <a:t>үстіне</a:t>
            </a:r>
            <a:r>
              <a:rPr lang="ru-RU" dirty="0"/>
              <a:t> Рентген </a:t>
            </a:r>
            <a:r>
              <a:rPr lang="ru-RU" dirty="0" err="1"/>
              <a:t>түтікше</a:t>
            </a:r>
            <a:r>
              <a:rPr lang="ru-RU" dirty="0"/>
              <a:t> мен </a:t>
            </a:r>
            <a:r>
              <a:rPr lang="ru-RU" dirty="0" err="1"/>
              <a:t>экранның</a:t>
            </a:r>
            <a:r>
              <a:rPr lang="ru-RU" dirty="0"/>
              <a:t> </a:t>
            </a:r>
            <a:r>
              <a:rPr lang="ru-RU" dirty="0" err="1"/>
              <a:t>арасына</a:t>
            </a:r>
            <a:r>
              <a:rPr lang="ru-RU" dirty="0"/>
              <a:t> </a:t>
            </a:r>
            <a:r>
              <a:rPr lang="ru-RU" dirty="0" err="1"/>
              <a:t>қолын</a:t>
            </a:r>
            <a:r>
              <a:rPr lang="ru-RU" dirty="0"/>
              <a:t> </a:t>
            </a:r>
            <a:r>
              <a:rPr lang="ru-RU" dirty="0" err="1"/>
              <a:t>ұстағанда</a:t>
            </a:r>
            <a:r>
              <a:rPr lang="ru-RU" dirty="0"/>
              <a:t>, </a:t>
            </a:r>
            <a:r>
              <a:rPr lang="ru-RU" dirty="0" err="1"/>
              <a:t>экранда</a:t>
            </a:r>
            <a:r>
              <a:rPr lang="ru-RU" dirty="0"/>
              <a:t> </a:t>
            </a:r>
            <a:r>
              <a:rPr lang="ru-RU" dirty="0" err="1"/>
              <a:t>қолдың</a:t>
            </a:r>
            <a:r>
              <a:rPr lang="ru-RU" dirty="0"/>
              <a:t> </a:t>
            </a:r>
            <a:r>
              <a:rPr lang="ru-RU" dirty="0" err="1"/>
              <a:t>нобайының</a:t>
            </a:r>
            <a:r>
              <a:rPr lang="ru-RU" dirty="0"/>
              <a:t> </a:t>
            </a:r>
            <a:r>
              <a:rPr lang="ru-RU" dirty="0" err="1"/>
              <a:t>қылаң</a:t>
            </a:r>
            <a:r>
              <a:rPr lang="ru-RU" dirty="0"/>
              <a:t> </a:t>
            </a:r>
            <a:r>
              <a:rPr lang="ru-RU" dirty="0" err="1"/>
              <a:t>реңкінде</a:t>
            </a:r>
            <a:r>
              <a:rPr lang="ru-RU" dirty="0"/>
              <a:t> </a:t>
            </a:r>
            <a:r>
              <a:rPr lang="ru-RU" dirty="0" err="1"/>
              <a:t>сүйектердің</a:t>
            </a:r>
            <a:r>
              <a:rPr lang="ru-RU" dirty="0"/>
              <a:t> </a:t>
            </a:r>
            <a:r>
              <a:rPr lang="ru-RU" dirty="0" err="1"/>
              <a:t>қара</a:t>
            </a:r>
            <a:r>
              <a:rPr lang="ru-RU" dirty="0"/>
              <a:t> </a:t>
            </a:r>
            <a:r>
              <a:rPr lang="ru-RU" dirty="0" err="1"/>
              <a:t>көлеңкелері</a:t>
            </a:r>
            <a:r>
              <a:rPr lang="ru-RU" dirty="0"/>
              <a:t> </a:t>
            </a:r>
            <a:r>
              <a:rPr lang="ru-RU" dirty="0" err="1"/>
              <a:t>көрінген</a:t>
            </a:r>
            <a:r>
              <a:rPr lang="ru-RU" dirty="0"/>
              <a:t>. </a:t>
            </a:r>
          </a:p>
          <a:p>
            <a:pPr indent="539750" algn="just"/>
            <a:r>
              <a:rPr lang="ru-RU" dirty="0" err="1"/>
              <a:t>Ғалым</a:t>
            </a:r>
            <a:r>
              <a:rPr lang="ru-RU" dirty="0"/>
              <a:t> </a:t>
            </a:r>
            <a:r>
              <a:rPr lang="ru-RU" dirty="0" err="1"/>
              <a:t>разрядтық</a:t>
            </a:r>
            <a:r>
              <a:rPr lang="ru-RU" dirty="0"/>
              <a:t> </a:t>
            </a:r>
            <a:r>
              <a:rPr lang="ru-RU" dirty="0" err="1"/>
              <a:t>түтікшемен</a:t>
            </a:r>
            <a:r>
              <a:rPr lang="ru-RU" dirty="0"/>
              <a:t> </a:t>
            </a:r>
            <a:r>
              <a:rPr lang="ru-RU" dirty="0" err="1"/>
              <a:t>жұмыс</a:t>
            </a:r>
            <a:r>
              <a:rPr lang="ru-RU" dirty="0"/>
              <a:t> </a:t>
            </a:r>
            <a:r>
              <a:rPr lang="ru-RU" dirty="0" err="1"/>
              <a:t>істегенде</a:t>
            </a:r>
            <a:r>
              <a:rPr lang="ru-RU" dirty="0"/>
              <a:t> </a:t>
            </a:r>
            <a:r>
              <a:rPr lang="ru-RU" dirty="0" err="1"/>
              <a:t>бұрын</a:t>
            </a:r>
            <a:r>
              <a:rPr lang="ru-RU" dirty="0"/>
              <a:t> </a:t>
            </a:r>
            <a:r>
              <a:rPr lang="ru-RU" dirty="0" err="1"/>
              <a:t>белгісіз</a:t>
            </a:r>
            <a:r>
              <a:rPr lang="ru-RU" dirty="0"/>
              <a:t> </a:t>
            </a:r>
            <a:r>
              <a:rPr lang="ru-RU" dirty="0" err="1"/>
              <a:t>күшті</a:t>
            </a:r>
            <a:r>
              <a:rPr lang="ru-RU" dirty="0"/>
              <a:t>, </a:t>
            </a:r>
            <a:r>
              <a:rPr lang="ru-RU" dirty="0" err="1"/>
              <a:t>өтімді</a:t>
            </a:r>
            <a:r>
              <a:rPr lang="ru-RU" dirty="0"/>
              <a:t> </a:t>
            </a:r>
            <a:r>
              <a:rPr lang="ru-RU" dirty="0" err="1"/>
              <a:t>сәуле</a:t>
            </a:r>
            <a:r>
              <a:rPr lang="ru-RU" dirty="0"/>
              <a:t> </a:t>
            </a:r>
            <a:r>
              <a:rPr lang="ru-RU" dirty="0" err="1"/>
              <a:t>пайда</a:t>
            </a:r>
            <a:r>
              <a:rPr lang="ru-RU" dirty="0"/>
              <a:t> </a:t>
            </a:r>
            <a:r>
              <a:rPr lang="ru-RU" dirty="0" err="1"/>
              <a:t>болатынын</a:t>
            </a:r>
            <a:r>
              <a:rPr lang="ru-RU" dirty="0"/>
              <a:t> </a:t>
            </a:r>
            <a:r>
              <a:rPr lang="ru-RU" dirty="0" err="1"/>
              <a:t>түсінді</a:t>
            </a:r>
            <a:r>
              <a:rPr lang="ru-RU" dirty="0"/>
              <a:t>. </a:t>
            </a:r>
            <a:r>
              <a:rPr lang="ru-RU" dirty="0" err="1"/>
              <a:t>Ол</a:t>
            </a:r>
            <a:r>
              <a:rPr lang="ru-RU" dirty="0"/>
              <a:t> оны Х - </a:t>
            </a:r>
            <a:r>
              <a:rPr lang="ru-RU" dirty="0" err="1"/>
              <a:t>сәулелер</a:t>
            </a:r>
            <a:r>
              <a:rPr lang="ru-RU" dirty="0"/>
              <a:t> </a:t>
            </a:r>
            <a:r>
              <a:rPr lang="ru-RU" dirty="0" err="1"/>
              <a:t>деп</a:t>
            </a:r>
            <a:r>
              <a:rPr lang="ru-RU" dirty="0"/>
              <a:t> </a:t>
            </a:r>
            <a:r>
              <a:rPr lang="ru-RU" dirty="0" err="1"/>
              <a:t>атады</a:t>
            </a:r>
            <a:r>
              <a:rPr lang="ru-RU" dirty="0"/>
              <a:t>. </a:t>
            </a:r>
            <a:r>
              <a:rPr lang="ru-RU" dirty="0" err="1"/>
              <a:t>Соңынан</a:t>
            </a:r>
            <a:r>
              <a:rPr lang="ru-RU" dirty="0"/>
              <a:t> </a:t>
            </a:r>
            <a:r>
              <a:rPr lang="ru-RU" dirty="0" err="1"/>
              <a:t>бұл</a:t>
            </a:r>
            <a:r>
              <a:rPr lang="ru-RU" dirty="0"/>
              <a:t> </a:t>
            </a:r>
            <a:r>
              <a:rPr lang="ru-RU" dirty="0" err="1"/>
              <a:t>сәулелерге</a:t>
            </a:r>
            <a:r>
              <a:rPr lang="ru-RU" dirty="0"/>
              <a:t> «рентген </a:t>
            </a:r>
            <a:r>
              <a:rPr lang="ru-RU" dirty="0" err="1"/>
              <a:t>сәулелер</a:t>
            </a:r>
            <a:r>
              <a:rPr lang="ru-RU" dirty="0"/>
              <a:t>» </a:t>
            </a:r>
            <a:r>
              <a:rPr lang="ru-RU" dirty="0" err="1"/>
              <a:t>деген</a:t>
            </a:r>
            <a:r>
              <a:rPr lang="ru-RU" dirty="0"/>
              <a:t> термин </a:t>
            </a:r>
            <a:r>
              <a:rPr lang="ru-RU" dirty="0" err="1"/>
              <a:t>берік</a:t>
            </a:r>
            <a:r>
              <a:rPr lang="ru-RU" dirty="0"/>
              <a:t> </a:t>
            </a:r>
            <a:r>
              <a:rPr lang="ru-RU" dirty="0" err="1"/>
              <a:t>қалыптасты</a:t>
            </a:r>
            <a:r>
              <a:rPr lang="ru-RU" dirty="0"/>
              <a:t>. </a:t>
            </a:r>
          </a:p>
          <a:p>
            <a:pPr indent="539750" algn="just"/>
            <a:r>
              <a:rPr lang="ru-RU" dirty="0"/>
              <a:t>Рентген </a:t>
            </a:r>
            <a:r>
              <a:rPr lang="ru-RU" dirty="0" err="1"/>
              <a:t>жаңа</a:t>
            </a:r>
            <a:r>
              <a:rPr lang="ru-RU" dirty="0"/>
              <a:t> </a:t>
            </a:r>
            <a:r>
              <a:rPr lang="ru-RU" dirty="0" err="1"/>
              <a:t>сәуле</a:t>
            </a:r>
            <a:r>
              <a:rPr lang="ru-RU" dirty="0"/>
              <a:t> катод </a:t>
            </a:r>
            <a:r>
              <a:rPr lang="ru-RU" dirty="0" err="1"/>
              <a:t>сәулелерінің</a:t>
            </a:r>
            <a:r>
              <a:rPr lang="ru-RU" dirty="0"/>
              <a:t> (</a:t>
            </a:r>
            <a:r>
              <a:rPr lang="ru-RU" dirty="0" err="1"/>
              <a:t>шапшаң</a:t>
            </a:r>
            <a:r>
              <a:rPr lang="ru-RU" dirty="0"/>
              <a:t> </a:t>
            </a:r>
            <a:r>
              <a:rPr lang="ru-RU" dirty="0" err="1"/>
              <a:t>электрондар</a:t>
            </a:r>
            <a:r>
              <a:rPr lang="ru-RU" dirty="0"/>
              <a:t> </a:t>
            </a:r>
            <a:r>
              <a:rPr lang="ru-RU" dirty="0" err="1"/>
              <a:t>ағыны</a:t>
            </a:r>
            <a:r>
              <a:rPr lang="ru-RU" dirty="0"/>
              <a:t>) </a:t>
            </a:r>
            <a:r>
              <a:rPr lang="ru-RU" dirty="0" err="1"/>
              <a:t>шыны</a:t>
            </a:r>
            <a:r>
              <a:rPr lang="ru-RU" dirty="0"/>
              <a:t> </a:t>
            </a:r>
            <a:r>
              <a:rPr lang="ru-RU" dirty="0" err="1"/>
              <a:t>түтіктің</a:t>
            </a:r>
            <a:r>
              <a:rPr lang="ru-RU" dirty="0"/>
              <a:t> </a:t>
            </a:r>
            <a:r>
              <a:rPr lang="ru-RU" dirty="0" err="1"/>
              <a:t>қабырғаларына</a:t>
            </a:r>
            <a:r>
              <a:rPr lang="ru-RU" dirty="0"/>
              <a:t> </a:t>
            </a:r>
            <a:r>
              <a:rPr lang="ru-RU" dirty="0" err="1"/>
              <a:t>соқтығысқан</a:t>
            </a:r>
            <a:r>
              <a:rPr lang="ru-RU" dirty="0"/>
              <a:t> </a:t>
            </a:r>
            <a:r>
              <a:rPr lang="ru-RU" dirty="0" err="1"/>
              <a:t>орындарында</a:t>
            </a:r>
            <a:r>
              <a:rPr lang="ru-RU" dirty="0"/>
              <a:t> </a:t>
            </a:r>
            <a:r>
              <a:rPr lang="ru-RU" dirty="0" err="1"/>
              <a:t>пайда</a:t>
            </a:r>
            <a:r>
              <a:rPr lang="ru-RU" dirty="0"/>
              <a:t> </a:t>
            </a:r>
            <a:r>
              <a:rPr lang="ru-RU" dirty="0" err="1"/>
              <a:t>болатынын</a:t>
            </a:r>
            <a:r>
              <a:rPr lang="ru-RU" dirty="0"/>
              <a:t> </a:t>
            </a:r>
            <a:r>
              <a:rPr lang="ru-RU" dirty="0" err="1"/>
              <a:t>байқаған</a:t>
            </a:r>
            <a:r>
              <a:rPr lang="ru-RU" dirty="0"/>
              <a:t>. </a:t>
            </a:r>
          </a:p>
          <a:p>
            <a:pPr indent="539750" algn="just"/>
            <a:r>
              <a:rPr lang="ru-RU" dirty="0" err="1"/>
              <a:t>Бұл</a:t>
            </a:r>
            <a:r>
              <a:rPr lang="ru-RU" dirty="0"/>
              <a:t> </a:t>
            </a:r>
            <a:r>
              <a:rPr lang="ru-RU" dirty="0" err="1"/>
              <a:t>орында</a:t>
            </a:r>
            <a:r>
              <a:rPr lang="ru-RU" dirty="0"/>
              <a:t> </a:t>
            </a:r>
            <a:r>
              <a:rPr lang="ru-RU" dirty="0" err="1"/>
              <a:t>шыны</a:t>
            </a:r>
            <a:r>
              <a:rPr lang="ru-RU" dirty="0"/>
              <a:t> </a:t>
            </a:r>
            <a:r>
              <a:rPr lang="ru-RU" dirty="0" err="1"/>
              <a:t>жасаудан</a:t>
            </a:r>
            <a:r>
              <a:rPr lang="ru-RU" dirty="0"/>
              <a:t> </a:t>
            </a:r>
            <a:r>
              <a:rPr lang="ru-RU" dirty="0" err="1"/>
              <a:t>жарық</a:t>
            </a:r>
            <a:r>
              <a:rPr lang="ru-RU" dirty="0"/>
              <a:t> </a:t>
            </a:r>
            <a:r>
              <a:rPr lang="ru-RU" dirty="0" err="1"/>
              <a:t>шығарған</a:t>
            </a:r>
            <a:r>
              <a:rPr lang="ru-RU" dirty="0"/>
              <a:t>. Х - </a:t>
            </a:r>
            <a:r>
              <a:rPr lang="ru-RU" dirty="0" err="1"/>
              <a:t>сәулелер</a:t>
            </a:r>
            <a:r>
              <a:rPr lang="ru-RU" dirty="0"/>
              <a:t> </a:t>
            </a:r>
            <a:r>
              <a:rPr lang="ru-RU" dirty="0" err="1"/>
              <a:t>шапшаң</a:t>
            </a:r>
            <a:r>
              <a:rPr lang="ru-RU" dirty="0"/>
              <a:t> </a:t>
            </a:r>
            <a:r>
              <a:rPr lang="ru-RU" dirty="0" err="1"/>
              <a:t>электрондарды</a:t>
            </a:r>
            <a:r>
              <a:rPr lang="ru-RU" dirty="0"/>
              <a:t> </a:t>
            </a:r>
            <a:r>
              <a:rPr lang="ru-RU" dirty="0" err="1"/>
              <a:t>кез</a:t>
            </a:r>
            <a:r>
              <a:rPr lang="ru-RU" dirty="0"/>
              <a:t> </a:t>
            </a:r>
            <a:r>
              <a:rPr lang="ru-RU" dirty="0" err="1"/>
              <a:t>келген</a:t>
            </a:r>
            <a:r>
              <a:rPr lang="ru-RU" dirty="0"/>
              <a:t> </a:t>
            </a:r>
            <a:r>
              <a:rPr lang="ru-RU" dirty="0" err="1"/>
              <a:t>кедергімен</a:t>
            </a:r>
            <a:r>
              <a:rPr lang="ru-RU" dirty="0"/>
              <a:t> </a:t>
            </a:r>
            <a:r>
              <a:rPr lang="ru-RU" dirty="0" err="1"/>
              <a:t>атап</a:t>
            </a:r>
            <a:r>
              <a:rPr lang="ru-RU" dirty="0"/>
              <a:t> </a:t>
            </a:r>
            <a:r>
              <a:rPr lang="ru-RU" dirty="0" err="1"/>
              <a:t>айтқанда</a:t>
            </a:r>
            <a:r>
              <a:rPr lang="ru-RU" dirty="0"/>
              <a:t> металл </a:t>
            </a:r>
            <a:r>
              <a:rPr lang="ru-RU" dirty="0" err="1"/>
              <a:t>электрондармен</a:t>
            </a:r>
            <a:r>
              <a:rPr lang="ru-RU" dirty="0"/>
              <a:t> </a:t>
            </a:r>
            <a:r>
              <a:rPr lang="ru-RU" dirty="0" err="1"/>
              <a:t>тежегенде</a:t>
            </a:r>
            <a:r>
              <a:rPr lang="ru-RU" dirty="0"/>
              <a:t> </a:t>
            </a:r>
            <a:r>
              <a:rPr lang="ru-RU" dirty="0" err="1"/>
              <a:t>пайда</a:t>
            </a:r>
            <a:r>
              <a:rPr lang="ru-RU" dirty="0"/>
              <a:t> </a:t>
            </a:r>
            <a:r>
              <a:rPr lang="ru-RU" dirty="0" err="1"/>
              <a:t>болатынын</a:t>
            </a:r>
            <a:r>
              <a:rPr lang="ru-RU" dirty="0"/>
              <a:t> </a:t>
            </a:r>
            <a:r>
              <a:rPr lang="ru-RU" dirty="0" err="1"/>
              <a:t>кейінгі</a:t>
            </a:r>
            <a:r>
              <a:rPr lang="ru-RU" dirty="0"/>
              <a:t> </a:t>
            </a:r>
            <a:r>
              <a:rPr lang="ru-RU" dirty="0" err="1"/>
              <a:t>тәжірибелер</a:t>
            </a:r>
            <a:r>
              <a:rPr lang="ru-RU" dirty="0"/>
              <a:t> де </a:t>
            </a:r>
            <a:r>
              <a:rPr lang="ru-RU" dirty="0" err="1"/>
              <a:t>көрсетті</a:t>
            </a:r>
            <a:r>
              <a:rPr lang="ru-RU" dirty="0"/>
              <a:t>.</a:t>
            </a:r>
          </a:p>
        </p:txBody>
      </p:sp>
    </p:spTree>
    <p:extLst>
      <p:ext uri="{BB962C8B-B14F-4D97-AF65-F5344CB8AC3E}">
        <p14:creationId xmlns:p14="http://schemas.microsoft.com/office/powerpoint/2010/main" val="1576582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910417-4893-4D35-83F9-85C1DA6CD7B4}"/>
              </a:ext>
            </a:extLst>
          </p:cNvPr>
          <p:cNvSpPr txBox="1"/>
          <p:nvPr/>
        </p:nvSpPr>
        <p:spPr>
          <a:xfrm>
            <a:off x="323528" y="335846"/>
            <a:ext cx="8568952" cy="5632311"/>
          </a:xfrm>
          <a:prstGeom prst="rect">
            <a:avLst/>
          </a:prstGeom>
          <a:noFill/>
        </p:spPr>
        <p:txBody>
          <a:bodyPr wrap="square">
            <a:spAutoFit/>
          </a:bodyPr>
          <a:lstStyle/>
          <a:p>
            <a:r>
              <a:rPr lang="ru-RU" sz="2400" b="1" dirty="0">
                <a:solidFill>
                  <a:srgbClr val="FF0000"/>
                </a:solidFill>
              </a:rPr>
              <a:t>Рентген </a:t>
            </a:r>
            <a:r>
              <a:rPr lang="ru-RU" sz="2400" b="1" dirty="0" err="1">
                <a:solidFill>
                  <a:srgbClr val="FF0000"/>
                </a:solidFill>
              </a:rPr>
              <a:t>сәулелерінің</a:t>
            </a:r>
            <a:r>
              <a:rPr lang="ru-RU" sz="2400" b="1" dirty="0">
                <a:solidFill>
                  <a:srgbClr val="FF0000"/>
                </a:solidFill>
              </a:rPr>
              <a:t> </a:t>
            </a:r>
            <a:r>
              <a:rPr lang="ru-RU" sz="2400" b="1" dirty="0" err="1">
                <a:solidFill>
                  <a:srgbClr val="FF0000"/>
                </a:solidFill>
              </a:rPr>
              <a:t>қасиеттері</a:t>
            </a:r>
            <a:r>
              <a:rPr lang="ru-RU" sz="2400" b="1" dirty="0">
                <a:solidFill>
                  <a:srgbClr val="FF0000"/>
                </a:solidFill>
              </a:rPr>
              <a:t>. </a:t>
            </a:r>
          </a:p>
          <a:p>
            <a:pPr algn="just"/>
            <a:r>
              <a:rPr lang="ru-RU" sz="2400" dirty="0"/>
              <a:t>Рентген </a:t>
            </a:r>
            <a:r>
              <a:rPr lang="ru-RU" sz="2400" dirty="0" err="1"/>
              <a:t>ашқан</a:t>
            </a:r>
            <a:r>
              <a:rPr lang="ru-RU" sz="2400" dirty="0"/>
              <a:t> </a:t>
            </a:r>
            <a:r>
              <a:rPr lang="ru-RU" sz="2400" dirty="0" err="1"/>
              <a:t>сәулелер</a:t>
            </a:r>
            <a:r>
              <a:rPr lang="ru-RU" sz="2400" dirty="0"/>
              <a:t> </a:t>
            </a:r>
            <a:r>
              <a:rPr lang="ru-RU" sz="2400" dirty="0" err="1"/>
              <a:t>фотопластинаға</a:t>
            </a:r>
            <a:r>
              <a:rPr lang="ru-RU" sz="2400" dirty="0"/>
              <a:t> </a:t>
            </a:r>
            <a:r>
              <a:rPr lang="ru-RU" sz="2400" dirty="0" err="1"/>
              <a:t>әсер</a:t>
            </a:r>
            <a:r>
              <a:rPr lang="ru-RU" sz="2400" dirty="0"/>
              <a:t> </a:t>
            </a:r>
            <a:r>
              <a:rPr lang="ru-RU" sz="2400" dirty="0" err="1"/>
              <a:t>етеді</a:t>
            </a:r>
            <a:r>
              <a:rPr lang="ru-RU" sz="2400" dirty="0"/>
              <a:t>, </a:t>
            </a:r>
            <a:r>
              <a:rPr lang="ru-RU" sz="2400" dirty="0" err="1"/>
              <a:t>ауаның</a:t>
            </a:r>
            <a:r>
              <a:rPr lang="ru-RU" sz="2400" dirty="0"/>
              <a:t> </a:t>
            </a:r>
            <a:r>
              <a:rPr lang="ru-RU" sz="2400" dirty="0" err="1"/>
              <a:t>иондалуын</a:t>
            </a:r>
            <a:r>
              <a:rPr lang="ru-RU" sz="2400" dirty="0"/>
              <a:t> </a:t>
            </a:r>
            <a:r>
              <a:rPr lang="ru-RU" sz="2400" dirty="0" err="1"/>
              <a:t>туғызады</a:t>
            </a:r>
            <a:r>
              <a:rPr lang="ru-RU" sz="2400" dirty="0"/>
              <a:t>, </a:t>
            </a:r>
            <a:r>
              <a:rPr lang="ru-RU" sz="2400" dirty="0" err="1"/>
              <a:t>бірақ</a:t>
            </a:r>
            <a:r>
              <a:rPr lang="ru-RU" sz="2400" dirty="0"/>
              <a:t> </a:t>
            </a:r>
            <a:r>
              <a:rPr lang="ru-RU" sz="2400" dirty="0" err="1"/>
              <a:t>кез</a:t>
            </a:r>
            <a:r>
              <a:rPr lang="ru-RU" sz="2400" dirty="0"/>
              <a:t> </a:t>
            </a:r>
            <a:r>
              <a:rPr lang="ru-RU" sz="2400" dirty="0" err="1"/>
              <a:t>келген</a:t>
            </a:r>
            <a:r>
              <a:rPr lang="ru-RU" sz="2400" dirty="0"/>
              <a:t> </a:t>
            </a:r>
            <a:r>
              <a:rPr lang="ru-RU" sz="2400" dirty="0" err="1"/>
              <a:t>бір</a:t>
            </a:r>
            <a:r>
              <a:rPr lang="ru-RU" sz="2400" dirty="0"/>
              <a:t> </a:t>
            </a:r>
            <a:r>
              <a:rPr lang="ru-RU" sz="2400" dirty="0" err="1"/>
              <a:t>заттардан</a:t>
            </a:r>
            <a:r>
              <a:rPr lang="ru-RU" sz="2400" dirty="0"/>
              <a:t> </a:t>
            </a:r>
            <a:r>
              <a:rPr lang="ru-RU" sz="2400" dirty="0" err="1"/>
              <a:t>айтарлықтай</a:t>
            </a:r>
            <a:r>
              <a:rPr lang="ru-RU" sz="2400" dirty="0"/>
              <a:t> </a:t>
            </a:r>
            <a:r>
              <a:rPr lang="ru-RU" sz="2400" dirty="0" err="1"/>
              <a:t>шағылмайды</a:t>
            </a:r>
            <a:r>
              <a:rPr lang="ru-RU" sz="2400" dirty="0"/>
              <a:t> </a:t>
            </a:r>
            <a:r>
              <a:rPr lang="ru-RU" sz="2400" dirty="0" err="1"/>
              <a:t>және</a:t>
            </a:r>
            <a:r>
              <a:rPr lang="ru-RU" sz="2400" dirty="0"/>
              <a:t> </a:t>
            </a:r>
            <a:r>
              <a:rPr lang="ru-RU" sz="2400" dirty="0" err="1"/>
              <a:t>сынбайды</a:t>
            </a:r>
            <a:r>
              <a:rPr lang="ru-RU" sz="2400" dirty="0"/>
              <a:t>. </a:t>
            </a:r>
            <a:r>
              <a:rPr lang="ru-RU" sz="2400" dirty="0" err="1"/>
              <a:t>Электромагниттік</a:t>
            </a:r>
            <a:r>
              <a:rPr lang="ru-RU" sz="2400" dirty="0"/>
              <a:t> </a:t>
            </a:r>
            <a:r>
              <a:rPr lang="ru-RU" sz="2400" dirty="0" err="1"/>
              <a:t>өріс</a:t>
            </a:r>
            <a:r>
              <a:rPr lang="ru-RU" sz="2400" dirty="0"/>
              <a:t> </a:t>
            </a:r>
            <a:r>
              <a:rPr lang="ru-RU" sz="2400" dirty="0" err="1"/>
              <a:t>олардың</a:t>
            </a:r>
            <a:r>
              <a:rPr lang="ru-RU" sz="2400" dirty="0"/>
              <a:t> </a:t>
            </a:r>
            <a:r>
              <a:rPr lang="ru-RU" sz="2400" dirty="0" err="1"/>
              <a:t>таралу</a:t>
            </a:r>
            <a:r>
              <a:rPr lang="ru-RU" sz="2400" dirty="0"/>
              <a:t> </a:t>
            </a:r>
            <a:r>
              <a:rPr lang="ru-RU" sz="2400" dirty="0" err="1"/>
              <a:t>бағытына</a:t>
            </a:r>
            <a:r>
              <a:rPr lang="ru-RU" sz="2400" dirty="0"/>
              <a:t> </a:t>
            </a:r>
            <a:r>
              <a:rPr lang="ru-RU" sz="2400" dirty="0" err="1"/>
              <a:t>ешқандай</a:t>
            </a:r>
            <a:r>
              <a:rPr lang="ru-RU" sz="2400" dirty="0"/>
              <a:t> </a:t>
            </a:r>
            <a:r>
              <a:rPr lang="ru-RU" sz="2400" dirty="0" err="1"/>
              <a:t>әсерін</a:t>
            </a:r>
            <a:r>
              <a:rPr lang="ru-RU" sz="2400" dirty="0"/>
              <a:t> </a:t>
            </a:r>
            <a:r>
              <a:rPr lang="ru-RU" sz="2400" dirty="0" err="1"/>
              <a:t>тигізбейді</a:t>
            </a:r>
            <a:r>
              <a:rPr lang="ru-RU" sz="2400" dirty="0"/>
              <a:t>. </a:t>
            </a:r>
            <a:r>
              <a:rPr lang="ru-RU" sz="2400" dirty="0" err="1"/>
              <a:t>Осыдан</a:t>
            </a:r>
            <a:r>
              <a:rPr lang="ru-RU" sz="2400" dirty="0"/>
              <a:t> </a:t>
            </a:r>
            <a:r>
              <a:rPr lang="ru-RU" sz="2400" dirty="0" err="1"/>
              <a:t>кейін</a:t>
            </a:r>
            <a:r>
              <a:rPr lang="ru-RU" sz="2400" dirty="0"/>
              <a:t> </a:t>
            </a:r>
            <a:r>
              <a:rPr lang="ru-RU" sz="2400" dirty="0" err="1"/>
              <a:t>бірден</a:t>
            </a:r>
            <a:r>
              <a:rPr lang="ru-RU" sz="2400" dirty="0"/>
              <a:t> рентген </a:t>
            </a:r>
            <a:r>
              <a:rPr lang="ru-RU" sz="2400" dirty="0" err="1"/>
              <a:t>сәулелері</a:t>
            </a:r>
            <a:r>
              <a:rPr lang="ru-RU" sz="2400" dirty="0"/>
              <a:t> </a:t>
            </a:r>
            <a:r>
              <a:rPr lang="ru-RU" sz="2400" dirty="0" err="1"/>
              <a:t>электрондардың</a:t>
            </a:r>
            <a:r>
              <a:rPr lang="ru-RU" sz="2400" dirty="0"/>
              <a:t> </a:t>
            </a:r>
            <a:r>
              <a:rPr lang="ru-RU" sz="2400" dirty="0" err="1"/>
              <a:t>кенет</a:t>
            </a:r>
            <a:r>
              <a:rPr lang="ru-RU" sz="2400" dirty="0"/>
              <a:t> </a:t>
            </a:r>
            <a:r>
              <a:rPr lang="ru-RU" sz="2400" dirty="0" err="1"/>
              <a:t>тежелуінен</a:t>
            </a:r>
            <a:r>
              <a:rPr lang="ru-RU" sz="2400" dirty="0"/>
              <a:t> </a:t>
            </a:r>
            <a:r>
              <a:rPr lang="ru-RU" sz="2400" dirty="0" err="1"/>
              <a:t>шығатын</a:t>
            </a:r>
            <a:r>
              <a:rPr lang="ru-RU" sz="2400" dirty="0"/>
              <a:t> </a:t>
            </a:r>
            <a:r>
              <a:rPr lang="ru-RU" sz="2400" dirty="0" err="1"/>
              <a:t>электромагниттік</a:t>
            </a:r>
            <a:r>
              <a:rPr lang="ru-RU" sz="2400" dirty="0"/>
              <a:t> </a:t>
            </a:r>
            <a:r>
              <a:rPr lang="ru-RU" sz="2400" dirty="0" err="1"/>
              <a:t>толқындар</a:t>
            </a:r>
            <a:r>
              <a:rPr lang="ru-RU" sz="2400" dirty="0"/>
              <a:t> </a:t>
            </a:r>
            <a:r>
              <a:rPr lang="ru-RU" sz="2400" dirty="0" err="1"/>
              <a:t>деген</a:t>
            </a:r>
            <a:r>
              <a:rPr lang="ru-RU" sz="2400" dirty="0"/>
              <a:t> </a:t>
            </a:r>
            <a:r>
              <a:rPr lang="ru-RU" sz="2400" dirty="0" err="1"/>
              <a:t>болжам</a:t>
            </a:r>
            <a:r>
              <a:rPr lang="ru-RU" sz="2400" dirty="0"/>
              <a:t> </a:t>
            </a:r>
            <a:r>
              <a:rPr lang="ru-RU" sz="2400" dirty="0" err="1"/>
              <a:t>жасалды</a:t>
            </a:r>
            <a:r>
              <a:rPr lang="ru-RU" sz="2400" dirty="0"/>
              <a:t>. </a:t>
            </a:r>
            <a:r>
              <a:rPr lang="ru-RU" sz="2400" dirty="0" err="1"/>
              <a:t>өтімділігі</a:t>
            </a:r>
            <a:r>
              <a:rPr lang="ru-RU" sz="2400" dirty="0"/>
              <a:t> </a:t>
            </a:r>
            <a:r>
              <a:rPr lang="ru-RU" sz="2400" dirty="0" err="1"/>
              <a:t>және</a:t>
            </a:r>
            <a:r>
              <a:rPr lang="ru-RU" sz="2400" dirty="0"/>
              <a:t> </a:t>
            </a:r>
            <a:r>
              <a:rPr lang="ru-RU" sz="2400" dirty="0" err="1"/>
              <a:t>басқа</a:t>
            </a:r>
            <a:r>
              <a:rPr lang="ru-RU" sz="2400" dirty="0"/>
              <a:t> </a:t>
            </a:r>
            <a:r>
              <a:rPr lang="ru-RU" sz="2400" dirty="0" err="1"/>
              <a:t>ерекшеліктері</a:t>
            </a:r>
            <a:r>
              <a:rPr lang="ru-RU" sz="2400" dirty="0"/>
              <a:t> </a:t>
            </a:r>
            <a:r>
              <a:rPr lang="ru-RU" sz="2400" dirty="0" err="1"/>
              <a:t>дәл</a:t>
            </a:r>
            <a:r>
              <a:rPr lang="ru-RU" sz="2400" dirty="0"/>
              <a:t> осы </a:t>
            </a:r>
            <a:r>
              <a:rPr lang="ru-RU" sz="2400" dirty="0" err="1"/>
              <a:t>толқын</a:t>
            </a:r>
            <a:r>
              <a:rPr lang="ru-RU" sz="2400" dirty="0"/>
              <a:t> </a:t>
            </a:r>
            <a:r>
              <a:rPr lang="ru-RU" sz="2400" dirty="0" err="1"/>
              <a:t>ұзындығының</a:t>
            </a:r>
            <a:r>
              <a:rPr lang="ru-RU" sz="2400" dirty="0"/>
              <a:t> </a:t>
            </a:r>
            <a:r>
              <a:rPr lang="ru-RU" sz="2400" dirty="0" err="1"/>
              <a:t>шағын</a:t>
            </a:r>
            <a:r>
              <a:rPr lang="ru-RU" sz="2400" dirty="0"/>
              <a:t> </a:t>
            </a:r>
            <a:r>
              <a:rPr lang="ru-RU" sz="2400" dirty="0" err="1"/>
              <a:t>болуымен</a:t>
            </a:r>
            <a:r>
              <a:rPr lang="ru-RU" sz="2400" dirty="0"/>
              <a:t> </a:t>
            </a:r>
            <a:r>
              <a:rPr lang="ru-RU" sz="2400" dirty="0" err="1"/>
              <a:t>байланыстырылды</a:t>
            </a:r>
            <a:r>
              <a:rPr lang="ru-RU" sz="2400" dirty="0"/>
              <a:t>. </a:t>
            </a:r>
          </a:p>
          <a:p>
            <a:pPr algn="just"/>
            <a:endParaRPr lang="ru-RU" sz="2400" dirty="0"/>
          </a:p>
          <a:p>
            <a:pPr algn="just"/>
            <a:r>
              <a:rPr lang="ru-RU" sz="2400" b="1" dirty="0">
                <a:solidFill>
                  <a:srgbClr val="FF0000"/>
                </a:solidFill>
              </a:rPr>
              <a:t>Рентген </a:t>
            </a:r>
            <a:r>
              <a:rPr lang="ru-RU" sz="2400" b="1" dirty="0" err="1">
                <a:solidFill>
                  <a:srgbClr val="FF0000"/>
                </a:solidFill>
              </a:rPr>
              <a:t>сәулелерінің</a:t>
            </a:r>
            <a:r>
              <a:rPr lang="ru-RU" sz="2400" b="1" dirty="0">
                <a:solidFill>
                  <a:srgbClr val="FF0000"/>
                </a:solidFill>
              </a:rPr>
              <a:t> </a:t>
            </a:r>
            <a:r>
              <a:rPr lang="ru-RU" sz="2400" b="1" dirty="0" err="1">
                <a:solidFill>
                  <a:srgbClr val="FF0000"/>
                </a:solidFill>
              </a:rPr>
              <a:t>құрылысы</a:t>
            </a:r>
            <a:r>
              <a:rPr lang="ru-RU" sz="2400" b="1" dirty="0">
                <a:solidFill>
                  <a:srgbClr val="FF0000"/>
                </a:solidFill>
              </a:rPr>
              <a:t>. </a:t>
            </a:r>
          </a:p>
          <a:p>
            <a:pPr algn="just"/>
            <a:r>
              <a:rPr lang="ru-RU" sz="2400" dirty="0" err="1"/>
              <a:t>Қазіргі</a:t>
            </a:r>
            <a:r>
              <a:rPr lang="ru-RU" sz="2400" dirty="0"/>
              <a:t> </a:t>
            </a:r>
            <a:r>
              <a:rPr lang="ru-RU" sz="2400" dirty="0" err="1"/>
              <a:t>кезде</a:t>
            </a:r>
            <a:r>
              <a:rPr lang="ru-RU" sz="2400" dirty="0"/>
              <a:t> рентген </a:t>
            </a:r>
            <a:r>
              <a:rPr lang="ru-RU" sz="2400" dirty="0" err="1"/>
              <a:t>сәулелерін</a:t>
            </a:r>
            <a:r>
              <a:rPr lang="ru-RU" sz="2400" dirty="0"/>
              <a:t> </a:t>
            </a:r>
            <a:r>
              <a:rPr lang="ru-RU" sz="2400" dirty="0" err="1"/>
              <a:t>шығарып</a:t>
            </a:r>
            <a:r>
              <a:rPr lang="ru-RU" sz="2400" dirty="0"/>
              <a:t> </a:t>
            </a:r>
            <a:r>
              <a:rPr lang="ru-RU" sz="2400" dirty="0" err="1"/>
              <a:t>алу</a:t>
            </a:r>
            <a:r>
              <a:rPr lang="ru-RU" sz="2400" dirty="0"/>
              <a:t> </a:t>
            </a:r>
            <a:r>
              <a:rPr lang="ru-RU" sz="2400" dirty="0" err="1"/>
              <a:t>үшін</a:t>
            </a:r>
            <a:r>
              <a:rPr lang="ru-RU" sz="2400" dirty="0"/>
              <a:t>, рентген </a:t>
            </a:r>
            <a:r>
              <a:rPr lang="ru-RU" sz="2400" dirty="0" err="1"/>
              <a:t>түтіктері</a:t>
            </a:r>
            <a:r>
              <a:rPr lang="ru-RU" sz="2400" dirty="0"/>
              <a:t> </a:t>
            </a:r>
            <a:r>
              <a:rPr lang="ru-RU" sz="2400" dirty="0" err="1"/>
              <a:t>деп</a:t>
            </a:r>
            <a:r>
              <a:rPr lang="ru-RU" sz="2400" dirty="0"/>
              <a:t> </a:t>
            </a:r>
            <a:r>
              <a:rPr lang="ru-RU" sz="2400" dirty="0" err="1"/>
              <a:t>аталатын</a:t>
            </a:r>
            <a:r>
              <a:rPr lang="ru-RU" sz="2400" dirty="0"/>
              <a:t> </a:t>
            </a:r>
            <a:r>
              <a:rPr lang="ru-RU" sz="2400" dirty="0" err="1"/>
              <a:t>құрылғылар</a:t>
            </a:r>
            <a:r>
              <a:rPr lang="ru-RU" sz="2400" dirty="0"/>
              <a:t> </a:t>
            </a:r>
            <a:r>
              <a:rPr lang="ru-RU" sz="2400" dirty="0" err="1"/>
              <a:t>жасалған</a:t>
            </a:r>
            <a:r>
              <a:rPr lang="ru-RU" sz="2400" dirty="0"/>
              <a:t>. </a:t>
            </a:r>
            <a:r>
              <a:rPr lang="ru-RU" sz="2400" dirty="0" err="1"/>
              <a:t>Олардың</a:t>
            </a:r>
            <a:r>
              <a:rPr lang="ru-RU" sz="2400" dirty="0"/>
              <a:t> </a:t>
            </a:r>
            <a:r>
              <a:rPr lang="ru-RU" sz="2400" dirty="0" err="1"/>
              <a:t>конструкциясын</a:t>
            </a:r>
            <a:r>
              <a:rPr lang="ru-RU" sz="2400" dirty="0"/>
              <a:t> Рентген </a:t>
            </a:r>
            <a:r>
              <a:rPr lang="ru-RU" sz="2400" dirty="0" err="1"/>
              <a:t>жасаған</a:t>
            </a:r>
            <a:r>
              <a:rPr lang="ru-RU" sz="2400" dirty="0"/>
              <a:t> </a:t>
            </a:r>
            <a:r>
              <a:rPr lang="ru-RU" sz="2400" dirty="0" err="1"/>
              <a:t>алғашқы</a:t>
            </a:r>
            <a:r>
              <a:rPr lang="ru-RU" sz="2400" dirty="0"/>
              <a:t> </a:t>
            </a:r>
            <a:r>
              <a:rPr lang="ru-RU" sz="2400" dirty="0" err="1"/>
              <a:t>аппараттардан</a:t>
            </a:r>
            <a:r>
              <a:rPr lang="ru-RU" sz="2400" dirty="0"/>
              <a:t> </a:t>
            </a:r>
            <a:r>
              <a:rPr lang="ru-RU" sz="2400" dirty="0" err="1"/>
              <a:t>анағұрлым</a:t>
            </a:r>
            <a:r>
              <a:rPr lang="ru-RU" sz="2400" dirty="0"/>
              <a:t> </a:t>
            </a:r>
            <a:r>
              <a:rPr lang="ru-RU" sz="2400" dirty="0" err="1"/>
              <a:t>жақсы</a:t>
            </a:r>
            <a:r>
              <a:rPr lang="ru-RU" sz="2400" dirty="0"/>
              <a:t> </a:t>
            </a:r>
            <a:r>
              <a:rPr lang="ru-RU" sz="2400" dirty="0" err="1"/>
              <a:t>келеді</a:t>
            </a:r>
            <a:r>
              <a:rPr lang="ru-RU" sz="2400" dirty="0"/>
              <a:t>.</a:t>
            </a:r>
          </a:p>
        </p:txBody>
      </p:sp>
    </p:spTree>
    <p:extLst>
      <p:ext uri="{BB962C8B-B14F-4D97-AF65-F5344CB8AC3E}">
        <p14:creationId xmlns:p14="http://schemas.microsoft.com/office/powerpoint/2010/main" val="2590455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4E798B-7519-4DD9-92D7-277D662A674B}"/>
              </a:ext>
            </a:extLst>
          </p:cNvPr>
          <p:cNvSpPr txBox="1"/>
          <p:nvPr/>
        </p:nvSpPr>
        <p:spPr>
          <a:xfrm>
            <a:off x="359532" y="366623"/>
            <a:ext cx="8424936" cy="6555641"/>
          </a:xfrm>
          <a:prstGeom prst="rect">
            <a:avLst/>
          </a:prstGeom>
          <a:noFill/>
        </p:spPr>
        <p:txBody>
          <a:bodyPr wrap="square">
            <a:spAutoFit/>
          </a:bodyPr>
          <a:lstStyle/>
          <a:p>
            <a:pPr algn="just"/>
            <a:r>
              <a:rPr lang="ru-RU" sz="2800" b="1" dirty="0">
                <a:solidFill>
                  <a:srgbClr val="C00000"/>
                </a:solidFill>
              </a:rPr>
              <a:t>           Гамма-</a:t>
            </a:r>
            <a:r>
              <a:rPr lang="ru-RU" sz="2800" b="1" dirty="0" err="1">
                <a:solidFill>
                  <a:srgbClr val="C00000"/>
                </a:solidFill>
              </a:rPr>
              <a:t>сәулелену</a:t>
            </a:r>
            <a:r>
              <a:rPr lang="ru-RU" sz="2800" dirty="0"/>
              <a:t> (</a:t>
            </a:r>
            <a:r>
              <a:rPr lang="ru-RU" sz="2800" dirty="0" err="1"/>
              <a:t>иондаушы</a:t>
            </a:r>
            <a:r>
              <a:rPr lang="ru-RU" sz="2800" dirty="0"/>
              <a:t> </a:t>
            </a:r>
            <a:r>
              <a:rPr lang="ru-RU" sz="2800" dirty="0" err="1"/>
              <a:t>қысқа</a:t>
            </a:r>
            <a:r>
              <a:rPr lang="ru-RU" sz="2800" dirty="0"/>
              <a:t> </a:t>
            </a:r>
            <a:r>
              <a:rPr lang="ru-RU" sz="2800" dirty="0" err="1"/>
              <a:t>толқынды</a:t>
            </a:r>
            <a:r>
              <a:rPr lang="ru-RU" sz="2800" dirty="0"/>
              <a:t> </a:t>
            </a:r>
            <a:r>
              <a:rPr lang="ru-RU" sz="2800" dirty="0" err="1"/>
              <a:t>электромагниттік</a:t>
            </a:r>
            <a:r>
              <a:rPr lang="ru-RU" sz="2800" dirty="0"/>
              <a:t> </a:t>
            </a:r>
            <a:r>
              <a:rPr lang="ru-RU" sz="2800" dirty="0" err="1"/>
              <a:t>сәулелену</a:t>
            </a:r>
            <a:r>
              <a:rPr lang="ru-RU" sz="2800" dirty="0"/>
              <a:t>) </a:t>
            </a:r>
            <a:r>
              <a:rPr lang="ru-RU" sz="2800" dirty="0" err="1"/>
              <a:t>басқа</a:t>
            </a:r>
            <a:r>
              <a:rPr lang="ru-RU" sz="2800" dirty="0"/>
              <a:t> </a:t>
            </a:r>
            <a:r>
              <a:rPr lang="ru-RU" sz="2800" dirty="0" err="1"/>
              <a:t>сипатта</a:t>
            </a:r>
            <a:r>
              <a:rPr lang="ru-RU" sz="2800" dirty="0"/>
              <a:t> </a:t>
            </a:r>
            <a:r>
              <a:rPr lang="ru-RU" sz="2800" dirty="0" err="1"/>
              <a:t>болады</a:t>
            </a:r>
            <a:r>
              <a:rPr lang="ru-RU" sz="2800" dirty="0"/>
              <a:t>.             </a:t>
            </a:r>
          </a:p>
          <a:p>
            <a:pPr algn="just"/>
            <a:r>
              <a:rPr lang="ru-RU" sz="2800" dirty="0"/>
              <a:t>           </a:t>
            </a:r>
            <a:r>
              <a:rPr lang="ru-RU" sz="2800" dirty="0" err="1"/>
              <a:t>Біріншіден</a:t>
            </a:r>
            <a:r>
              <a:rPr lang="ru-RU" sz="2800" dirty="0"/>
              <a:t>, </a:t>
            </a:r>
            <a:r>
              <a:rPr lang="ru-RU" sz="2800" dirty="0" err="1"/>
              <a:t>бұл</a:t>
            </a:r>
            <a:r>
              <a:rPr lang="ru-RU" sz="2800" dirty="0"/>
              <a:t> альфа </a:t>
            </a:r>
            <a:r>
              <a:rPr lang="ru-RU" sz="2800" dirty="0" err="1"/>
              <a:t>және</a:t>
            </a:r>
            <a:r>
              <a:rPr lang="ru-RU" sz="2800" dirty="0"/>
              <a:t> бета </a:t>
            </a:r>
            <a:r>
              <a:rPr lang="ru-RU" sz="2800" dirty="0" err="1"/>
              <a:t>ыдырауы</a:t>
            </a:r>
            <a:r>
              <a:rPr lang="ru-RU" sz="2800" dirty="0"/>
              <a:t> </a:t>
            </a:r>
            <a:r>
              <a:rPr lang="ru-RU" sz="2800" dirty="0" err="1"/>
              <a:t>кезінде</a:t>
            </a:r>
            <a:r>
              <a:rPr lang="ru-RU" sz="2800" dirty="0"/>
              <a:t> </a:t>
            </a:r>
            <a:r>
              <a:rPr lang="ru-RU" sz="2800" dirty="0" err="1"/>
              <a:t>радионуклидтер</a:t>
            </a:r>
            <a:r>
              <a:rPr lang="ru-RU" sz="2800" dirty="0"/>
              <a:t> </a:t>
            </a:r>
            <a:r>
              <a:rPr lang="ru-RU" sz="2800" dirty="0" err="1"/>
              <a:t>шығаратын</a:t>
            </a:r>
            <a:r>
              <a:rPr lang="ru-RU" sz="2800" dirty="0"/>
              <a:t> гамма-</a:t>
            </a:r>
            <a:r>
              <a:rPr lang="ru-RU" sz="2800" dirty="0" err="1"/>
              <a:t>сәулелену</a:t>
            </a:r>
            <a:r>
              <a:rPr lang="ru-RU" sz="2800" dirty="0"/>
              <a:t>.</a:t>
            </a:r>
          </a:p>
          <a:p>
            <a:pPr algn="just"/>
            <a:r>
              <a:rPr lang="ru-RU" sz="2800" dirty="0"/>
              <a:t>            Гамма-</a:t>
            </a:r>
            <a:r>
              <a:rPr lang="ru-RU" sz="2800" dirty="0" err="1"/>
              <a:t>сәулелену</a:t>
            </a:r>
            <a:r>
              <a:rPr lang="ru-RU" sz="2800" dirty="0"/>
              <a:t> </a:t>
            </a:r>
            <a:r>
              <a:rPr lang="ru-RU" sz="2800" dirty="0" err="1"/>
              <a:t>кезінде</a:t>
            </a:r>
            <a:r>
              <a:rPr lang="ru-RU" sz="2800" dirty="0"/>
              <a:t> </a:t>
            </a:r>
            <a:r>
              <a:rPr lang="ru-RU" sz="2800" dirty="0" err="1"/>
              <a:t>элементтердің</a:t>
            </a:r>
            <a:r>
              <a:rPr lang="ru-RU" sz="2800" dirty="0"/>
              <a:t> </a:t>
            </a:r>
            <a:r>
              <a:rPr lang="ru-RU" sz="2800" dirty="0" err="1"/>
              <a:t>өзгеруі</a:t>
            </a:r>
            <a:r>
              <a:rPr lang="ru-RU" sz="2800" dirty="0"/>
              <a:t> </a:t>
            </a:r>
            <a:r>
              <a:rPr lang="ru-RU" sz="2800" dirty="0" err="1"/>
              <a:t>жүрмейді</a:t>
            </a:r>
            <a:r>
              <a:rPr lang="ru-RU" sz="2800" dirty="0"/>
              <a:t>, </a:t>
            </a:r>
            <a:r>
              <a:rPr lang="ru-RU" sz="2800" dirty="0" err="1"/>
              <a:t>өйткені</a:t>
            </a:r>
            <a:r>
              <a:rPr lang="ru-RU" sz="2800" dirty="0"/>
              <a:t> ядро заряды мен </a:t>
            </a:r>
            <a:r>
              <a:rPr lang="ru-RU" sz="2800" dirty="0" err="1"/>
              <a:t>массасы</a:t>
            </a:r>
            <a:r>
              <a:rPr lang="ru-RU" sz="2800" dirty="0"/>
              <a:t> </a:t>
            </a:r>
            <a:r>
              <a:rPr lang="ru-RU" sz="2800" dirty="0" err="1"/>
              <a:t>өзгермейді</a:t>
            </a:r>
            <a:endParaRPr lang="ru-RU" sz="2800" dirty="0"/>
          </a:p>
          <a:p>
            <a:pPr algn="just"/>
            <a:r>
              <a:rPr lang="ru-RU" sz="2800" dirty="0"/>
              <a:t>            Гамма-</a:t>
            </a:r>
            <a:r>
              <a:rPr lang="ru-RU" sz="2800" dirty="0" err="1"/>
              <a:t>сәулелену</a:t>
            </a:r>
            <a:r>
              <a:rPr lang="ru-RU" sz="2800" dirty="0"/>
              <a:t> </a:t>
            </a:r>
            <a:r>
              <a:rPr lang="ru-RU" sz="2800" dirty="0" err="1"/>
              <a:t>жарыққа</a:t>
            </a:r>
            <a:r>
              <a:rPr lang="ru-RU" sz="2800" dirty="0"/>
              <a:t> </a:t>
            </a:r>
            <a:r>
              <a:rPr lang="ru-RU" sz="2800" dirty="0" err="1"/>
              <a:t>ұқсас</a:t>
            </a:r>
            <a:r>
              <a:rPr lang="ru-RU" sz="2800" dirty="0"/>
              <a:t>, </a:t>
            </a:r>
            <a:r>
              <a:rPr lang="ru-RU" sz="2800" dirty="0" err="1"/>
              <a:t>бірақ</a:t>
            </a:r>
            <a:r>
              <a:rPr lang="ru-RU" sz="2800" dirty="0"/>
              <a:t> </a:t>
            </a:r>
            <a:r>
              <a:rPr lang="ru-RU" sz="2800" dirty="0" err="1"/>
              <a:t>одан</a:t>
            </a:r>
            <a:r>
              <a:rPr lang="ru-RU" sz="2800" dirty="0"/>
              <a:t> </a:t>
            </a:r>
            <a:r>
              <a:rPr lang="ru-RU" sz="2800" dirty="0" err="1"/>
              <a:t>толқын</a:t>
            </a:r>
            <a:r>
              <a:rPr lang="ru-RU" sz="2800" dirty="0"/>
              <a:t> </a:t>
            </a:r>
            <a:r>
              <a:rPr lang="ru-RU" sz="2800" dirty="0" err="1"/>
              <a:t>ұзындығымен</a:t>
            </a:r>
            <a:r>
              <a:rPr lang="ru-RU" sz="2800" dirty="0"/>
              <a:t> </a:t>
            </a:r>
            <a:r>
              <a:rPr lang="ru-RU" sz="2800" dirty="0" err="1"/>
              <a:t>ерекшеленеді</a:t>
            </a:r>
            <a:r>
              <a:rPr lang="ru-RU" sz="2800" dirty="0"/>
              <a:t> (10 </a:t>
            </a:r>
            <a:r>
              <a:rPr lang="ru-RU" sz="2800" dirty="0" err="1"/>
              <a:t>нм-ден</a:t>
            </a:r>
            <a:r>
              <a:rPr lang="ru-RU" sz="2800" dirty="0"/>
              <a:t> аз).                </a:t>
            </a:r>
          </a:p>
          <a:p>
            <a:pPr algn="just"/>
            <a:r>
              <a:rPr lang="ru-RU" sz="2800" dirty="0"/>
              <a:t>            </a:t>
            </a:r>
            <a:r>
              <a:rPr lang="ru-RU" sz="2800" dirty="0" err="1"/>
              <a:t>Ол</a:t>
            </a:r>
            <a:r>
              <a:rPr lang="ru-RU" sz="2800" dirty="0"/>
              <a:t> </a:t>
            </a:r>
            <a:r>
              <a:rPr lang="ru-RU" sz="2800" dirty="0" err="1"/>
              <a:t>ауада</a:t>
            </a:r>
            <a:r>
              <a:rPr lang="ru-RU" sz="2800" dirty="0"/>
              <a:t> </a:t>
            </a:r>
            <a:r>
              <a:rPr lang="ru-RU" sz="2800" dirty="0" err="1"/>
              <a:t>жарық</a:t>
            </a:r>
            <a:r>
              <a:rPr lang="ru-RU" sz="2800" dirty="0"/>
              <a:t> </a:t>
            </a:r>
            <a:r>
              <a:rPr lang="ru-RU" sz="2800" dirty="0" err="1"/>
              <a:t>жылдамдығымен</a:t>
            </a:r>
            <a:r>
              <a:rPr lang="ru-RU" sz="2800" dirty="0"/>
              <a:t> </a:t>
            </a:r>
            <a:r>
              <a:rPr lang="ru-RU" sz="2800" dirty="0" err="1"/>
              <a:t>ұзақ</a:t>
            </a:r>
            <a:r>
              <a:rPr lang="ru-RU" sz="2800" dirty="0"/>
              <a:t> </a:t>
            </a:r>
            <a:r>
              <a:rPr lang="ru-RU" sz="2800" dirty="0" err="1"/>
              <a:t>қашықтықты</a:t>
            </a:r>
            <a:r>
              <a:rPr lang="ru-RU" sz="2800" dirty="0"/>
              <a:t> </a:t>
            </a:r>
            <a:r>
              <a:rPr lang="ru-RU" sz="2800" dirty="0" err="1"/>
              <a:t>жүріп</a:t>
            </a:r>
            <a:r>
              <a:rPr lang="ru-RU" sz="2800" dirty="0"/>
              <a:t> </a:t>
            </a:r>
            <a:r>
              <a:rPr lang="ru-RU" sz="2800" dirty="0" err="1"/>
              <a:t>өтіп</a:t>
            </a:r>
            <a:r>
              <a:rPr lang="ru-RU" sz="2800" dirty="0"/>
              <a:t>, </a:t>
            </a:r>
            <a:r>
              <a:rPr lang="ru-RU" sz="2800" dirty="0" err="1"/>
              <a:t>тірі</a:t>
            </a:r>
            <a:r>
              <a:rPr lang="ru-RU" sz="2800" dirty="0"/>
              <a:t> </a:t>
            </a:r>
            <a:r>
              <a:rPr lang="ru-RU" sz="2800" dirty="0" err="1"/>
              <a:t>ұлпаларға</a:t>
            </a:r>
            <a:r>
              <a:rPr lang="ru-RU" sz="2800" dirty="0"/>
              <a:t> </a:t>
            </a:r>
            <a:r>
              <a:rPr lang="ru-RU" sz="2800" dirty="0" err="1"/>
              <a:t>терең</a:t>
            </a:r>
            <a:r>
              <a:rPr lang="ru-RU" sz="2800" dirty="0"/>
              <a:t> </a:t>
            </a:r>
            <a:r>
              <a:rPr lang="ru-RU" sz="2800" dirty="0" err="1"/>
              <a:t>еніп</a:t>
            </a:r>
            <a:r>
              <a:rPr lang="ru-RU" sz="2800" dirty="0"/>
              <a:t>, </a:t>
            </a:r>
            <a:r>
              <a:rPr lang="ru-RU" sz="2800" dirty="0" err="1"/>
              <a:t>оларды</a:t>
            </a:r>
            <a:r>
              <a:rPr lang="ru-RU" sz="2800" dirty="0"/>
              <a:t> </a:t>
            </a:r>
            <a:r>
              <a:rPr lang="ru-RU" sz="2800" dirty="0" err="1"/>
              <a:t>ұзақ</a:t>
            </a:r>
            <a:r>
              <a:rPr lang="ru-RU" sz="2800" dirty="0"/>
              <a:t> </a:t>
            </a:r>
            <a:r>
              <a:rPr lang="ru-RU" sz="2800" dirty="0" err="1"/>
              <a:t>із</a:t>
            </a:r>
            <a:r>
              <a:rPr lang="ru-RU" sz="2800" dirty="0"/>
              <a:t> </a:t>
            </a:r>
            <a:r>
              <a:rPr lang="ru-RU" sz="2800" dirty="0" err="1"/>
              <a:t>бойымен</a:t>
            </a:r>
            <a:r>
              <a:rPr lang="ru-RU" sz="2800" dirty="0"/>
              <a:t> </a:t>
            </a:r>
            <a:r>
              <a:rPr lang="ru-RU" sz="2800" dirty="0" err="1"/>
              <a:t>иондайды</a:t>
            </a:r>
            <a:r>
              <a:rPr lang="ru-RU" sz="2800" dirty="0"/>
              <a:t>. Гамма </a:t>
            </a:r>
            <a:r>
              <a:rPr lang="ru-RU" sz="2800" dirty="0" err="1"/>
              <a:t>сәулелерінің</a:t>
            </a:r>
            <a:r>
              <a:rPr lang="ru-RU" sz="2800" dirty="0"/>
              <a:t> </a:t>
            </a:r>
            <a:r>
              <a:rPr lang="ru-RU" sz="2800" dirty="0" err="1"/>
              <a:t>әсері</a:t>
            </a:r>
            <a:r>
              <a:rPr lang="ru-RU" sz="2800" dirty="0"/>
              <a:t> </a:t>
            </a:r>
            <a:r>
              <a:rPr lang="ru-RU" sz="2800" dirty="0" err="1"/>
              <a:t>олардың</a:t>
            </a:r>
            <a:r>
              <a:rPr lang="ru-RU" sz="2800" dirty="0"/>
              <a:t> саны мен </a:t>
            </a:r>
            <a:r>
              <a:rPr lang="ru-RU" sz="2800" dirty="0" err="1"/>
              <a:t>энергиясына</a:t>
            </a:r>
            <a:r>
              <a:rPr lang="ru-RU" sz="2800" dirty="0"/>
              <a:t>, </a:t>
            </a:r>
            <a:r>
              <a:rPr lang="ru-RU" sz="2800" dirty="0" err="1"/>
              <a:t>сондай-ақ</a:t>
            </a:r>
            <a:r>
              <a:rPr lang="ru-RU" sz="2800" dirty="0"/>
              <a:t> </a:t>
            </a:r>
            <a:r>
              <a:rPr lang="ru-RU" sz="2800" dirty="0" err="1"/>
              <a:t>дене</a:t>
            </a:r>
            <a:r>
              <a:rPr lang="ru-RU" sz="2800" dirty="0"/>
              <a:t> мен </a:t>
            </a:r>
            <a:r>
              <a:rPr lang="ru-RU" sz="2800" dirty="0" err="1"/>
              <a:t>сәулелену</a:t>
            </a:r>
            <a:r>
              <a:rPr lang="ru-RU" sz="2800" dirty="0"/>
              <a:t> </a:t>
            </a:r>
            <a:r>
              <a:rPr lang="ru-RU" sz="2800" dirty="0" err="1"/>
              <a:t>көзі</a:t>
            </a:r>
            <a:r>
              <a:rPr lang="ru-RU" sz="2800" dirty="0"/>
              <a:t> </a:t>
            </a:r>
            <a:r>
              <a:rPr lang="ru-RU" sz="2800" dirty="0" err="1"/>
              <a:t>арасындағы</a:t>
            </a:r>
            <a:r>
              <a:rPr lang="ru-RU" sz="2800" dirty="0"/>
              <a:t> </a:t>
            </a:r>
            <a:r>
              <a:rPr lang="ru-RU" sz="2800" dirty="0" err="1"/>
              <a:t>қашықтыққа</a:t>
            </a:r>
            <a:r>
              <a:rPr lang="ru-RU" sz="2800" dirty="0"/>
              <a:t> </a:t>
            </a:r>
            <a:r>
              <a:rPr lang="ru-RU" sz="2800" dirty="0" err="1"/>
              <a:t>байланысты</a:t>
            </a:r>
            <a:r>
              <a:rPr lang="ru-RU" sz="2800" dirty="0"/>
              <a:t>.</a:t>
            </a:r>
          </a:p>
        </p:txBody>
      </p:sp>
    </p:spTree>
    <p:extLst>
      <p:ext uri="{BB962C8B-B14F-4D97-AF65-F5344CB8AC3E}">
        <p14:creationId xmlns:p14="http://schemas.microsoft.com/office/powerpoint/2010/main" val="421402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12968" cy="6408712"/>
          </a:xfrm>
        </p:spPr>
        <p:txBody>
          <a:bodyPr>
            <a:normAutofit fontScale="92500" lnSpcReduction="20000"/>
          </a:bodyPr>
          <a:lstStyle/>
          <a:p>
            <a:pPr marL="0" indent="0">
              <a:buNone/>
            </a:pPr>
            <a:r>
              <a:rPr lang="ru-RU" dirty="0" err="1">
                <a:latin typeface="Times New Roman" pitchFamily="18" charset="0"/>
                <a:cs typeface="Times New Roman" pitchFamily="18" charset="0"/>
              </a:rPr>
              <a:t>Жарықтың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жақты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қасиеті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болады</a:t>
            </a:r>
            <a:r>
              <a:rPr lang="ru-RU" dirty="0">
                <a:latin typeface="Times New Roman" pitchFamily="18" charset="0"/>
                <a:cs typeface="Times New Roman" pitchFamily="18" charset="0"/>
              </a:rPr>
              <a:t>. </a:t>
            </a:r>
          </a:p>
          <a:p>
            <a:pPr marL="0" indent="0">
              <a:buNone/>
            </a:pPr>
            <a:r>
              <a:rPr lang="ru-RU" dirty="0" err="1">
                <a:latin typeface="Times New Roman" pitchFamily="18" charset="0"/>
                <a:cs typeface="Times New Roman" pitchFamily="18" charset="0"/>
              </a:rPr>
              <a:t>Ол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толқын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сияқты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таралып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затпен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бөлшек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ретінде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әрекеттеседі</a:t>
            </a:r>
            <a:r>
              <a:rPr lang="ru-RU" dirty="0">
                <a:latin typeface="Times New Roman" pitchFamily="18" charset="0"/>
                <a:cs typeface="Times New Roman" pitchFamily="18" charset="0"/>
              </a:rPr>
              <a:t>. </a:t>
            </a:r>
          </a:p>
          <a:p>
            <a:pPr marL="0" indent="0">
              <a:buNone/>
            </a:pPr>
            <a:r>
              <a:rPr lang="ru-RU" dirty="0" err="1">
                <a:latin typeface="Times New Roman" pitchFamily="18" charset="0"/>
                <a:cs typeface="Times New Roman" pitchFamily="18" charset="0"/>
              </a:rPr>
              <a:t>Жарықтың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бөлшегі</a:t>
            </a:r>
            <a:r>
              <a:rPr lang="ru-RU" dirty="0">
                <a:latin typeface="Times New Roman" pitchFamily="18" charset="0"/>
                <a:cs typeface="Times New Roman" pitchFamily="18" charset="0"/>
              </a:rPr>
              <a:t> квант </a:t>
            </a:r>
            <a:r>
              <a:rPr lang="ru-RU" dirty="0" err="1">
                <a:latin typeface="Times New Roman" pitchFamily="18" charset="0"/>
                <a:cs typeface="Times New Roman" pitchFamily="18" charset="0"/>
              </a:rPr>
              <a:t>немесе</a:t>
            </a:r>
            <a:r>
              <a:rPr lang="ru-RU" dirty="0">
                <a:latin typeface="Times New Roman" pitchFamily="18" charset="0"/>
                <a:cs typeface="Times New Roman" pitchFamily="18" charset="0"/>
              </a:rPr>
              <a:t> фотон </a:t>
            </a:r>
            <a:r>
              <a:rPr lang="ru-RU" dirty="0" err="1">
                <a:latin typeface="Times New Roman" pitchFamily="18" charset="0"/>
                <a:cs typeface="Times New Roman" pitchFamily="18" charset="0"/>
              </a:rPr>
              <a:t>деп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аталады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энергиясы</a:t>
            </a:r>
            <a:r>
              <a:rPr lang="ru-RU" dirty="0">
                <a:latin typeface="Times New Roman" pitchFamily="18" charset="0"/>
                <a:cs typeface="Times New Roman" pitchFamily="18" charset="0"/>
              </a:rPr>
              <a:t> </a:t>
            </a:r>
          </a:p>
          <a:p>
            <a:pPr marL="0" indent="0" algn="ctr">
              <a:buNone/>
            </a:pPr>
            <a:r>
              <a:rPr lang="ru-RU" dirty="0">
                <a:solidFill>
                  <a:srgbClr val="FF0000"/>
                </a:solidFill>
                <a:latin typeface="Times New Roman" pitchFamily="18" charset="0"/>
                <a:cs typeface="Times New Roman" pitchFamily="18" charset="0"/>
              </a:rPr>
              <a:t>Е= </a:t>
            </a:r>
            <a:r>
              <a:rPr lang="en-US" dirty="0">
                <a:solidFill>
                  <a:srgbClr val="FF0000"/>
                </a:solidFill>
                <a:latin typeface="Times New Roman" pitchFamily="18" charset="0"/>
                <a:cs typeface="Times New Roman" pitchFamily="18" charset="0"/>
              </a:rPr>
              <a:t>h</a:t>
            </a:r>
            <a:r>
              <a:rPr lang="el-GR" dirty="0">
                <a:solidFill>
                  <a:srgbClr val="FF0000"/>
                </a:solidFill>
                <a:latin typeface="Times New Roman" pitchFamily="18" charset="0"/>
                <a:cs typeface="Times New Roman" pitchFamily="18" charset="0"/>
              </a:rPr>
              <a:t>υ </a:t>
            </a:r>
            <a:endParaRPr lang="ru-RU" dirty="0">
              <a:solidFill>
                <a:srgbClr val="FF0000"/>
              </a:solidFill>
              <a:latin typeface="Times New Roman" pitchFamily="18" charset="0"/>
              <a:cs typeface="Times New Roman" pitchFamily="18" charset="0"/>
            </a:endParaRPr>
          </a:p>
          <a:p>
            <a:pPr marL="0" indent="0">
              <a:buNone/>
            </a:pPr>
            <a:r>
              <a:rPr lang="ru-RU" dirty="0" err="1">
                <a:latin typeface="Times New Roman" pitchFamily="18" charset="0"/>
                <a:cs typeface="Times New Roman" pitchFamily="18" charset="0"/>
              </a:rPr>
              <a:t>тең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Мұндағы </a:t>
            </a:r>
            <a:r>
              <a:rPr lang="ru-RU" dirty="0">
                <a:latin typeface="Times New Roman" pitchFamily="18" charset="0"/>
                <a:cs typeface="Times New Roman" pitchFamily="18" charset="0"/>
              </a:rPr>
              <a:t>:</a:t>
            </a:r>
          </a:p>
          <a:p>
            <a:pPr marL="228600">
              <a:lnSpc>
                <a:spcPct val="115000"/>
              </a:lnSpc>
              <a:spcAft>
                <a:spcPts val="1000"/>
              </a:spcAft>
              <a:tabLst>
                <a:tab pos="1190625" algn="l"/>
              </a:tabLst>
            </a:pPr>
            <a:r>
              <a:rPr lang="en-US" dirty="0">
                <a:solidFill>
                  <a:srgbClr val="FF0000"/>
                </a:solidFill>
                <a:latin typeface="Times New Roman" pitchFamily="18" charset="0"/>
                <a:cs typeface="Times New Roman" pitchFamily="18" charset="0"/>
              </a:rPr>
              <a:t>h</a:t>
            </a:r>
            <a:r>
              <a:rPr lang="kk-KZ"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 </a:t>
            </a:r>
            <a:r>
              <a:rPr lang="kk-KZ" dirty="0">
                <a:latin typeface="Times New Roman" pitchFamily="18" charset="0"/>
                <a:cs typeface="Times New Roman" pitchFamily="18" charset="0"/>
              </a:rPr>
              <a:t>тұрақты шама, </a:t>
            </a:r>
            <a:r>
              <a:rPr lang="en-US" dirty="0">
                <a:latin typeface="Times New Roman" pitchFamily="18" charset="0"/>
                <a:cs typeface="Times New Roman" pitchFamily="18" charset="0"/>
              </a:rPr>
              <a:t> </a:t>
            </a:r>
            <a:r>
              <a:rPr lang="ru-RU" dirty="0">
                <a:latin typeface="Times New Roman" pitchFamily="18" charset="0"/>
                <a:cs typeface="Times New Roman" pitchFamily="18" charset="0"/>
              </a:rPr>
              <a:t>Планк </a:t>
            </a:r>
            <a:r>
              <a:rPr lang="ru-RU" dirty="0" err="1">
                <a:latin typeface="Times New Roman" pitchFamily="18" charset="0"/>
                <a:cs typeface="Times New Roman" pitchFamily="18" charset="0"/>
              </a:rPr>
              <a:t>тұрақтысы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аталады</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      h= 6,63∙ </a:t>
            </a:r>
            <a:r>
              <a:rPr lang="en-US" dirty="0">
                <a:solidFill>
                  <a:schemeClr val="accent1">
                    <a:lumMod val="75000"/>
                  </a:schemeClr>
                </a:solidFill>
                <a:latin typeface="Times New Roman" pitchFamily="18" charset="0"/>
                <a:cs typeface="Times New Roman" pitchFamily="18" charset="0"/>
              </a:rPr>
              <a:t>10</a:t>
            </a:r>
            <a:r>
              <a:rPr lang="en-US" b="1" baseline="30000" dirty="0">
                <a:solidFill>
                  <a:schemeClr val="accent1">
                    <a:lumMod val="75000"/>
                  </a:schemeClr>
                </a:solidFill>
                <a:latin typeface="Times New Roman"/>
                <a:ea typeface="Calibri"/>
                <a:cs typeface="Times New Roman"/>
              </a:rPr>
              <a:t>-34</a:t>
            </a:r>
            <a:r>
              <a:rPr lang="ru-RU" dirty="0">
                <a:latin typeface="Times New Roman" pitchFamily="18" charset="0"/>
                <a:cs typeface="Times New Roman" pitchFamily="18" charset="0"/>
              </a:rPr>
              <a:t>Дж∙с, </a:t>
            </a:r>
            <a:endParaRPr lang="en-US" dirty="0">
              <a:latin typeface="Times New Roman" pitchFamily="18" charset="0"/>
              <a:cs typeface="Times New Roman" pitchFamily="18" charset="0"/>
            </a:endParaRPr>
          </a:p>
          <a:p>
            <a:pPr marL="0" indent="0">
              <a:buNone/>
            </a:pPr>
            <a:r>
              <a:rPr lang="ru-RU" dirty="0">
                <a:latin typeface="Times New Roman" pitchFamily="18" charset="0"/>
                <a:cs typeface="Times New Roman" pitchFamily="18" charset="0"/>
              </a:rPr>
              <a:t> </a:t>
            </a:r>
            <a:r>
              <a:rPr lang="el-GR" dirty="0">
                <a:solidFill>
                  <a:srgbClr val="FF0000"/>
                </a:solidFill>
                <a:latin typeface="Times New Roman" pitchFamily="18" charset="0"/>
                <a:cs typeface="Times New Roman" pitchFamily="18" charset="0"/>
              </a:rPr>
              <a:t>υ</a:t>
            </a:r>
            <a:r>
              <a:rPr lang="en-US" dirty="0">
                <a:latin typeface="Times New Roman" pitchFamily="18" charset="0"/>
                <a:cs typeface="Times New Roman" pitchFamily="18" charset="0"/>
              </a:rPr>
              <a:t>-</a:t>
            </a:r>
            <a:r>
              <a:rPr lang="el-GR" dirty="0">
                <a:latin typeface="Times New Roman" pitchFamily="18" charset="0"/>
                <a:cs typeface="Times New Roman" pitchFamily="18" charset="0"/>
              </a:rPr>
              <a:t> </a:t>
            </a:r>
            <a:r>
              <a:rPr lang="ru-RU" dirty="0" err="1">
                <a:latin typeface="Times New Roman" pitchFamily="18" charset="0"/>
                <a:cs typeface="Times New Roman" pitchFamily="18" charset="0"/>
              </a:rPr>
              <a:t>жарық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жиілігі</a:t>
            </a:r>
            <a:r>
              <a:rPr lang="ru-RU" dirty="0">
                <a:latin typeface="Times New Roman" pitchFamily="18" charset="0"/>
                <a:cs typeface="Times New Roman" pitchFamily="18" charset="0"/>
              </a:rPr>
              <a:t>. </a:t>
            </a:r>
            <a:r>
              <a:rPr lang="el-GR" dirty="0">
                <a:solidFill>
                  <a:srgbClr val="FF0000"/>
                </a:solidFill>
                <a:latin typeface="Times New Roman" pitchFamily="18" charset="0"/>
                <a:cs typeface="Times New Roman" pitchFamily="18" charset="0"/>
              </a:rPr>
              <a:t>λ</a:t>
            </a:r>
            <a:r>
              <a:rPr lang="el-GR" dirty="0">
                <a:latin typeface="Times New Roman" pitchFamily="18" charset="0"/>
                <a:cs typeface="Times New Roman" pitchFamily="18" charset="0"/>
              </a:rPr>
              <a:t>  </a:t>
            </a:r>
            <a:r>
              <a:rPr lang="ru-RU" dirty="0" err="1">
                <a:latin typeface="Times New Roman" pitchFamily="18" charset="0"/>
                <a:cs typeface="Times New Roman" pitchFamily="18" charset="0"/>
              </a:rPr>
              <a:t>толқын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ұзындығымен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мына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формуламен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байланысқан</a:t>
            </a:r>
            <a:r>
              <a:rPr lang="ru-RU" dirty="0">
                <a:latin typeface="Times New Roman" pitchFamily="18" charset="0"/>
                <a:cs typeface="Times New Roman" pitchFamily="18" charset="0"/>
              </a:rPr>
              <a:t> </a:t>
            </a:r>
            <a:r>
              <a:rPr lang="el-GR" dirty="0">
                <a:solidFill>
                  <a:srgbClr val="FF0000"/>
                </a:solidFill>
                <a:latin typeface="Times New Roman" pitchFamily="18" charset="0"/>
                <a:cs typeface="Times New Roman" pitchFamily="18" charset="0"/>
              </a:rPr>
              <a:t>υ= </a:t>
            </a:r>
            <a:r>
              <a:rPr lang="ru-RU" dirty="0">
                <a:solidFill>
                  <a:srgbClr val="FF0000"/>
                </a:solidFill>
                <a:latin typeface="Times New Roman" pitchFamily="18" charset="0"/>
                <a:cs typeface="Times New Roman" pitchFamily="18" charset="0"/>
              </a:rPr>
              <a:t>с/ </a:t>
            </a:r>
            <a:r>
              <a:rPr lang="el-GR" dirty="0">
                <a:solidFill>
                  <a:srgbClr val="FF0000"/>
                </a:solidFill>
                <a:latin typeface="Times New Roman" pitchFamily="18" charset="0"/>
                <a:cs typeface="Times New Roman" pitchFamily="18" charset="0"/>
              </a:rPr>
              <a:t>λ, </a:t>
            </a:r>
          </a:p>
          <a:p>
            <a:pPr marL="0" indent="0">
              <a:buNone/>
            </a:pP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бұл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жерде</a:t>
            </a:r>
            <a:r>
              <a:rPr lang="ru-RU" dirty="0">
                <a:latin typeface="Times New Roman" pitchFamily="18" charset="0"/>
                <a:cs typeface="Times New Roman" pitchFamily="18" charset="0"/>
              </a:rPr>
              <a:t> </a:t>
            </a:r>
            <a:r>
              <a:rPr lang="ru-RU" dirty="0">
                <a:solidFill>
                  <a:srgbClr val="FF0000"/>
                </a:solidFill>
                <a:latin typeface="Times New Roman" pitchFamily="18" charset="0"/>
                <a:cs typeface="Times New Roman" pitchFamily="18" charset="0"/>
              </a:rPr>
              <a:t>с </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жылдамдығы</a:t>
            </a:r>
            <a:r>
              <a:rPr lang="ru-RU" dirty="0">
                <a:latin typeface="Times New Roman" pitchFamily="18" charset="0"/>
                <a:cs typeface="Times New Roman" pitchFamily="18" charset="0"/>
              </a:rPr>
              <a:t>, </a:t>
            </a:r>
          </a:p>
          <a:p>
            <a:pPr marL="0" indent="0">
              <a:buNone/>
            </a:pP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вакуумда</a:t>
            </a:r>
            <a:r>
              <a:rPr lang="ru-RU" dirty="0">
                <a:latin typeface="Times New Roman" pitchFamily="18" charset="0"/>
                <a:cs typeface="Times New Roman" pitchFamily="18" charset="0"/>
              </a:rPr>
              <a:t> </a:t>
            </a:r>
            <a:r>
              <a:rPr lang="ru-RU" dirty="0">
                <a:solidFill>
                  <a:srgbClr val="FF0000"/>
                </a:solidFill>
                <a:latin typeface="Times New Roman" pitchFamily="18" charset="0"/>
                <a:cs typeface="Times New Roman" pitchFamily="18" charset="0"/>
              </a:rPr>
              <a:t>с= 3∙ 10 8   м/</a:t>
            </a:r>
            <a:r>
              <a:rPr lang="en-US" dirty="0">
                <a:solidFill>
                  <a:srgbClr val="FF0000"/>
                </a:solidFill>
                <a:latin typeface="Times New Roman" pitchFamily="18" charset="0"/>
                <a:cs typeface="Times New Roman" pitchFamily="18" charset="0"/>
              </a:rPr>
              <a:t>c</a:t>
            </a:r>
          </a:p>
          <a:p>
            <a:pPr marL="0" indent="0">
              <a:buNone/>
            </a:pPr>
            <a:endParaRPr lang="ru-RU" dirty="0"/>
          </a:p>
        </p:txBody>
      </p:sp>
    </p:spTree>
    <p:extLst>
      <p:ext uri="{BB962C8B-B14F-4D97-AF65-F5344CB8AC3E}">
        <p14:creationId xmlns:p14="http://schemas.microsoft.com/office/powerpoint/2010/main" val="1899694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976660"/>
          </a:xfrm>
        </p:spPr>
        <p:style>
          <a:lnRef idx="0">
            <a:schemeClr val="accent1"/>
          </a:lnRef>
          <a:fillRef idx="3">
            <a:schemeClr val="accent1"/>
          </a:fillRef>
          <a:effectRef idx="3">
            <a:schemeClr val="accent1"/>
          </a:effectRef>
          <a:fontRef idx="minor">
            <a:schemeClr val="lt1"/>
          </a:fontRef>
        </p:style>
        <p:txBody>
          <a:bodyPr>
            <a:noAutofit/>
          </a:bodyPr>
          <a:lstStyle/>
          <a:p>
            <a:r>
              <a:rPr lang="el-GR" sz="5400" b="1" dirty="0">
                <a:effectLst>
                  <a:outerShdw blurRad="38100" dist="38100" dir="2700000" algn="tl">
                    <a:srgbClr val="000000">
                      <a:alpha val="43137"/>
                    </a:srgbClr>
                  </a:outerShdw>
                </a:effectLst>
              </a:rPr>
              <a:t>γ</a:t>
            </a:r>
            <a:r>
              <a:rPr lang="kk-KZ" sz="5400" b="1" dirty="0">
                <a:effectLst>
                  <a:outerShdw blurRad="38100" dist="38100" dir="2700000" algn="tl">
                    <a:srgbClr val="000000">
                      <a:alpha val="43137"/>
                    </a:srgbClr>
                  </a:outerShdw>
                </a:effectLst>
              </a:rPr>
              <a:t>-сәулелер</a:t>
            </a:r>
            <a:endParaRPr lang="ru-RU" sz="5400" b="1" dirty="0">
              <a:effectLst>
                <a:outerShdw blurRad="38100" dist="38100" dir="2700000" algn="tl">
                  <a:srgbClr val="000000">
                    <a:alpha val="43137"/>
                  </a:srgbClr>
                </a:outerShdw>
              </a:effectLst>
            </a:endParaRPr>
          </a:p>
        </p:txBody>
      </p:sp>
      <p:sp>
        <p:nvSpPr>
          <p:cNvPr id="3" name="Объект 2"/>
          <p:cNvSpPr>
            <a:spLocks noGrp="1"/>
          </p:cNvSpPr>
          <p:nvPr>
            <p:ph sz="half" idx="1"/>
          </p:nvPr>
        </p:nvSpPr>
        <p:spPr>
          <a:xfrm>
            <a:off x="467544" y="1556792"/>
            <a:ext cx="8229600" cy="468052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lgn="just"/>
            <a:r>
              <a:rPr lang="ru-RU" sz="3600" b="1" i="1" dirty="0"/>
              <a:t>Гамма-</a:t>
            </a:r>
            <a:r>
              <a:rPr lang="ru-RU" sz="3600" b="1" i="1" dirty="0" err="1"/>
              <a:t>сәулелер</a:t>
            </a:r>
            <a:r>
              <a:rPr lang="ru-RU" sz="3600" b="1" i="1" dirty="0"/>
              <a:t> </a:t>
            </a:r>
            <a:r>
              <a:rPr lang="ru-RU" dirty="0"/>
              <a:t>– </a:t>
            </a:r>
            <a:r>
              <a:rPr lang="ru-RU" dirty="0" err="1"/>
              <a:t>бұл</a:t>
            </a:r>
            <a:r>
              <a:rPr lang="ru-RU" dirty="0"/>
              <a:t> </a:t>
            </a:r>
            <a:r>
              <a:rPr lang="ru-RU" dirty="0" err="1"/>
              <a:t>қозған</a:t>
            </a:r>
            <a:r>
              <a:rPr lang="ru-RU" dirty="0"/>
              <a:t> атом </a:t>
            </a:r>
            <a:r>
              <a:rPr lang="ru-RU" dirty="0" err="1"/>
              <a:t>ядроларынан</a:t>
            </a:r>
            <a:r>
              <a:rPr lang="ru-RU" dirty="0"/>
              <a:t> </a:t>
            </a:r>
            <a:r>
              <a:rPr lang="ru-RU" dirty="0" err="1"/>
              <a:t>шығатын</a:t>
            </a:r>
            <a:r>
              <a:rPr lang="ru-RU" dirty="0"/>
              <a:t> </a:t>
            </a:r>
            <a:r>
              <a:rPr lang="ru-RU" dirty="0" err="1"/>
              <a:t>қысқа</a:t>
            </a:r>
            <a:r>
              <a:rPr lang="ru-RU" dirty="0"/>
              <a:t> </a:t>
            </a:r>
            <a:r>
              <a:rPr lang="ru-RU" dirty="0" err="1"/>
              <a:t>толқынды</a:t>
            </a:r>
            <a:r>
              <a:rPr lang="ru-RU" dirty="0"/>
              <a:t> </a:t>
            </a:r>
            <a:r>
              <a:rPr lang="ru-RU" dirty="0" err="1"/>
              <a:t>электромагниттік</a:t>
            </a:r>
            <a:r>
              <a:rPr lang="ru-RU" dirty="0"/>
              <a:t> </a:t>
            </a:r>
            <a:r>
              <a:rPr lang="ru-RU" dirty="0" err="1"/>
              <a:t>сәулелер</a:t>
            </a:r>
            <a:r>
              <a:rPr lang="ru-RU" dirty="0"/>
              <a:t>. </a:t>
            </a:r>
            <a:r>
              <a:rPr lang="ru-RU" dirty="0" err="1"/>
              <a:t>Осындай</a:t>
            </a:r>
            <a:r>
              <a:rPr lang="ru-RU" dirty="0"/>
              <a:t> </a:t>
            </a:r>
            <a:r>
              <a:rPr lang="ru-RU" dirty="0" err="1"/>
              <a:t>сәулелену</a:t>
            </a:r>
            <a:r>
              <a:rPr lang="ru-RU" dirty="0"/>
              <a:t> </a:t>
            </a:r>
            <a:r>
              <a:rPr lang="ru-RU" dirty="0" err="1"/>
              <a:t>ядролық</a:t>
            </a:r>
            <a:r>
              <a:rPr lang="ru-RU" dirty="0"/>
              <a:t> </a:t>
            </a:r>
            <a:r>
              <a:rPr lang="ru-RU" dirty="0" err="1"/>
              <a:t>реакцияларда</a:t>
            </a:r>
            <a:r>
              <a:rPr lang="ru-RU" dirty="0"/>
              <a:t> </a:t>
            </a:r>
            <a:r>
              <a:rPr lang="ru-RU" dirty="0" err="1"/>
              <a:t>және</a:t>
            </a:r>
            <a:r>
              <a:rPr lang="ru-RU" dirty="0"/>
              <a:t> </a:t>
            </a:r>
            <a:r>
              <a:rPr lang="ru-RU" dirty="0" err="1"/>
              <a:t>атомдық</a:t>
            </a:r>
            <a:r>
              <a:rPr lang="ru-RU" dirty="0"/>
              <a:t> </a:t>
            </a:r>
            <a:r>
              <a:rPr lang="ru-RU" dirty="0" err="1"/>
              <a:t>ядроларының</a:t>
            </a:r>
            <a:r>
              <a:rPr lang="ru-RU" dirty="0"/>
              <a:t> </a:t>
            </a:r>
            <a:r>
              <a:rPr lang="ru-RU" dirty="0" err="1"/>
              <a:t>радиобелсенді</a:t>
            </a:r>
            <a:r>
              <a:rPr lang="ru-RU" dirty="0"/>
              <a:t> </a:t>
            </a:r>
            <a:r>
              <a:rPr lang="ru-RU" dirty="0" err="1"/>
              <a:t>айналуларында</a:t>
            </a:r>
            <a:r>
              <a:rPr lang="ru-RU" dirty="0"/>
              <a:t> </a:t>
            </a:r>
            <a:r>
              <a:rPr lang="ru-RU" dirty="0" err="1"/>
              <a:t>байқалады</a:t>
            </a:r>
            <a:r>
              <a:rPr lang="ru-RU" dirty="0"/>
              <a:t>. 100 кэВ </a:t>
            </a:r>
            <a:r>
              <a:rPr lang="ru-RU" dirty="0" err="1"/>
              <a:t>энергияға</a:t>
            </a:r>
            <a:r>
              <a:rPr lang="ru-RU" dirty="0"/>
              <a:t> </a:t>
            </a:r>
            <a:r>
              <a:rPr lang="ru-RU" dirty="0" err="1"/>
              <a:t>ие</a:t>
            </a:r>
            <a:r>
              <a:rPr lang="ru-RU" dirty="0"/>
              <a:t> </a:t>
            </a:r>
            <a:r>
              <a:rPr lang="ru-RU" dirty="0" err="1"/>
              <a:t>болатын</a:t>
            </a:r>
            <a:r>
              <a:rPr lang="ru-RU" dirty="0"/>
              <a:t> </a:t>
            </a:r>
            <a:r>
              <a:rPr lang="ru-RU" dirty="0" err="1"/>
              <a:t>жұмсақ</a:t>
            </a:r>
            <a:r>
              <a:rPr lang="ru-RU" dirty="0"/>
              <a:t> </a:t>
            </a:r>
            <a:r>
              <a:rPr lang="el-GR" dirty="0"/>
              <a:t>γ-</a:t>
            </a:r>
            <a:r>
              <a:rPr lang="ru-RU" dirty="0" err="1"/>
              <a:t>сәулелер</a:t>
            </a:r>
            <a:r>
              <a:rPr lang="ru-RU" dirty="0"/>
              <a:t> рентген </a:t>
            </a:r>
            <a:r>
              <a:rPr lang="ru-RU" dirty="0" err="1"/>
              <a:t>сәулелерден</a:t>
            </a:r>
            <a:r>
              <a:rPr lang="ru-RU" dirty="0"/>
              <a:t> </a:t>
            </a:r>
            <a:r>
              <a:rPr lang="ru-RU" dirty="0" err="1"/>
              <a:t>ядролық</a:t>
            </a:r>
            <a:r>
              <a:rPr lang="ru-RU" dirty="0"/>
              <a:t> </a:t>
            </a:r>
            <a:r>
              <a:rPr lang="ru-RU" dirty="0" err="1"/>
              <a:t>шығу</a:t>
            </a:r>
            <a:r>
              <a:rPr lang="ru-RU" dirty="0"/>
              <a:t> </a:t>
            </a:r>
            <a:r>
              <a:rPr lang="ru-RU" dirty="0" err="1"/>
              <a:t>тегінен</a:t>
            </a:r>
            <a:r>
              <a:rPr lang="ru-RU" dirty="0"/>
              <a:t> </a:t>
            </a:r>
            <a:r>
              <a:rPr lang="ru-RU" dirty="0" err="1"/>
              <a:t>басқа</a:t>
            </a:r>
            <a:r>
              <a:rPr lang="ru-RU" dirty="0"/>
              <a:t> </a:t>
            </a:r>
            <a:r>
              <a:rPr lang="ru-RU" dirty="0" err="1"/>
              <a:t>айырмашылықтары</a:t>
            </a:r>
            <a:r>
              <a:rPr lang="ru-RU" dirty="0"/>
              <a:t> </a:t>
            </a:r>
            <a:r>
              <a:rPr lang="ru-RU" dirty="0" err="1"/>
              <a:t>жоқ</a:t>
            </a:r>
            <a:r>
              <a:rPr lang="ru-RU" dirty="0"/>
              <a:t>. </a:t>
            </a:r>
          </a:p>
          <a:p>
            <a:pPr algn="just"/>
            <a:r>
              <a:rPr lang="el-GR" dirty="0"/>
              <a:t>γ-</a:t>
            </a:r>
            <a:r>
              <a:rPr lang="ru-RU" dirty="0" err="1"/>
              <a:t>сәулелердің</a:t>
            </a:r>
            <a:r>
              <a:rPr lang="ru-RU" dirty="0"/>
              <a:t> </a:t>
            </a:r>
            <a:r>
              <a:rPr lang="ru-RU" dirty="0" err="1"/>
              <a:t>ең</a:t>
            </a:r>
            <a:r>
              <a:rPr lang="ru-RU" dirty="0"/>
              <a:t> </a:t>
            </a:r>
            <a:r>
              <a:rPr lang="ru-RU" dirty="0" err="1"/>
              <a:t>маңызды</a:t>
            </a:r>
            <a:r>
              <a:rPr lang="ru-RU" dirty="0"/>
              <a:t> </a:t>
            </a:r>
            <a:r>
              <a:rPr lang="ru-RU" dirty="0" err="1"/>
              <a:t>сипаттамасы</a:t>
            </a:r>
            <a:r>
              <a:rPr lang="ru-RU" dirty="0"/>
              <a:t> </a:t>
            </a:r>
            <a:r>
              <a:rPr lang="ru-RU" dirty="0" err="1"/>
              <a:t>кванттың</a:t>
            </a:r>
            <a:r>
              <a:rPr lang="ru-RU" dirty="0"/>
              <a:t> </a:t>
            </a:r>
            <a:r>
              <a:rPr lang="ru-RU" dirty="0" err="1"/>
              <a:t>энергиясы</a:t>
            </a:r>
            <a:r>
              <a:rPr lang="ru-RU" dirty="0"/>
              <a:t> </a:t>
            </a:r>
            <a:r>
              <a:rPr lang="ru-RU" dirty="0" err="1"/>
              <a:t>болады</a:t>
            </a:r>
            <a:r>
              <a:rPr lang="ru-RU" dirty="0"/>
              <a:t>:</a:t>
            </a:r>
          </a:p>
          <a:p>
            <a:pPr marL="0" indent="0" algn="ctr">
              <a:buNone/>
            </a:pPr>
            <a:r>
              <a:rPr lang="en-US" sz="7700" dirty="0"/>
              <a:t>E = h</a:t>
            </a:r>
            <a:r>
              <a:rPr lang="el-GR" sz="7700" dirty="0"/>
              <a:t>ν</a:t>
            </a:r>
          </a:p>
          <a:p>
            <a:r>
              <a:rPr lang="ru-RU" dirty="0" err="1"/>
              <a:t>мұндағы</a:t>
            </a:r>
            <a:r>
              <a:rPr lang="ru-RU" dirty="0"/>
              <a:t> </a:t>
            </a:r>
            <a:r>
              <a:rPr lang="en-US" dirty="0"/>
              <a:t>h – </a:t>
            </a:r>
            <a:r>
              <a:rPr lang="ru-RU" dirty="0"/>
              <a:t>Планк </a:t>
            </a:r>
            <a:r>
              <a:rPr lang="ru-RU" dirty="0" err="1"/>
              <a:t>тұрақтысы</a:t>
            </a:r>
            <a:r>
              <a:rPr lang="ru-RU" dirty="0"/>
              <a:t>; </a:t>
            </a:r>
            <a:r>
              <a:rPr lang="el-GR" dirty="0"/>
              <a:t>ν – </a:t>
            </a:r>
            <a:r>
              <a:rPr lang="ru-RU" dirty="0" err="1"/>
              <a:t>сәулелену</a:t>
            </a:r>
            <a:r>
              <a:rPr lang="ru-RU" dirty="0"/>
              <a:t> </a:t>
            </a:r>
            <a:r>
              <a:rPr lang="ru-RU" dirty="0" err="1"/>
              <a:t>жиілігі</a:t>
            </a:r>
            <a:r>
              <a:rPr lang="ru-RU" dirty="0"/>
              <a:t>.</a:t>
            </a:r>
          </a:p>
        </p:txBody>
      </p:sp>
    </p:spTree>
    <p:extLst>
      <p:ext uri="{BB962C8B-B14F-4D97-AF65-F5344CB8AC3E}">
        <p14:creationId xmlns:p14="http://schemas.microsoft.com/office/powerpoint/2010/main" val="214800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4E798B-7519-4DD9-92D7-277D662A674B}"/>
              </a:ext>
            </a:extLst>
          </p:cNvPr>
          <p:cNvSpPr txBox="1"/>
          <p:nvPr/>
        </p:nvSpPr>
        <p:spPr>
          <a:xfrm>
            <a:off x="359532" y="151179"/>
            <a:ext cx="8424936" cy="6555641"/>
          </a:xfrm>
          <a:prstGeom prst="rect">
            <a:avLst/>
          </a:prstGeom>
          <a:noFill/>
        </p:spPr>
        <p:txBody>
          <a:bodyPr wrap="square">
            <a:spAutoFit/>
          </a:bodyPr>
          <a:lstStyle/>
          <a:p>
            <a:pPr algn="just"/>
            <a:r>
              <a:rPr lang="ru-RU" sz="2800" b="1" dirty="0">
                <a:solidFill>
                  <a:srgbClr val="C00000"/>
                </a:solidFill>
              </a:rPr>
              <a:t>           Гамма-</a:t>
            </a:r>
            <a:r>
              <a:rPr lang="ru-RU" sz="2800" b="1" dirty="0" err="1">
                <a:solidFill>
                  <a:srgbClr val="C00000"/>
                </a:solidFill>
              </a:rPr>
              <a:t>сәулелену</a:t>
            </a:r>
            <a:r>
              <a:rPr lang="ru-RU" sz="2800" dirty="0"/>
              <a:t> (</a:t>
            </a:r>
            <a:r>
              <a:rPr lang="ru-RU" sz="2800" dirty="0" err="1"/>
              <a:t>иондаушы</a:t>
            </a:r>
            <a:r>
              <a:rPr lang="ru-RU" sz="2800" dirty="0"/>
              <a:t> </a:t>
            </a:r>
            <a:r>
              <a:rPr lang="ru-RU" sz="2800" dirty="0" err="1"/>
              <a:t>қысқа</a:t>
            </a:r>
            <a:r>
              <a:rPr lang="ru-RU" sz="2800" dirty="0"/>
              <a:t> </a:t>
            </a:r>
            <a:r>
              <a:rPr lang="ru-RU" sz="2800" dirty="0" err="1"/>
              <a:t>толқынды</a:t>
            </a:r>
            <a:r>
              <a:rPr lang="ru-RU" sz="2800" dirty="0"/>
              <a:t> </a:t>
            </a:r>
            <a:r>
              <a:rPr lang="ru-RU" sz="2800" dirty="0" err="1"/>
              <a:t>электромагниттік</a:t>
            </a:r>
            <a:r>
              <a:rPr lang="ru-RU" sz="2800" dirty="0"/>
              <a:t> </a:t>
            </a:r>
            <a:r>
              <a:rPr lang="ru-RU" sz="2800" dirty="0" err="1"/>
              <a:t>сәулелену</a:t>
            </a:r>
            <a:r>
              <a:rPr lang="ru-RU" sz="2800" dirty="0"/>
              <a:t>) </a:t>
            </a:r>
            <a:r>
              <a:rPr lang="ru-RU" sz="2800" dirty="0" err="1"/>
              <a:t>басқа</a:t>
            </a:r>
            <a:r>
              <a:rPr lang="ru-RU" sz="2800" dirty="0"/>
              <a:t> </a:t>
            </a:r>
            <a:r>
              <a:rPr lang="ru-RU" sz="2800" dirty="0" err="1"/>
              <a:t>сипатта</a:t>
            </a:r>
            <a:r>
              <a:rPr lang="ru-RU" sz="2800" dirty="0"/>
              <a:t> </a:t>
            </a:r>
            <a:r>
              <a:rPr lang="ru-RU" sz="2800" dirty="0" err="1"/>
              <a:t>болады</a:t>
            </a:r>
            <a:r>
              <a:rPr lang="ru-RU" sz="2800" dirty="0"/>
              <a:t>.             </a:t>
            </a:r>
          </a:p>
          <a:p>
            <a:pPr algn="just"/>
            <a:r>
              <a:rPr lang="ru-RU" sz="2800" dirty="0"/>
              <a:t>           </a:t>
            </a:r>
            <a:r>
              <a:rPr lang="ru-RU" sz="2800" dirty="0" err="1"/>
              <a:t>Біріншіден</a:t>
            </a:r>
            <a:r>
              <a:rPr lang="ru-RU" sz="2800" dirty="0"/>
              <a:t>, </a:t>
            </a:r>
            <a:r>
              <a:rPr lang="ru-RU" sz="2800" dirty="0" err="1"/>
              <a:t>бұл</a:t>
            </a:r>
            <a:r>
              <a:rPr lang="ru-RU" sz="2800" dirty="0"/>
              <a:t> альфа </a:t>
            </a:r>
            <a:r>
              <a:rPr lang="ru-RU" sz="2800" dirty="0" err="1"/>
              <a:t>және</a:t>
            </a:r>
            <a:r>
              <a:rPr lang="ru-RU" sz="2800" dirty="0"/>
              <a:t> бета </a:t>
            </a:r>
            <a:r>
              <a:rPr lang="ru-RU" sz="2800" dirty="0" err="1"/>
              <a:t>ыдырауы</a:t>
            </a:r>
            <a:r>
              <a:rPr lang="ru-RU" sz="2800" dirty="0"/>
              <a:t> </a:t>
            </a:r>
            <a:r>
              <a:rPr lang="ru-RU" sz="2800" dirty="0" err="1"/>
              <a:t>кезінде</a:t>
            </a:r>
            <a:r>
              <a:rPr lang="ru-RU" sz="2800" dirty="0"/>
              <a:t> </a:t>
            </a:r>
            <a:r>
              <a:rPr lang="ru-RU" sz="2800" dirty="0" err="1"/>
              <a:t>радионуклидтер</a:t>
            </a:r>
            <a:r>
              <a:rPr lang="ru-RU" sz="2800" dirty="0"/>
              <a:t> </a:t>
            </a:r>
            <a:r>
              <a:rPr lang="ru-RU" sz="2800" dirty="0" err="1"/>
              <a:t>шығаратын</a:t>
            </a:r>
            <a:r>
              <a:rPr lang="ru-RU" sz="2800" dirty="0"/>
              <a:t> гамма-</a:t>
            </a:r>
            <a:r>
              <a:rPr lang="ru-RU" sz="2800" dirty="0" err="1"/>
              <a:t>сәулелену</a:t>
            </a:r>
            <a:r>
              <a:rPr lang="ru-RU" sz="2800" dirty="0"/>
              <a:t>.</a:t>
            </a:r>
          </a:p>
          <a:p>
            <a:pPr algn="just"/>
            <a:r>
              <a:rPr lang="ru-RU" sz="2800" dirty="0"/>
              <a:t>            Гамма-</a:t>
            </a:r>
            <a:r>
              <a:rPr lang="ru-RU" sz="2800" dirty="0" err="1"/>
              <a:t>сәулелену</a:t>
            </a:r>
            <a:r>
              <a:rPr lang="ru-RU" sz="2800" dirty="0"/>
              <a:t> </a:t>
            </a:r>
            <a:r>
              <a:rPr lang="ru-RU" sz="2800" dirty="0" err="1"/>
              <a:t>кезінде</a:t>
            </a:r>
            <a:r>
              <a:rPr lang="ru-RU" sz="2800" dirty="0"/>
              <a:t> </a:t>
            </a:r>
            <a:r>
              <a:rPr lang="ru-RU" sz="2800" dirty="0" err="1"/>
              <a:t>элементтердің</a:t>
            </a:r>
            <a:r>
              <a:rPr lang="ru-RU" sz="2800" dirty="0"/>
              <a:t> </a:t>
            </a:r>
            <a:r>
              <a:rPr lang="ru-RU" sz="2800" dirty="0" err="1"/>
              <a:t>өзгеруі</a:t>
            </a:r>
            <a:r>
              <a:rPr lang="ru-RU" sz="2800" dirty="0"/>
              <a:t> </a:t>
            </a:r>
            <a:r>
              <a:rPr lang="ru-RU" sz="2800" dirty="0" err="1"/>
              <a:t>жүрмейді</a:t>
            </a:r>
            <a:r>
              <a:rPr lang="ru-RU" sz="2800" dirty="0"/>
              <a:t>, </a:t>
            </a:r>
            <a:r>
              <a:rPr lang="ru-RU" sz="2800" dirty="0" err="1"/>
              <a:t>өйткені</a:t>
            </a:r>
            <a:r>
              <a:rPr lang="ru-RU" sz="2800" dirty="0"/>
              <a:t> ядро заряды мен </a:t>
            </a:r>
            <a:r>
              <a:rPr lang="ru-RU" sz="2800" dirty="0" err="1"/>
              <a:t>массасы</a:t>
            </a:r>
            <a:r>
              <a:rPr lang="ru-RU" sz="2800" dirty="0"/>
              <a:t> </a:t>
            </a:r>
            <a:r>
              <a:rPr lang="ru-RU" sz="2800" dirty="0" err="1"/>
              <a:t>өзгермейді</a:t>
            </a:r>
            <a:endParaRPr lang="ru-RU" sz="2800" dirty="0"/>
          </a:p>
          <a:p>
            <a:pPr algn="just"/>
            <a:r>
              <a:rPr lang="ru-RU" sz="2800" dirty="0"/>
              <a:t>            Гамма-</a:t>
            </a:r>
            <a:r>
              <a:rPr lang="ru-RU" sz="2800" dirty="0" err="1"/>
              <a:t>сәулелену</a:t>
            </a:r>
            <a:r>
              <a:rPr lang="ru-RU" sz="2800" dirty="0"/>
              <a:t> </a:t>
            </a:r>
            <a:r>
              <a:rPr lang="ru-RU" sz="2800" dirty="0" err="1"/>
              <a:t>жарыққа</a:t>
            </a:r>
            <a:r>
              <a:rPr lang="ru-RU" sz="2800" dirty="0"/>
              <a:t> </a:t>
            </a:r>
            <a:r>
              <a:rPr lang="ru-RU" sz="2800" dirty="0" err="1"/>
              <a:t>ұқсас</a:t>
            </a:r>
            <a:r>
              <a:rPr lang="ru-RU" sz="2800" dirty="0"/>
              <a:t>, </a:t>
            </a:r>
            <a:r>
              <a:rPr lang="ru-RU" sz="2800" dirty="0" err="1"/>
              <a:t>бірақ</a:t>
            </a:r>
            <a:r>
              <a:rPr lang="ru-RU" sz="2800" dirty="0"/>
              <a:t> </a:t>
            </a:r>
            <a:r>
              <a:rPr lang="ru-RU" sz="2800" dirty="0" err="1"/>
              <a:t>одан</a:t>
            </a:r>
            <a:r>
              <a:rPr lang="ru-RU" sz="2800" dirty="0"/>
              <a:t> </a:t>
            </a:r>
            <a:r>
              <a:rPr lang="ru-RU" sz="2800" dirty="0" err="1"/>
              <a:t>толқын</a:t>
            </a:r>
            <a:r>
              <a:rPr lang="ru-RU" sz="2800" dirty="0"/>
              <a:t> </a:t>
            </a:r>
            <a:r>
              <a:rPr lang="ru-RU" sz="2800" dirty="0" err="1"/>
              <a:t>ұзындығымен</a:t>
            </a:r>
            <a:r>
              <a:rPr lang="ru-RU" sz="2800" dirty="0"/>
              <a:t> </a:t>
            </a:r>
            <a:r>
              <a:rPr lang="ru-RU" sz="2800" dirty="0" err="1"/>
              <a:t>ерекшеленеді</a:t>
            </a:r>
            <a:r>
              <a:rPr lang="ru-RU" sz="2800" dirty="0"/>
              <a:t> (10 </a:t>
            </a:r>
            <a:r>
              <a:rPr lang="ru-RU" sz="2800" dirty="0" err="1"/>
              <a:t>нм-ден</a:t>
            </a:r>
            <a:r>
              <a:rPr lang="ru-RU" sz="2800" dirty="0"/>
              <a:t> аз).                </a:t>
            </a:r>
          </a:p>
          <a:p>
            <a:pPr algn="just"/>
            <a:r>
              <a:rPr lang="ru-RU" sz="2800" dirty="0"/>
              <a:t>            </a:t>
            </a:r>
            <a:r>
              <a:rPr lang="ru-RU" sz="2800" dirty="0" err="1"/>
              <a:t>Ол</a:t>
            </a:r>
            <a:r>
              <a:rPr lang="ru-RU" sz="2800" dirty="0"/>
              <a:t> </a:t>
            </a:r>
            <a:r>
              <a:rPr lang="ru-RU" sz="2800" dirty="0" err="1"/>
              <a:t>ауада</a:t>
            </a:r>
            <a:r>
              <a:rPr lang="ru-RU" sz="2800" dirty="0"/>
              <a:t> </a:t>
            </a:r>
            <a:r>
              <a:rPr lang="ru-RU" sz="2800" dirty="0" err="1"/>
              <a:t>жарық</a:t>
            </a:r>
            <a:r>
              <a:rPr lang="ru-RU" sz="2800" dirty="0"/>
              <a:t> </a:t>
            </a:r>
            <a:r>
              <a:rPr lang="ru-RU" sz="2800" dirty="0" err="1"/>
              <a:t>жылдамдығымен</a:t>
            </a:r>
            <a:r>
              <a:rPr lang="ru-RU" sz="2800" dirty="0"/>
              <a:t> </a:t>
            </a:r>
            <a:r>
              <a:rPr lang="ru-RU" sz="2800" dirty="0" err="1"/>
              <a:t>ұзақ</a:t>
            </a:r>
            <a:r>
              <a:rPr lang="ru-RU" sz="2800" dirty="0"/>
              <a:t> </a:t>
            </a:r>
            <a:r>
              <a:rPr lang="ru-RU" sz="2800" dirty="0" err="1"/>
              <a:t>қашықтықты</a:t>
            </a:r>
            <a:r>
              <a:rPr lang="ru-RU" sz="2800" dirty="0"/>
              <a:t> </a:t>
            </a:r>
            <a:r>
              <a:rPr lang="ru-RU" sz="2800" dirty="0" err="1"/>
              <a:t>жүріп</a:t>
            </a:r>
            <a:r>
              <a:rPr lang="ru-RU" sz="2800" dirty="0"/>
              <a:t> </a:t>
            </a:r>
            <a:r>
              <a:rPr lang="ru-RU" sz="2800" dirty="0" err="1"/>
              <a:t>өтіп</a:t>
            </a:r>
            <a:r>
              <a:rPr lang="ru-RU" sz="2800" dirty="0"/>
              <a:t>, </a:t>
            </a:r>
            <a:r>
              <a:rPr lang="ru-RU" sz="2800" dirty="0" err="1"/>
              <a:t>тірі</a:t>
            </a:r>
            <a:r>
              <a:rPr lang="ru-RU" sz="2800" dirty="0"/>
              <a:t> </a:t>
            </a:r>
            <a:r>
              <a:rPr lang="ru-RU" sz="2800" dirty="0" err="1"/>
              <a:t>ұлпаларға</a:t>
            </a:r>
            <a:r>
              <a:rPr lang="ru-RU" sz="2800" dirty="0"/>
              <a:t> </a:t>
            </a:r>
            <a:r>
              <a:rPr lang="ru-RU" sz="2800" dirty="0" err="1"/>
              <a:t>терең</a:t>
            </a:r>
            <a:r>
              <a:rPr lang="ru-RU" sz="2800" dirty="0"/>
              <a:t> </a:t>
            </a:r>
            <a:r>
              <a:rPr lang="ru-RU" sz="2800" dirty="0" err="1"/>
              <a:t>еніп</a:t>
            </a:r>
            <a:r>
              <a:rPr lang="ru-RU" sz="2800" dirty="0"/>
              <a:t>, </a:t>
            </a:r>
            <a:r>
              <a:rPr lang="ru-RU" sz="2800" dirty="0" err="1"/>
              <a:t>оларды</a:t>
            </a:r>
            <a:r>
              <a:rPr lang="ru-RU" sz="2800" dirty="0"/>
              <a:t> </a:t>
            </a:r>
            <a:r>
              <a:rPr lang="ru-RU" sz="2800" dirty="0" err="1"/>
              <a:t>ұзақ</a:t>
            </a:r>
            <a:r>
              <a:rPr lang="ru-RU" sz="2800" dirty="0"/>
              <a:t> </a:t>
            </a:r>
            <a:r>
              <a:rPr lang="ru-RU" sz="2800" dirty="0" err="1"/>
              <a:t>із</a:t>
            </a:r>
            <a:r>
              <a:rPr lang="ru-RU" sz="2800" dirty="0"/>
              <a:t> </a:t>
            </a:r>
            <a:r>
              <a:rPr lang="ru-RU" sz="2800" dirty="0" err="1"/>
              <a:t>бойымен</a:t>
            </a:r>
            <a:r>
              <a:rPr lang="ru-RU" sz="2800" dirty="0"/>
              <a:t> </a:t>
            </a:r>
            <a:r>
              <a:rPr lang="ru-RU" sz="2800" dirty="0" err="1"/>
              <a:t>иондайды</a:t>
            </a:r>
            <a:r>
              <a:rPr lang="ru-RU" sz="2800" dirty="0"/>
              <a:t>. Гамма </a:t>
            </a:r>
            <a:r>
              <a:rPr lang="ru-RU" sz="2800" dirty="0" err="1"/>
              <a:t>сәулелерінің</a:t>
            </a:r>
            <a:r>
              <a:rPr lang="ru-RU" sz="2800" dirty="0"/>
              <a:t> </a:t>
            </a:r>
            <a:r>
              <a:rPr lang="ru-RU" sz="2800" dirty="0" err="1"/>
              <a:t>әсері</a:t>
            </a:r>
            <a:r>
              <a:rPr lang="ru-RU" sz="2800" dirty="0"/>
              <a:t> </a:t>
            </a:r>
            <a:r>
              <a:rPr lang="ru-RU" sz="2800" dirty="0" err="1"/>
              <a:t>олардың</a:t>
            </a:r>
            <a:r>
              <a:rPr lang="ru-RU" sz="2800" dirty="0"/>
              <a:t> саны мен </a:t>
            </a:r>
            <a:r>
              <a:rPr lang="ru-RU" sz="2800" dirty="0" err="1"/>
              <a:t>энергиясына</a:t>
            </a:r>
            <a:r>
              <a:rPr lang="ru-RU" sz="2800" dirty="0"/>
              <a:t>, </a:t>
            </a:r>
            <a:r>
              <a:rPr lang="ru-RU" sz="2800" dirty="0" err="1"/>
              <a:t>сондай-ақ</a:t>
            </a:r>
            <a:r>
              <a:rPr lang="ru-RU" sz="2800" dirty="0"/>
              <a:t> </a:t>
            </a:r>
            <a:r>
              <a:rPr lang="ru-RU" sz="2800" dirty="0" err="1"/>
              <a:t>дене</a:t>
            </a:r>
            <a:r>
              <a:rPr lang="ru-RU" sz="2800" dirty="0"/>
              <a:t> мен </a:t>
            </a:r>
            <a:r>
              <a:rPr lang="ru-RU" sz="2800" dirty="0" err="1"/>
              <a:t>сәулелену</a:t>
            </a:r>
            <a:r>
              <a:rPr lang="ru-RU" sz="2800" dirty="0"/>
              <a:t> </a:t>
            </a:r>
            <a:r>
              <a:rPr lang="ru-RU" sz="2800" dirty="0" err="1"/>
              <a:t>көзі</a:t>
            </a:r>
            <a:r>
              <a:rPr lang="ru-RU" sz="2800" dirty="0"/>
              <a:t> </a:t>
            </a:r>
            <a:r>
              <a:rPr lang="ru-RU" sz="2800" dirty="0" err="1"/>
              <a:t>арасындағы</a:t>
            </a:r>
            <a:r>
              <a:rPr lang="ru-RU" sz="2800" dirty="0"/>
              <a:t> </a:t>
            </a:r>
            <a:r>
              <a:rPr lang="ru-RU" sz="2800" dirty="0" err="1"/>
              <a:t>қашықтыққа</a:t>
            </a:r>
            <a:r>
              <a:rPr lang="ru-RU" sz="2800" dirty="0"/>
              <a:t> </a:t>
            </a:r>
            <a:r>
              <a:rPr lang="ru-RU" sz="2800" dirty="0" err="1"/>
              <a:t>байланысты</a:t>
            </a:r>
            <a:r>
              <a:rPr lang="ru-RU" sz="2800" dirty="0"/>
              <a:t>.</a:t>
            </a:r>
          </a:p>
        </p:txBody>
      </p:sp>
    </p:spTree>
    <p:extLst>
      <p:ext uri="{BB962C8B-B14F-4D97-AF65-F5344CB8AC3E}">
        <p14:creationId xmlns:p14="http://schemas.microsoft.com/office/powerpoint/2010/main" val="275331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2216F-E40F-4F96-80DF-8E26DE593A2A}"/>
              </a:ext>
            </a:extLst>
          </p:cNvPr>
          <p:cNvSpPr txBox="1"/>
          <p:nvPr/>
        </p:nvSpPr>
        <p:spPr>
          <a:xfrm>
            <a:off x="395536" y="260648"/>
            <a:ext cx="8424936" cy="6124754"/>
          </a:xfrm>
          <a:prstGeom prst="rect">
            <a:avLst/>
          </a:prstGeom>
          <a:noFill/>
        </p:spPr>
        <p:txBody>
          <a:bodyPr wrap="square">
            <a:spAutoFit/>
          </a:bodyPr>
          <a:lstStyle/>
          <a:p>
            <a:pPr algn="ctr"/>
            <a:r>
              <a:rPr lang="ru-RU" sz="2800" b="1" dirty="0">
                <a:solidFill>
                  <a:srgbClr val="C00000"/>
                </a:solidFill>
              </a:rPr>
              <a:t>Гамма-</a:t>
            </a:r>
            <a:r>
              <a:rPr lang="ru-RU" sz="2800" b="1" dirty="0" err="1">
                <a:solidFill>
                  <a:srgbClr val="C00000"/>
                </a:solidFill>
              </a:rPr>
              <a:t>сәулеленудің</a:t>
            </a:r>
            <a:r>
              <a:rPr lang="ru-RU" sz="2800" b="1" dirty="0">
                <a:solidFill>
                  <a:srgbClr val="C00000"/>
                </a:solidFill>
              </a:rPr>
              <a:t> </a:t>
            </a:r>
            <a:r>
              <a:rPr lang="ru-RU" sz="2800" b="1" dirty="0" err="1">
                <a:solidFill>
                  <a:srgbClr val="C00000"/>
                </a:solidFill>
              </a:rPr>
              <a:t>заттармен</a:t>
            </a:r>
            <a:r>
              <a:rPr lang="ru-RU" sz="2800" b="1" dirty="0">
                <a:solidFill>
                  <a:srgbClr val="C00000"/>
                </a:solidFill>
              </a:rPr>
              <a:t> </a:t>
            </a:r>
            <a:r>
              <a:rPr lang="ru-RU" sz="2800" b="1" dirty="0" err="1">
                <a:solidFill>
                  <a:srgbClr val="C00000"/>
                </a:solidFill>
              </a:rPr>
              <a:t>өзара</a:t>
            </a:r>
            <a:r>
              <a:rPr lang="ru-RU" sz="2800" b="1" dirty="0">
                <a:solidFill>
                  <a:srgbClr val="C00000"/>
                </a:solidFill>
              </a:rPr>
              <a:t> </a:t>
            </a:r>
            <a:r>
              <a:rPr lang="ru-RU" sz="2800" b="1" dirty="0" err="1">
                <a:solidFill>
                  <a:srgbClr val="C00000"/>
                </a:solidFill>
              </a:rPr>
              <a:t>әрекеттесуі</a:t>
            </a:r>
            <a:endParaRPr lang="ru-RU" sz="2800" b="1" dirty="0">
              <a:solidFill>
                <a:srgbClr val="C00000"/>
              </a:solidFill>
            </a:endParaRPr>
          </a:p>
          <a:p>
            <a:pPr algn="just"/>
            <a:r>
              <a:rPr lang="ru-RU" sz="2800" dirty="0"/>
              <a:t>         Альфа </a:t>
            </a:r>
            <a:r>
              <a:rPr lang="ru-RU" sz="2800" dirty="0" err="1"/>
              <a:t>және</a:t>
            </a:r>
            <a:r>
              <a:rPr lang="ru-RU" sz="2800" dirty="0"/>
              <a:t> бета-</a:t>
            </a:r>
            <a:r>
              <a:rPr lang="ru-RU" sz="2800" dirty="0" err="1"/>
              <a:t>сәулеленуден</a:t>
            </a:r>
            <a:r>
              <a:rPr lang="ru-RU" sz="2800" dirty="0"/>
              <a:t> гамма-</a:t>
            </a:r>
            <a:r>
              <a:rPr lang="ru-RU" sz="2800" dirty="0" err="1"/>
              <a:t>сәулелену</a:t>
            </a:r>
            <a:r>
              <a:rPr lang="ru-RU" sz="2800" dirty="0"/>
              <a:t> </a:t>
            </a:r>
            <a:r>
              <a:rPr lang="ru-RU" sz="2800" dirty="0" err="1"/>
              <a:t>сипатының</a:t>
            </a:r>
            <a:r>
              <a:rPr lang="ru-RU" sz="2800" dirty="0"/>
              <a:t> </a:t>
            </a:r>
            <a:r>
              <a:rPr lang="ru-RU" sz="2800" dirty="0" err="1"/>
              <a:t>айырмашылығы</a:t>
            </a:r>
            <a:r>
              <a:rPr lang="ru-RU" sz="2800" dirty="0"/>
              <a:t> (гамма-</a:t>
            </a:r>
            <a:r>
              <a:rPr lang="ru-RU" sz="2800" dirty="0" err="1"/>
              <a:t>кванттардағы</a:t>
            </a:r>
            <a:r>
              <a:rPr lang="ru-RU" sz="2800" dirty="0"/>
              <a:t> заряд пен </a:t>
            </a:r>
            <a:r>
              <a:rPr lang="ru-RU" sz="2800" dirty="0" err="1"/>
              <a:t>тыныштық</a:t>
            </a:r>
            <a:r>
              <a:rPr lang="ru-RU" sz="2800" dirty="0"/>
              <a:t> </a:t>
            </a:r>
            <a:r>
              <a:rPr lang="ru-RU" sz="2800" dirty="0" err="1"/>
              <a:t>массасының</a:t>
            </a:r>
            <a:r>
              <a:rPr lang="ru-RU" sz="2800" dirty="0"/>
              <a:t> </a:t>
            </a:r>
            <a:r>
              <a:rPr lang="ru-RU" sz="2800" dirty="0" err="1"/>
              <a:t>болмауы</a:t>
            </a:r>
            <a:r>
              <a:rPr lang="ru-RU" sz="2800" dirty="0"/>
              <a:t>) осы </a:t>
            </a:r>
            <a:r>
              <a:rPr lang="ru-RU" sz="2800" dirty="0" err="1"/>
              <a:t>сәулеленудің</a:t>
            </a:r>
            <a:r>
              <a:rPr lang="ru-RU" sz="2800" dirty="0"/>
              <a:t> </a:t>
            </a:r>
            <a:r>
              <a:rPr lang="ru-RU" sz="2800" dirty="0" err="1"/>
              <a:t>заттармен</a:t>
            </a:r>
            <a:r>
              <a:rPr lang="ru-RU" sz="2800" dirty="0"/>
              <a:t> </a:t>
            </a:r>
            <a:r>
              <a:rPr lang="ru-RU" sz="2800" dirty="0" err="1"/>
              <a:t>өзара</a:t>
            </a:r>
            <a:r>
              <a:rPr lang="ru-RU" sz="2800" dirty="0"/>
              <a:t> </a:t>
            </a:r>
            <a:r>
              <a:rPr lang="ru-RU" sz="2800" dirty="0" err="1"/>
              <a:t>әрекеттесуінің</a:t>
            </a:r>
            <a:r>
              <a:rPr lang="ru-RU" sz="2800" dirty="0"/>
              <a:t> </a:t>
            </a:r>
            <a:r>
              <a:rPr lang="ru-RU" sz="2800" dirty="0" err="1"/>
              <a:t>басқаша</a:t>
            </a:r>
            <a:r>
              <a:rPr lang="ru-RU" sz="2800" dirty="0"/>
              <a:t> </a:t>
            </a:r>
            <a:r>
              <a:rPr lang="ru-RU" sz="2800" dirty="0" err="1"/>
              <a:t>механизміне</a:t>
            </a:r>
            <a:r>
              <a:rPr lang="ru-RU" sz="2800" dirty="0"/>
              <a:t> </a:t>
            </a:r>
            <a:r>
              <a:rPr lang="ru-RU" sz="2800" dirty="0" err="1"/>
              <a:t>әкеледі</a:t>
            </a:r>
            <a:r>
              <a:rPr lang="ru-RU" sz="2800" dirty="0"/>
              <a:t>.</a:t>
            </a:r>
          </a:p>
          <a:p>
            <a:pPr algn="just"/>
            <a:r>
              <a:rPr lang="ru-RU" sz="2800" dirty="0"/>
              <a:t>        </a:t>
            </a:r>
            <a:r>
              <a:rPr lang="ru-RU" sz="2800" dirty="0" err="1"/>
              <a:t>Ортаның</a:t>
            </a:r>
            <a:r>
              <a:rPr lang="ru-RU" sz="2800" dirty="0"/>
              <a:t> </a:t>
            </a:r>
            <a:r>
              <a:rPr lang="ru-RU" sz="2800" dirty="0" err="1"/>
              <a:t>иондануы</a:t>
            </a:r>
            <a:r>
              <a:rPr lang="ru-RU" sz="2800" dirty="0"/>
              <a:t> мен </a:t>
            </a:r>
            <a:r>
              <a:rPr lang="ru-RU" sz="2800" dirty="0" err="1"/>
              <a:t>қозуы</a:t>
            </a:r>
            <a:r>
              <a:rPr lang="ru-RU" sz="2800" dirty="0"/>
              <a:t> </a:t>
            </a:r>
            <a:r>
              <a:rPr lang="ru-RU" sz="2800" dirty="0" err="1"/>
              <a:t>екіншілік</a:t>
            </a:r>
            <a:r>
              <a:rPr lang="ru-RU" sz="2800" dirty="0"/>
              <a:t> </a:t>
            </a:r>
            <a:r>
              <a:rPr lang="ru-RU" sz="2800" dirty="0" err="1"/>
              <a:t>иондаушы</a:t>
            </a:r>
            <a:r>
              <a:rPr lang="ru-RU" sz="2800" dirty="0"/>
              <a:t> </a:t>
            </a:r>
            <a:r>
              <a:rPr lang="ru-RU" sz="2800" dirty="0" err="1"/>
              <a:t>бөлшектер</a:t>
            </a:r>
            <a:r>
              <a:rPr lang="ru-RU" sz="2800" dirty="0"/>
              <a:t> </a:t>
            </a:r>
            <a:r>
              <a:rPr lang="ru-RU" sz="2800" dirty="0" err="1"/>
              <a:t>есебінен</a:t>
            </a:r>
            <a:r>
              <a:rPr lang="ru-RU" sz="2800" dirty="0"/>
              <a:t> </a:t>
            </a:r>
            <a:r>
              <a:rPr lang="ru-RU" sz="2800" dirty="0" err="1"/>
              <a:t>жүреді</a:t>
            </a:r>
            <a:r>
              <a:rPr lang="ru-RU" sz="2800" dirty="0"/>
              <a:t>. Гамма-</a:t>
            </a:r>
            <a:r>
              <a:rPr lang="ru-RU" sz="2800" dirty="0" err="1"/>
              <a:t>кванттардың</a:t>
            </a:r>
            <a:r>
              <a:rPr lang="ru-RU" sz="2800" dirty="0"/>
              <a:t> </a:t>
            </a:r>
            <a:r>
              <a:rPr lang="ru-RU" sz="2800" dirty="0" err="1"/>
              <a:t>затпен</a:t>
            </a:r>
            <a:r>
              <a:rPr lang="ru-RU" sz="2800" dirty="0"/>
              <a:t> </a:t>
            </a:r>
            <a:r>
              <a:rPr lang="ru-RU" sz="2800" dirty="0" err="1"/>
              <a:t>алғашқы</a:t>
            </a:r>
            <a:r>
              <a:rPr lang="ru-RU" sz="2800" dirty="0"/>
              <a:t> </a:t>
            </a:r>
            <a:r>
              <a:rPr lang="ru-RU" sz="2800" dirty="0" err="1"/>
              <a:t>өзара</a:t>
            </a:r>
            <a:r>
              <a:rPr lang="ru-RU" sz="2800" dirty="0"/>
              <a:t> </a:t>
            </a:r>
            <a:r>
              <a:rPr lang="ru-RU" sz="2800" dirty="0" err="1"/>
              <a:t>әрекеттесуі</a:t>
            </a:r>
            <a:r>
              <a:rPr lang="ru-RU" sz="2800" dirty="0"/>
              <a:t> </a:t>
            </a:r>
            <a:r>
              <a:rPr lang="ru-RU" sz="2800" dirty="0" err="1"/>
              <a:t>үш</a:t>
            </a:r>
            <a:r>
              <a:rPr lang="ru-RU" sz="2800" dirty="0"/>
              <a:t> </a:t>
            </a:r>
            <a:r>
              <a:rPr lang="ru-RU" sz="2800" dirty="0" err="1"/>
              <a:t>негізгі</a:t>
            </a:r>
            <a:r>
              <a:rPr lang="ru-RU" sz="2800" dirty="0"/>
              <a:t> </a:t>
            </a:r>
            <a:r>
              <a:rPr lang="ru-RU" sz="2800" dirty="0" err="1"/>
              <a:t>процесте</a:t>
            </a:r>
            <a:r>
              <a:rPr lang="ru-RU" sz="2800" dirty="0"/>
              <a:t> </a:t>
            </a:r>
            <a:r>
              <a:rPr lang="ru-RU" sz="2800" dirty="0" err="1"/>
              <a:t>жүреді</a:t>
            </a:r>
            <a:r>
              <a:rPr lang="ru-RU" sz="2800" dirty="0"/>
              <a:t>  (</a:t>
            </a:r>
            <a:r>
              <a:rPr lang="ru-RU" sz="2800" dirty="0" err="1"/>
              <a:t>өзара</a:t>
            </a:r>
            <a:r>
              <a:rPr lang="ru-RU" sz="2800" dirty="0"/>
              <a:t> </a:t>
            </a:r>
            <a:r>
              <a:rPr lang="ru-RU" sz="2800" dirty="0" err="1"/>
              <a:t>әрекеттесу</a:t>
            </a:r>
            <a:r>
              <a:rPr lang="ru-RU" sz="2800" dirty="0"/>
              <a:t> </a:t>
            </a:r>
            <a:r>
              <a:rPr lang="ru-RU" sz="2800" dirty="0" err="1"/>
              <a:t>механизмдері</a:t>
            </a:r>
            <a:r>
              <a:rPr lang="ru-RU" sz="2800" dirty="0"/>
              <a:t>):</a:t>
            </a:r>
          </a:p>
          <a:p>
            <a:pPr algn="just"/>
            <a:r>
              <a:rPr lang="ru-RU" sz="2800" dirty="0"/>
              <a:t>        - фотоэффект;</a:t>
            </a:r>
          </a:p>
          <a:p>
            <a:pPr algn="just"/>
            <a:r>
              <a:rPr lang="ru-RU" sz="2800" dirty="0"/>
              <a:t>        - </a:t>
            </a:r>
            <a:r>
              <a:rPr lang="ru-RU" sz="2800" dirty="0" err="1"/>
              <a:t>Комптонның</a:t>
            </a:r>
            <a:r>
              <a:rPr lang="ru-RU" sz="2800" dirty="0"/>
              <a:t> </a:t>
            </a:r>
            <a:r>
              <a:rPr lang="ru-RU" sz="2800" dirty="0" err="1"/>
              <a:t>шашырауы</a:t>
            </a:r>
            <a:r>
              <a:rPr lang="ru-RU" sz="2800" dirty="0"/>
              <a:t>;</a:t>
            </a:r>
          </a:p>
          <a:p>
            <a:pPr algn="just"/>
            <a:r>
              <a:rPr lang="ru-RU" sz="2800" dirty="0"/>
              <a:t>        - электрон-позитрон </a:t>
            </a:r>
            <a:r>
              <a:rPr lang="ru-RU" sz="2800" dirty="0" err="1"/>
              <a:t>жұбының</a:t>
            </a:r>
            <a:r>
              <a:rPr lang="ru-RU" sz="2800" dirty="0"/>
              <a:t> </a:t>
            </a:r>
            <a:r>
              <a:rPr lang="ru-RU" sz="2800" dirty="0" err="1"/>
              <a:t>түзілуі</a:t>
            </a:r>
            <a:r>
              <a:rPr lang="ru-RU" sz="2800" dirty="0"/>
              <a:t>.</a:t>
            </a:r>
          </a:p>
        </p:txBody>
      </p:sp>
    </p:spTree>
    <p:extLst>
      <p:ext uri="{BB962C8B-B14F-4D97-AF65-F5344CB8AC3E}">
        <p14:creationId xmlns:p14="http://schemas.microsoft.com/office/powerpoint/2010/main" val="3005480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08112"/>
          </a:xfrm>
        </p:spPr>
        <p:txBody>
          <a:bodyPr>
            <a:noAutofit/>
          </a:bodyPr>
          <a:lstStyle/>
          <a:p>
            <a:r>
              <a:rPr lang="ru-RU" sz="2800" b="1" dirty="0" err="1"/>
              <a:t>Электромагниттік</a:t>
            </a:r>
            <a:r>
              <a:rPr lang="ru-RU" sz="2800" b="1" dirty="0"/>
              <a:t> </a:t>
            </a:r>
            <a:r>
              <a:rPr lang="ru-RU" sz="2800" b="1" dirty="0" err="1"/>
              <a:t>сәулелер</a:t>
            </a:r>
            <a:r>
              <a:rPr lang="ru-RU" sz="2800" b="1" dirty="0"/>
              <a:t> </a:t>
            </a:r>
            <a:r>
              <a:rPr lang="ru-RU" sz="2800" b="1" dirty="0" err="1"/>
              <a:t>энергиясының</a:t>
            </a:r>
            <a:r>
              <a:rPr lang="ru-RU" sz="2800" b="1" dirty="0"/>
              <a:t> </a:t>
            </a:r>
            <a:r>
              <a:rPr lang="ru-RU" sz="2800" b="1" dirty="0" err="1"/>
              <a:t>алмасуының</a:t>
            </a:r>
            <a:r>
              <a:rPr lang="ru-RU" sz="2800" b="1" dirty="0"/>
              <a:t> 3 </a:t>
            </a:r>
            <a:r>
              <a:rPr lang="ru-RU" sz="2800" b="1" dirty="0" err="1"/>
              <a:t>негізгі</a:t>
            </a:r>
            <a:r>
              <a:rPr lang="ru-RU" sz="2800" b="1" dirty="0"/>
              <a:t> </a:t>
            </a:r>
            <a:r>
              <a:rPr lang="ru-RU" sz="2800" b="1" dirty="0" err="1"/>
              <a:t>механизмі</a:t>
            </a:r>
            <a:r>
              <a:rPr lang="ru-RU" sz="2800" b="1" dirty="0"/>
              <a:t> бар: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181695"/>
            <a:ext cx="4067648" cy="212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089568" y="2013997"/>
            <a:ext cx="1816716" cy="461665"/>
          </a:xfrm>
          <a:prstGeom prst="rect">
            <a:avLst/>
          </a:prstGeom>
        </p:spPr>
        <p:txBody>
          <a:bodyPr wrap="none">
            <a:spAutoFit/>
          </a:bodyPr>
          <a:lstStyle/>
          <a:p>
            <a:r>
              <a:rPr lang="ru-RU" sz="2400" dirty="0"/>
              <a:t>фотоэффект</a:t>
            </a:r>
          </a:p>
        </p:txBody>
      </p:sp>
      <p:sp>
        <p:nvSpPr>
          <p:cNvPr id="12" name="TextBox 11">
            <a:extLst>
              <a:ext uri="{FF2B5EF4-FFF2-40B4-BE49-F238E27FC236}">
                <a16:creationId xmlns:a16="http://schemas.microsoft.com/office/drawing/2014/main" id="{5C71B01C-228F-4503-81B7-27B5EB0CC8A1}"/>
              </a:ext>
            </a:extLst>
          </p:cNvPr>
          <p:cNvSpPr txBox="1"/>
          <p:nvPr/>
        </p:nvSpPr>
        <p:spPr>
          <a:xfrm>
            <a:off x="467544" y="4149080"/>
            <a:ext cx="8352928" cy="2492990"/>
          </a:xfrm>
          <a:prstGeom prst="rect">
            <a:avLst/>
          </a:prstGeom>
          <a:noFill/>
        </p:spPr>
        <p:txBody>
          <a:bodyPr wrap="square">
            <a:spAutoFit/>
          </a:bodyPr>
          <a:lstStyle/>
          <a:p>
            <a:pPr algn="just"/>
            <a:r>
              <a:rPr lang="ru-RU" sz="2600" dirty="0"/>
              <a:t>          </a:t>
            </a:r>
            <a:r>
              <a:rPr lang="ru-RU" sz="2600" dirty="0" err="1"/>
              <a:t>Фотоэлектрлік</a:t>
            </a:r>
            <a:r>
              <a:rPr lang="ru-RU" sz="2600" dirty="0"/>
              <a:t> эффект гамма </a:t>
            </a:r>
            <a:r>
              <a:rPr lang="ru-RU" sz="2600" dirty="0" err="1"/>
              <a:t>квантының</a:t>
            </a:r>
            <a:r>
              <a:rPr lang="ru-RU" sz="2600" dirty="0"/>
              <a:t> </a:t>
            </a:r>
            <a:r>
              <a:rPr lang="ru-RU" sz="2600" dirty="0" err="1"/>
              <a:t>атоммен</a:t>
            </a:r>
            <a:r>
              <a:rPr lang="ru-RU" sz="2600" dirty="0"/>
              <a:t> (молекула </a:t>
            </a:r>
            <a:r>
              <a:rPr lang="ru-RU" sz="2600" dirty="0" err="1"/>
              <a:t>немесе</a:t>
            </a:r>
            <a:r>
              <a:rPr lang="ru-RU" sz="2600" dirty="0"/>
              <a:t> ион) </a:t>
            </a:r>
            <a:r>
              <a:rPr lang="ru-RU" sz="2600" dirty="0" err="1"/>
              <a:t>өзара</a:t>
            </a:r>
            <a:r>
              <a:rPr lang="ru-RU" sz="2600" dirty="0"/>
              <a:t> </a:t>
            </a:r>
            <a:r>
              <a:rPr lang="ru-RU" sz="2600" dirty="0" err="1"/>
              <a:t>әрекеттесіп</a:t>
            </a:r>
            <a:r>
              <a:rPr lang="ru-RU" sz="2600" dirty="0"/>
              <a:t>, </a:t>
            </a:r>
            <a:r>
              <a:rPr lang="ru-RU" sz="2600" dirty="0" err="1"/>
              <a:t>одан</a:t>
            </a:r>
            <a:r>
              <a:rPr lang="ru-RU" sz="2600" dirty="0"/>
              <a:t> </a:t>
            </a:r>
            <a:r>
              <a:rPr lang="ru-RU" sz="2600" dirty="0" err="1"/>
              <a:t>электронды</a:t>
            </a:r>
            <a:r>
              <a:rPr lang="ru-RU" sz="2600" dirty="0"/>
              <a:t> </a:t>
            </a:r>
            <a:r>
              <a:rPr lang="ru-RU" sz="2600" dirty="0" err="1"/>
              <a:t>шығарып</a:t>
            </a:r>
            <a:r>
              <a:rPr lang="ru-RU" sz="2600" dirty="0"/>
              <a:t> </a:t>
            </a:r>
            <a:r>
              <a:rPr lang="ru-RU" sz="2600" dirty="0" err="1"/>
              <a:t>тастайды</a:t>
            </a:r>
            <a:r>
              <a:rPr lang="ru-RU" sz="2600" dirty="0"/>
              <a:t>. </a:t>
            </a:r>
            <a:r>
              <a:rPr lang="ru-RU" sz="2600" dirty="0" err="1"/>
              <a:t>Бұл</a:t>
            </a:r>
            <a:r>
              <a:rPr lang="ru-RU" sz="2600" dirty="0"/>
              <a:t> </a:t>
            </a:r>
            <a:r>
              <a:rPr lang="ru-RU" sz="2600" dirty="0" err="1"/>
              <a:t>жағдайда</a:t>
            </a:r>
            <a:r>
              <a:rPr lang="ru-RU" sz="2600" dirty="0"/>
              <a:t> гамма </a:t>
            </a:r>
            <a:r>
              <a:rPr lang="ru-RU" sz="2600" dirty="0" err="1"/>
              <a:t>квантының</a:t>
            </a:r>
            <a:r>
              <a:rPr lang="ru-RU" sz="2600" dirty="0"/>
              <a:t> </a:t>
            </a:r>
            <a:r>
              <a:rPr lang="ru-RU" sz="2600" dirty="0" err="1"/>
              <a:t>өзі</a:t>
            </a:r>
            <a:r>
              <a:rPr lang="ru-RU" sz="2600" dirty="0"/>
              <a:t> </a:t>
            </a:r>
            <a:r>
              <a:rPr lang="ru-RU" sz="2600" dirty="0" err="1"/>
              <a:t>жойылып</a:t>
            </a:r>
            <a:r>
              <a:rPr lang="ru-RU" sz="2600" dirty="0"/>
              <a:t>, </a:t>
            </a:r>
            <a:r>
              <a:rPr lang="ru-RU" sz="2600" dirty="0" err="1"/>
              <a:t>оның</a:t>
            </a:r>
            <a:r>
              <a:rPr lang="ru-RU" sz="2600" dirty="0"/>
              <a:t> </a:t>
            </a:r>
            <a:r>
              <a:rPr lang="ru-RU" sz="2600" dirty="0" err="1"/>
              <a:t>энергиясы</a:t>
            </a:r>
            <a:r>
              <a:rPr lang="ru-RU" sz="2600" dirty="0"/>
              <a:t> </a:t>
            </a:r>
            <a:r>
              <a:rPr lang="ru-RU" sz="2600" dirty="0" err="1"/>
              <a:t>босап</a:t>
            </a:r>
            <a:r>
              <a:rPr lang="ru-RU" sz="2600" dirty="0"/>
              <a:t> </a:t>
            </a:r>
            <a:r>
              <a:rPr lang="ru-RU" sz="2600" dirty="0" err="1"/>
              <a:t>шыққан</a:t>
            </a:r>
            <a:r>
              <a:rPr lang="ru-RU" sz="2600" dirty="0"/>
              <a:t> </a:t>
            </a:r>
            <a:r>
              <a:rPr lang="ru-RU" sz="2600" dirty="0" err="1"/>
              <a:t>электронға</a:t>
            </a:r>
            <a:r>
              <a:rPr lang="ru-RU" sz="2600" dirty="0"/>
              <a:t> </a:t>
            </a:r>
            <a:r>
              <a:rPr lang="ru-RU" sz="2600" dirty="0" err="1"/>
              <a:t>ауысады</a:t>
            </a:r>
            <a:r>
              <a:rPr lang="ru-RU" sz="2600" dirty="0"/>
              <a:t> </a:t>
            </a:r>
            <a:r>
              <a:rPr lang="ru-RU" sz="2600" dirty="0" err="1"/>
              <a:t>және</a:t>
            </a:r>
            <a:r>
              <a:rPr lang="ru-RU" sz="2600" dirty="0"/>
              <a:t> бета-</a:t>
            </a:r>
            <a:r>
              <a:rPr lang="ru-RU" sz="2600" dirty="0" err="1"/>
              <a:t>бөлшекке</a:t>
            </a:r>
            <a:r>
              <a:rPr lang="ru-RU" sz="2600" dirty="0"/>
              <a:t> </a:t>
            </a:r>
            <a:r>
              <a:rPr lang="ru-RU" sz="2600" dirty="0" err="1"/>
              <a:t>ұқсас</a:t>
            </a:r>
            <a:r>
              <a:rPr lang="ru-RU" sz="2600" dirty="0"/>
              <a:t> </a:t>
            </a:r>
            <a:r>
              <a:rPr lang="ru-RU" sz="2600" dirty="0" err="1"/>
              <a:t>иондану</a:t>
            </a:r>
            <a:r>
              <a:rPr lang="ru-RU" sz="2600" dirty="0"/>
              <a:t> мен </a:t>
            </a:r>
            <a:r>
              <a:rPr lang="ru-RU" sz="2600" dirty="0" err="1"/>
              <a:t>қозуды</a:t>
            </a:r>
            <a:r>
              <a:rPr lang="ru-RU" sz="2600" dirty="0"/>
              <a:t> </a:t>
            </a:r>
            <a:r>
              <a:rPr lang="ru-RU" sz="2600" dirty="0" err="1"/>
              <a:t>тудырады</a:t>
            </a:r>
            <a:r>
              <a:rPr lang="ru-RU" sz="2600" dirty="0"/>
              <a:t>.</a:t>
            </a:r>
          </a:p>
        </p:txBody>
      </p:sp>
    </p:spTree>
    <p:extLst>
      <p:ext uri="{BB962C8B-B14F-4D97-AF65-F5344CB8AC3E}">
        <p14:creationId xmlns:p14="http://schemas.microsoft.com/office/powerpoint/2010/main" val="1609983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221264"/>
          </a:xfrm>
        </p:spPr>
        <p:txBody>
          <a:bodyPr>
            <a:noAutofit/>
          </a:bodyPr>
          <a:lstStyle/>
          <a:p>
            <a:r>
              <a:rPr lang="ru-RU" sz="2800" b="1" dirty="0" err="1"/>
              <a:t>Электромагниттік</a:t>
            </a:r>
            <a:r>
              <a:rPr lang="ru-RU" sz="2800" b="1" dirty="0"/>
              <a:t> </a:t>
            </a:r>
            <a:r>
              <a:rPr lang="ru-RU" sz="2800" b="1" dirty="0" err="1"/>
              <a:t>сәулелер</a:t>
            </a:r>
            <a:r>
              <a:rPr lang="ru-RU" sz="2800" b="1" dirty="0"/>
              <a:t> </a:t>
            </a:r>
            <a:r>
              <a:rPr lang="ru-RU" sz="2800" b="1" dirty="0" err="1"/>
              <a:t>энергиясының</a:t>
            </a:r>
            <a:r>
              <a:rPr lang="ru-RU" sz="2800" b="1" dirty="0"/>
              <a:t> </a:t>
            </a:r>
            <a:r>
              <a:rPr lang="ru-RU" sz="2800" b="1" dirty="0" err="1"/>
              <a:t>алмасуының</a:t>
            </a:r>
            <a:r>
              <a:rPr lang="ru-RU" sz="2800" b="1" dirty="0"/>
              <a:t> 3 </a:t>
            </a:r>
            <a:r>
              <a:rPr lang="ru-RU" sz="2800" b="1" dirty="0" err="1"/>
              <a:t>негізгі</a:t>
            </a:r>
            <a:r>
              <a:rPr lang="ru-RU" sz="2800" b="1" dirty="0"/>
              <a:t> </a:t>
            </a:r>
            <a:r>
              <a:rPr lang="ru-RU" sz="2800" b="1" dirty="0" err="1"/>
              <a:t>механизмі</a:t>
            </a:r>
            <a:r>
              <a:rPr lang="ru-RU" sz="2800" b="1" dirty="0"/>
              <a:t> бар: </a:t>
            </a:r>
          </a:p>
        </p:txBody>
      </p:sp>
      <p:sp>
        <p:nvSpPr>
          <p:cNvPr id="6" name="Прямоугольник 5"/>
          <p:cNvSpPr/>
          <p:nvPr/>
        </p:nvSpPr>
        <p:spPr>
          <a:xfrm>
            <a:off x="971600" y="2323045"/>
            <a:ext cx="2703497" cy="461665"/>
          </a:xfrm>
          <a:prstGeom prst="rect">
            <a:avLst/>
          </a:prstGeom>
        </p:spPr>
        <p:txBody>
          <a:bodyPr wrap="none">
            <a:spAutoFit/>
          </a:bodyPr>
          <a:lstStyle/>
          <a:p>
            <a:r>
              <a:rPr lang="ru-RU" sz="2400" dirty="0" err="1"/>
              <a:t>комптон-эффектісі</a:t>
            </a:r>
            <a:r>
              <a:rPr lang="ru-RU" sz="2400" dirty="0"/>
              <a:t>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247328"/>
            <a:ext cx="3589309" cy="261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AAC9BF9A-08DD-490B-8042-263020058FC3}"/>
              </a:ext>
            </a:extLst>
          </p:cNvPr>
          <p:cNvSpPr txBox="1"/>
          <p:nvPr/>
        </p:nvSpPr>
        <p:spPr>
          <a:xfrm>
            <a:off x="297868" y="4149080"/>
            <a:ext cx="8568952" cy="2308324"/>
          </a:xfrm>
          <a:prstGeom prst="rect">
            <a:avLst/>
          </a:prstGeom>
          <a:noFill/>
        </p:spPr>
        <p:txBody>
          <a:bodyPr wrap="square">
            <a:spAutoFit/>
          </a:bodyPr>
          <a:lstStyle/>
          <a:p>
            <a:pPr algn="just"/>
            <a:r>
              <a:rPr lang="ru-RU" sz="2400" dirty="0"/>
              <a:t>           </a:t>
            </a:r>
            <a:r>
              <a:rPr lang="ru-RU" sz="2400" dirty="0" err="1"/>
              <a:t>Комптонның</a:t>
            </a:r>
            <a:r>
              <a:rPr lang="ru-RU" sz="2400" dirty="0"/>
              <a:t> </a:t>
            </a:r>
            <a:r>
              <a:rPr lang="ru-RU" sz="2400" dirty="0" err="1"/>
              <a:t>шашырау</a:t>
            </a:r>
            <a:r>
              <a:rPr lang="ru-RU" sz="2400" dirty="0"/>
              <a:t> </a:t>
            </a:r>
            <a:r>
              <a:rPr lang="ru-RU" sz="2400" dirty="0" err="1"/>
              <a:t>процесінде</a:t>
            </a:r>
            <a:r>
              <a:rPr lang="ru-RU" sz="2400" dirty="0"/>
              <a:t> (Комптон </a:t>
            </a:r>
            <a:r>
              <a:rPr lang="ru-RU" sz="2400" dirty="0" err="1"/>
              <a:t>эффектісі</a:t>
            </a:r>
            <a:r>
              <a:rPr lang="ru-RU" sz="2400" dirty="0"/>
              <a:t>, </a:t>
            </a:r>
            <a:r>
              <a:rPr lang="ru-RU" sz="2400" dirty="0" err="1"/>
              <a:t>серпімді</a:t>
            </a:r>
            <a:r>
              <a:rPr lang="ru-RU" sz="2400" dirty="0"/>
              <a:t> </a:t>
            </a:r>
            <a:r>
              <a:rPr lang="ru-RU" sz="2400" dirty="0" err="1"/>
              <a:t>шашырау</a:t>
            </a:r>
            <a:r>
              <a:rPr lang="ru-RU" sz="2400" dirty="0"/>
              <a:t>) гамма-квант </a:t>
            </a:r>
            <a:r>
              <a:rPr lang="ru-RU" sz="2400" dirty="0" err="1"/>
              <a:t>электронды</a:t>
            </a:r>
            <a:r>
              <a:rPr lang="ru-RU" sz="2400" dirty="0"/>
              <a:t> </a:t>
            </a:r>
            <a:r>
              <a:rPr lang="ru-RU" sz="2400" dirty="0" err="1"/>
              <a:t>атомнан</a:t>
            </a:r>
            <a:r>
              <a:rPr lang="ru-RU" sz="2400" dirty="0"/>
              <a:t> (молекула </a:t>
            </a:r>
            <a:r>
              <a:rPr lang="ru-RU" sz="2400" dirty="0" err="1"/>
              <a:t>немесе</a:t>
            </a:r>
            <a:r>
              <a:rPr lang="ru-RU" sz="2400" dirty="0"/>
              <a:t> ион) </a:t>
            </a:r>
            <a:r>
              <a:rPr lang="ru-RU" sz="2400" dirty="0" err="1"/>
              <a:t>шығарып</a:t>
            </a:r>
            <a:r>
              <a:rPr lang="ru-RU" sz="2400" dirty="0"/>
              <a:t> </a:t>
            </a:r>
            <a:r>
              <a:rPr lang="ru-RU" sz="2400" dirty="0" err="1"/>
              <a:t>тастайды</a:t>
            </a:r>
            <a:r>
              <a:rPr lang="ru-RU" sz="2400" dirty="0"/>
              <a:t>, </a:t>
            </a:r>
            <a:r>
              <a:rPr lang="ru-RU" sz="2400" dirty="0" err="1"/>
              <a:t>сонымен</a:t>
            </a:r>
            <a:r>
              <a:rPr lang="ru-RU" sz="2400" dirty="0"/>
              <a:t> </a:t>
            </a:r>
            <a:r>
              <a:rPr lang="ru-RU" sz="2400" dirty="0" err="1"/>
              <a:t>бірге</a:t>
            </a:r>
            <a:r>
              <a:rPr lang="ru-RU" sz="2400" dirty="0"/>
              <a:t> </a:t>
            </a:r>
            <a:r>
              <a:rPr lang="ru-RU" sz="2400" dirty="0" err="1"/>
              <a:t>өз</a:t>
            </a:r>
            <a:r>
              <a:rPr lang="ru-RU" sz="2400" dirty="0"/>
              <a:t> </a:t>
            </a:r>
            <a:r>
              <a:rPr lang="ru-RU" sz="2400" dirty="0" err="1"/>
              <a:t>энергиясының</a:t>
            </a:r>
            <a:r>
              <a:rPr lang="ru-RU" sz="2400" dirty="0"/>
              <a:t> </a:t>
            </a:r>
            <a:r>
              <a:rPr lang="ru-RU" sz="2400" dirty="0" err="1"/>
              <a:t>бір</a:t>
            </a:r>
            <a:r>
              <a:rPr lang="ru-RU" sz="2400" dirty="0"/>
              <a:t> </a:t>
            </a:r>
            <a:r>
              <a:rPr lang="ru-RU" sz="2400" dirty="0" err="1"/>
              <a:t>бөлігін</a:t>
            </a:r>
            <a:r>
              <a:rPr lang="ru-RU" sz="2400" dirty="0"/>
              <a:t> </a:t>
            </a:r>
            <a:r>
              <a:rPr lang="ru-RU" sz="2400" dirty="0" err="1"/>
              <a:t>ғана</a:t>
            </a:r>
            <a:r>
              <a:rPr lang="ru-RU" sz="2400" dirty="0"/>
              <a:t> </a:t>
            </a:r>
            <a:r>
              <a:rPr lang="ru-RU" sz="2400" dirty="0" err="1"/>
              <a:t>электронға</a:t>
            </a:r>
            <a:r>
              <a:rPr lang="ru-RU" sz="2400" dirty="0"/>
              <a:t> </a:t>
            </a:r>
            <a:r>
              <a:rPr lang="ru-RU" sz="2400" dirty="0" err="1"/>
              <a:t>береді</a:t>
            </a:r>
            <a:r>
              <a:rPr lang="ru-RU" sz="2400" dirty="0"/>
              <a:t>, ал </a:t>
            </a:r>
            <a:r>
              <a:rPr lang="ru-RU" sz="2400" dirty="0" err="1"/>
              <a:t>өзі</a:t>
            </a:r>
            <a:r>
              <a:rPr lang="ru-RU" sz="2400" dirty="0"/>
              <a:t> </a:t>
            </a:r>
            <a:r>
              <a:rPr lang="ru-RU" sz="2400" dirty="0" err="1"/>
              <a:t>қозғалыс</a:t>
            </a:r>
            <a:r>
              <a:rPr lang="ru-RU" sz="2400" dirty="0"/>
              <a:t> </a:t>
            </a:r>
            <a:r>
              <a:rPr lang="ru-RU" sz="2400" dirty="0" err="1"/>
              <a:t>бағытын</a:t>
            </a:r>
            <a:r>
              <a:rPr lang="ru-RU" sz="2400" dirty="0"/>
              <a:t> </a:t>
            </a:r>
            <a:r>
              <a:rPr lang="ru-RU" sz="2400" dirty="0" err="1"/>
              <a:t>өзгертеді</a:t>
            </a:r>
            <a:r>
              <a:rPr lang="ru-RU" sz="2400" dirty="0"/>
              <a:t> (</a:t>
            </a:r>
            <a:r>
              <a:rPr lang="ru-RU" sz="2400" dirty="0" err="1"/>
              <a:t>шашыраңқы</a:t>
            </a:r>
            <a:r>
              <a:rPr lang="ru-RU" sz="2400" dirty="0"/>
              <a:t>).</a:t>
            </a:r>
          </a:p>
          <a:p>
            <a:pPr algn="just"/>
            <a:r>
              <a:rPr lang="ru-RU" sz="2400" dirty="0"/>
              <a:t>          </a:t>
            </a:r>
          </a:p>
        </p:txBody>
      </p:sp>
    </p:spTree>
    <p:extLst>
      <p:ext uri="{BB962C8B-B14F-4D97-AF65-F5344CB8AC3E}">
        <p14:creationId xmlns:p14="http://schemas.microsoft.com/office/powerpoint/2010/main" val="3450338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221264"/>
          </a:xfrm>
        </p:spPr>
        <p:txBody>
          <a:bodyPr>
            <a:noAutofit/>
          </a:bodyPr>
          <a:lstStyle/>
          <a:p>
            <a:r>
              <a:rPr lang="ru-RU" sz="2800" b="1" dirty="0" err="1"/>
              <a:t>Электромагниттік</a:t>
            </a:r>
            <a:r>
              <a:rPr lang="ru-RU" sz="2800" b="1" dirty="0"/>
              <a:t> </a:t>
            </a:r>
            <a:r>
              <a:rPr lang="ru-RU" sz="2800" b="1" dirty="0" err="1"/>
              <a:t>сәулелер</a:t>
            </a:r>
            <a:r>
              <a:rPr lang="ru-RU" sz="2800" b="1" dirty="0"/>
              <a:t> </a:t>
            </a:r>
            <a:r>
              <a:rPr lang="ru-RU" sz="2800" b="1" dirty="0" err="1"/>
              <a:t>энергиясының</a:t>
            </a:r>
            <a:r>
              <a:rPr lang="ru-RU" sz="2800" b="1" dirty="0"/>
              <a:t> </a:t>
            </a:r>
            <a:r>
              <a:rPr lang="ru-RU" sz="2800" b="1" dirty="0" err="1"/>
              <a:t>алмасуының</a:t>
            </a:r>
            <a:r>
              <a:rPr lang="ru-RU" sz="2800" b="1" dirty="0"/>
              <a:t> 3 </a:t>
            </a:r>
            <a:r>
              <a:rPr lang="ru-RU" sz="2800" b="1" dirty="0" err="1"/>
              <a:t>негізгі</a:t>
            </a:r>
            <a:r>
              <a:rPr lang="ru-RU" sz="2800" b="1" dirty="0"/>
              <a:t> </a:t>
            </a:r>
            <a:r>
              <a:rPr lang="ru-RU" sz="2800" b="1" dirty="0" err="1"/>
              <a:t>механизмі</a:t>
            </a:r>
            <a:r>
              <a:rPr lang="ru-RU" sz="2800" b="1" dirty="0"/>
              <a:t> бар: </a:t>
            </a:r>
          </a:p>
        </p:txBody>
      </p:sp>
      <p:sp>
        <p:nvSpPr>
          <p:cNvPr id="3" name="Объект 2"/>
          <p:cNvSpPr>
            <a:spLocks noGrp="1"/>
          </p:cNvSpPr>
          <p:nvPr>
            <p:ph sz="half" idx="1"/>
          </p:nvPr>
        </p:nvSpPr>
        <p:spPr>
          <a:xfrm>
            <a:off x="2465725" y="3469866"/>
            <a:ext cx="4233238" cy="450677"/>
          </a:xfrm>
        </p:spPr>
        <p:txBody>
          <a:bodyPr>
            <a:normAutofit lnSpcReduction="10000"/>
          </a:bodyPr>
          <a:lstStyle/>
          <a:p>
            <a:pPr marL="0" indent="0" algn="ctr">
              <a:buNone/>
            </a:pPr>
            <a:r>
              <a:rPr lang="ru-RU" sz="2400" dirty="0"/>
              <a:t>электрон-позитрон </a:t>
            </a:r>
            <a:r>
              <a:rPr lang="ru-RU" sz="2400" dirty="0" err="1"/>
              <a:t>жұп</a:t>
            </a:r>
            <a:r>
              <a:rPr lang="ru-RU" sz="2400" dirty="0"/>
              <a:t> </a:t>
            </a:r>
            <a:r>
              <a:rPr lang="ru-RU" sz="2400" dirty="0" err="1"/>
              <a:t>кұрау</a:t>
            </a:r>
            <a:r>
              <a:rPr lang="ru-RU" sz="2400" dirty="0"/>
              <a:t>.</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337896"/>
            <a:ext cx="4067648" cy="207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95628281-1DB0-4B56-83DA-5F0D32E35439}"/>
              </a:ext>
            </a:extLst>
          </p:cNvPr>
          <p:cNvSpPr txBox="1"/>
          <p:nvPr/>
        </p:nvSpPr>
        <p:spPr>
          <a:xfrm>
            <a:off x="333872" y="4003378"/>
            <a:ext cx="8496944" cy="2554545"/>
          </a:xfrm>
          <a:prstGeom prst="rect">
            <a:avLst/>
          </a:prstGeom>
          <a:noFill/>
        </p:spPr>
        <p:txBody>
          <a:bodyPr wrap="square">
            <a:spAutoFit/>
          </a:bodyPr>
          <a:lstStyle/>
          <a:p>
            <a:pPr algn="just"/>
            <a:r>
              <a:rPr lang="ru-RU" sz="2000" dirty="0"/>
              <a:t>          </a:t>
            </a:r>
            <a:r>
              <a:rPr lang="ru-RU" sz="2000" dirty="0" err="1"/>
              <a:t>Егер</a:t>
            </a:r>
            <a:r>
              <a:rPr lang="ru-RU" sz="2000" dirty="0"/>
              <a:t> гамма </a:t>
            </a:r>
            <a:r>
              <a:rPr lang="ru-RU" sz="2000" dirty="0" err="1"/>
              <a:t>квантының</a:t>
            </a:r>
            <a:r>
              <a:rPr lang="ru-RU" sz="2000" dirty="0"/>
              <a:t> </a:t>
            </a:r>
            <a:r>
              <a:rPr lang="ru-RU" sz="2000" dirty="0" err="1"/>
              <a:t>энергиясы</a:t>
            </a:r>
            <a:r>
              <a:rPr lang="ru-RU" sz="2000" dirty="0"/>
              <a:t> 1,02 МэВ </a:t>
            </a:r>
            <a:r>
              <a:rPr lang="ru-RU" sz="2000" dirty="0" err="1"/>
              <a:t>артық</a:t>
            </a:r>
            <a:r>
              <a:rPr lang="ru-RU" sz="2000" dirty="0"/>
              <a:t> </a:t>
            </a:r>
            <a:r>
              <a:rPr lang="ru-RU" sz="2000" dirty="0" err="1"/>
              <a:t>болса</a:t>
            </a:r>
            <a:r>
              <a:rPr lang="ru-RU" sz="2000" dirty="0"/>
              <a:t>, </a:t>
            </a:r>
            <a:r>
              <a:rPr lang="ru-RU" sz="2000" dirty="0" err="1"/>
              <a:t>онда</a:t>
            </a:r>
            <a:r>
              <a:rPr lang="ru-RU" sz="2000" dirty="0"/>
              <a:t> гамма кванты электрон мен </a:t>
            </a:r>
            <a:r>
              <a:rPr lang="ru-RU" sz="2000" dirty="0" err="1"/>
              <a:t>позитронға</a:t>
            </a:r>
            <a:r>
              <a:rPr lang="ru-RU" sz="2000" dirty="0"/>
              <a:t> </a:t>
            </a:r>
            <a:r>
              <a:rPr lang="ru-RU" sz="2000" dirty="0" err="1"/>
              <a:t>айналуы</a:t>
            </a:r>
            <a:r>
              <a:rPr lang="ru-RU" sz="2000" dirty="0"/>
              <a:t> </a:t>
            </a:r>
            <a:r>
              <a:rPr lang="ru-RU" sz="2000" dirty="0" err="1"/>
              <a:t>мүмкін</a:t>
            </a:r>
            <a:endParaRPr lang="ru-RU" sz="2000" dirty="0"/>
          </a:p>
          <a:p>
            <a:pPr algn="just"/>
            <a:r>
              <a:rPr lang="ru-RU" sz="2000" dirty="0"/>
              <a:t>          </a:t>
            </a:r>
            <a:r>
              <a:rPr lang="ru-RU" sz="2000" dirty="0" err="1"/>
              <a:t>Мұндай</a:t>
            </a:r>
            <a:r>
              <a:rPr lang="ru-RU" sz="2000" dirty="0"/>
              <a:t> </a:t>
            </a:r>
            <a:r>
              <a:rPr lang="ru-RU" sz="2000" dirty="0" err="1"/>
              <a:t>өзгерту</a:t>
            </a:r>
            <a:r>
              <a:rPr lang="ru-RU" sz="2000" dirty="0"/>
              <a:t> </a:t>
            </a:r>
            <a:r>
              <a:rPr lang="ru-RU" sz="2000" dirty="0" err="1"/>
              <a:t>құбылысы</a:t>
            </a:r>
            <a:r>
              <a:rPr lang="ru-RU" sz="2000" dirty="0"/>
              <a:t> тек атом </a:t>
            </a:r>
            <a:r>
              <a:rPr lang="ru-RU" sz="2000" dirty="0" err="1"/>
              <a:t>ядросының</a:t>
            </a:r>
            <a:r>
              <a:rPr lang="ru-RU" sz="2000" dirty="0"/>
              <a:t> </a:t>
            </a:r>
            <a:r>
              <a:rPr lang="ru-RU" sz="2000" dirty="0" err="1"/>
              <a:t>жанында</a:t>
            </a:r>
            <a:r>
              <a:rPr lang="ru-RU" sz="2000" dirty="0"/>
              <a:t> </a:t>
            </a:r>
            <a:r>
              <a:rPr lang="ru-RU" sz="2000" dirty="0" err="1"/>
              <a:t>болады</a:t>
            </a:r>
            <a:r>
              <a:rPr lang="ru-RU" sz="2000" dirty="0"/>
              <a:t> </a:t>
            </a:r>
            <a:r>
              <a:rPr lang="ru-RU" sz="2000" dirty="0" err="1"/>
              <a:t>және</a:t>
            </a:r>
            <a:r>
              <a:rPr lang="ru-RU" sz="2000" dirty="0"/>
              <a:t> гамма </a:t>
            </a:r>
            <a:r>
              <a:rPr lang="ru-RU" sz="2000" dirty="0" err="1"/>
              <a:t>квантының</a:t>
            </a:r>
            <a:r>
              <a:rPr lang="ru-RU" sz="2000" dirty="0"/>
              <a:t> </a:t>
            </a:r>
            <a:r>
              <a:rPr lang="ru-RU" sz="2000" dirty="0" err="1"/>
              <a:t>жойылуына</a:t>
            </a:r>
            <a:r>
              <a:rPr lang="ru-RU" sz="2000" dirty="0"/>
              <a:t> </a:t>
            </a:r>
            <a:r>
              <a:rPr lang="ru-RU" sz="2000" dirty="0" err="1"/>
              <a:t>әкеледі</a:t>
            </a:r>
            <a:r>
              <a:rPr lang="ru-RU" sz="2000" dirty="0"/>
              <a:t>. </a:t>
            </a:r>
            <a:r>
              <a:rPr lang="ru-RU" sz="2000" dirty="0" err="1"/>
              <a:t>Алынған</a:t>
            </a:r>
            <a:r>
              <a:rPr lang="ru-RU" sz="2000" dirty="0"/>
              <a:t> позитрон </a:t>
            </a:r>
            <a:r>
              <a:rPr lang="ru-RU" sz="2000" dirty="0" err="1"/>
              <a:t>затта</a:t>
            </a:r>
            <a:r>
              <a:rPr lang="ru-RU" sz="2000" dirty="0"/>
              <a:t> </a:t>
            </a:r>
            <a:r>
              <a:rPr lang="ru-RU" sz="2000" dirty="0" err="1"/>
              <a:t>қозғалады</a:t>
            </a:r>
            <a:r>
              <a:rPr lang="ru-RU" sz="2000" dirty="0"/>
              <a:t>, </a:t>
            </a:r>
            <a:r>
              <a:rPr lang="ru-RU" sz="2000" dirty="0" err="1"/>
              <a:t>баяулайды</a:t>
            </a:r>
            <a:r>
              <a:rPr lang="ru-RU" sz="2000" dirty="0"/>
              <a:t> </a:t>
            </a:r>
            <a:r>
              <a:rPr lang="ru-RU" sz="2000" dirty="0" err="1"/>
              <a:t>және</a:t>
            </a:r>
            <a:r>
              <a:rPr lang="ru-RU" sz="2000" dirty="0"/>
              <a:t> </a:t>
            </a:r>
            <a:r>
              <a:rPr lang="ru-RU" sz="2000" dirty="0" err="1"/>
              <a:t>ортаның</a:t>
            </a:r>
            <a:r>
              <a:rPr lang="ru-RU" sz="2000" dirty="0"/>
              <a:t> </a:t>
            </a:r>
            <a:r>
              <a:rPr lang="ru-RU" sz="2000" dirty="0" err="1"/>
              <a:t>электронымен</a:t>
            </a:r>
            <a:r>
              <a:rPr lang="ru-RU" sz="2000" dirty="0"/>
              <a:t> </a:t>
            </a:r>
            <a:r>
              <a:rPr lang="ru-RU" sz="2000" dirty="0" err="1"/>
              <a:t>әрекеттеседі</a:t>
            </a:r>
            <a:r>
              <a:rPr lang="ru-RU" sz="2000" dirty="0"/>
              <a:t>.</a:t>
            </a:r>
          </a:p>
          <a:p>
            <a:pPr algn="just"/>
            <a:r>
              <a:rPr lang="ru-RU" sz="2000" dirty="0"/>
              <a:t>         </a:t>
            </a:r>
            <a:r>
              <a:rPr lang="ru-RU" sz="2000" dirty="0" err="1"/>
              <a:t>Бұл</a:t>
            </a:r>
            <a:r>
              <a:rPr lang="ru-RU" sz="2000" dirty="0"/>
              <a:t> </a:t>
            </a:r>
            <a:r>
              <a:rPr lang="ru-RU" sz="2000" dirty="0" err="1"/>
              <a:t>жағдайда</a:t>
            </a:r>
            <a:r>
              <a:rPr lang="ru-RU" sz="2000" dirty="0"/>
              <a:t> электрон мен позитрон </a:t>
            </a:r>
            <a:r>
              <a:rPr lang="ru-RU" sz="2000" dirty="0" err="1"/>
              <a:t>электромагниттік</a:t>
            </a:r>
            <a:r>
              <a:rPr lang="ru-RU" sz="2000" dirty="0"/>
              <a:t> </a:t>
            </a:r>
            <a:r>
              <a:rPr lang="ru-RU" sz="2000" dirty="0" err="1"/>
              <a:t>сәулеленудің</a:t>
            </a:r>
            <a:r>
              <a:rPr lang="ru-RU" sz="2000" dirty="0"/>
              <a:t> </a:t>
            </a:r>
            <a:r>
              <a:rPr lang="ru-RU" sz="2000" dirty="0" err="1"/>
              <a:t>пайда</a:t>
            </a:r>
            <a:r>
              <a:rPr lang="ru-RU" sz="2000" dirty="0"/>
              <a:t> </a:t>
            </a:r>
            <a:r>
              <a:rPr lang="ru-RU" sz="2000" dirty="0" err="1"/>
              <a:t>болуымен</a:t>
            </a:r>
            <a:r>
              <a:rPr lang="ru-RU" sz="2000" dirty="0"/>
              <a:t> </a:t>
            </a:r>
            <a:r>
              <a:rPr lang="ru-RU" sz="2000" dirty="0" err="1"/>
              <a:t>бірге</a:t>
            </a:r>
            <a:r>
              <a:rPr lang="ru-RU" sz="2000" dirty="0"/>
              <a:t> </a:t>
            </a:r>
            <a:r>
              <a:rPr lang="ru-RU" sz="2000" dirty="0" err="1"/>
              <a:t>жойылады</a:t>
            </a:r>
            <a:r>
              <a:rPr lang="ru-RU" sz="2000" dirty="0"/>
              <a:t>  (аннигилируют), </a:t>
            </a:r>
            <a:r>
              <a:rPr lang="ru-RU" sz="2000" dirty="0" err="1"/>
              <a:t>аннигиляционды</a:t>
            </a:r>
            <a:r>
              <a:rPr lang="ru-RU" sz="2000" dirty="0"/>
              <a:t> </a:t>
            </a:r>
            <a:r>
              <a:rPr lang="ru-RU" sz="2000" dirty="0" err="1"/>
              <a:t>деп</a:t>
            </a:r>
            <a:r>
              <a:rPr lang="ru-RU" sz="2000" dirty="0"/>
              <a:t> </a:t>
            </a:r>
            <a:r>
              <a:rPr lang="ru-RU" sz="2000" dirty="0" err="1"/>
              <a:t>аталады</a:t>
            </a:r>
            <a:r>
              <a:rPr lang="ru-RU" sz="2000" dirty="0"/>
              <a:t>.</a:t>
            </a:r>
          </a:p>
        </p:txBody>
      </p:sp>
    </p:spTree>
    <p:extLst>
      <p:ext uri="{BB962C8B-B14F-4D97-AF65-F5344CB8AC3E}">
        <p14:creationId xmlns:p14="http://schemas.microsoft.com/office/powerpoint/2010/main" val="2340729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35F72058-D511-4F96-8877-C2666C2E3935}"/>
              </a:ext>
            </a:extLst>
          </p:cNvPr>
          <p:cNvSpPr>
            <a:spLocks noGrp="1" noChangeArrowheads="1"/>
          </p:cNvSpPr>
          <p:nvPr>
            <p:ph type="body" idx="1"/>
          </p:nvPr>
        </p:nvSpPr>
        <p:spPr>
          <a:xfrm>
            <a:off x="152400" y="1052736"/>
            <a:ext cx="8740080" cy="5576664"/>
          </a:xfrm>
          <a:ln>
            <a:solidFill>
              <a:srgbClr val="FF3300"/>
            </a:solidFill>
            <a:miter lim="800000"/>
            <a:headEnd/>
            <a:tailEnd/>
          </a:ln>
        </p:spPr>
        <p:txBody>
          <a:bodyPr>
            <a:normAutofit fontScale="92500"/>
          </a:bodyPr>
          <a:lstStyle/>
          <a:p>
            <a:r>
              <a:rPr lang="ru-RU" altLang="ru-RU" sz="1600" b="1" i="1" dirty="0">
                <a:solidFill>
                  <a:srgbClr val="FF0000"/>
                </a:solidFill>
                <a:latin typeface="Times New Roman" panose="02020603050405020304" pitchFamily="18" charset="0"/>
              </a:rPr>
              <a:t> </a:t>
            </a:r>
            <a:r>
              <a:rPr lang="ru-RU" altLang="ru-RU" sz="1600" b="1" dirty="0">
                <a:solidFill>
                  <a:srgbClr val="FF0000"/>
                </a:solidFill>
                <a:latin typeface="Times New Roman" panose="02020603050405020304" pitchFamily="18" charset="0"/>
              </a:rPr>
              <a:t>Фото-эффект. </a:t>
            </a:r>
            <a:r>
              <a:rPr lang="ru-RU" altLang="ru-RU" sz="1600" b="1" dirty="0">
                <a:latin typeface="Times New Roman" panose="02020603050405020304" pitchFamily="18" charset="0"/>
              </a:rPr>
              <a:t>Гамма </a:t>
            </a:r>
            <a:r>
              <a:rPr lang="ru-RU" altLang="ru-RU" sz="1600" b="1" dirty="0"/>
              <a:t>кванты (0,05 МэВ-</a:t>
            </a:r>
            <a:r>
              <a:rPr lang="ru-RU" altLang="ru-RU" sz="1600" b="1" dirty="0" err="1"/>
              <a:t>қа</a:t>
            </a:r>
            <a:r>
              <a:rPr lang="ru-RU" altLang="ru-RU" sz="1600" b="1" dirty="0"/>
              <a:t> </a:t>
            </a:r>
            <a:r>
              <a:rPr lang="ru-RU" altLang="ru-RU" sz="1600" b="1" dirty="0" err="1"/>
              <a:t>дейін</a:t>
            </a:r>
            <a:r>
              <a:rPr lang="ru-RU" altLang="ru-RU" sz="1600" b="1" dirty="0"/>
              <a:t> </a:t>
            </a:r>
            <a:r>
              <a:rPr lang="ru-RU" altLang="ru-RU" sz="1600" b="1" dirty="0" err="1"/>
              <a:t>төмен</a:t>
            </a:r>
            <a:r>
              <a:rPr lang="ru-RU" altLang="ru-RU" sz="1600" b="1" dirty="0"/>
              <a:t> </a:t>
            </a:r>
            <a:r>
              <a:rPr lang="ru-RU" altLang="ru-RU" sz="1600" b="1" dirty="0" err="1">
                <a:latin typeface="Times New Roman" panose="02020603050405020304" pitchFamily="18" charset="0"/>
              </a:rPr>
              <a:t>сәулелену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энергиясында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атомның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ішкі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қабығының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орбиталық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электронымен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өзара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әрекеттесіп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оған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өз</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толығымен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береді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орбитасынан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шығарады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Шығарып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тасталған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электронды</a:t>
            </a:r>
            <a:r>
              <a:rPr lang="ru-RU" altLang="ru-RU" sz="1600" b="1" dirty="0">
                <a:latin typeface="Times New Roman" panose="02020603050405020304" pitchFamily="18" charset="0"/>
              </a:rPr>
              <a:t> фотоэлектрон </a:t>
            </a:r>
            <a:r>
              <a:rPr lang="ru-RU" altLang="ru-RU" sz="1600" b="1" dirty="0" err="1">
                <a:latin typeface="Times New Roman" panose="02020603050405020304" pitchFamily="18" charset="0"/>
              </a:rPr>
              <a:t>деп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атайды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a:t>
            </a:r>
            <a:r>
              <a:rPr lang="ru-RU" altLang="ru-RU" sz="1600" b="1" dirty="0">
                <a:latin typeface="Times New Roman" panose="02020603050405020304" pitchFamily="18" charset="0"/>
              </a:rPr>
              <a:t> гамма-</a:t>
            </a:r>
            <a:r>
              <a:rPr lang="ru-RU" altLang="ru-RU" sz="1600" b="1" dirty="0" err="1">
                <a:latin typeface="Times New Roman" panose="02020603050405020304" pitchFamily="18" charset="0"/>
              </a:rPr>
              <a:t>квантының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бастапқы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атоммен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байланыстыру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алып</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тастағанға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тең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құбылыс</a:t>
            </a:r>
            <a:r>
              <a:rPr lang="ru-RU" altLang="ru-RU" sz="1600" b="1" dirty="0">
                <a:latin typeface="Times New Roman" panose="02020603050405020304" pitchFamily="18" charset="0"/>
              </a:rPr>
              <a:t> рентген </a:t>
            </a:r>
            <a:r>
              <a:rPr lang="ru-RU" altLang="ru-RU" sz="1600" b="1" dirty="0" err="1">
                <a:latin typeface="Times New Roman" panose="02020603050405020304" pitchFamily="18" charset="0"/>
              </a:rPr>
              <a:t>сәулесімен</a:t>
            </a:r>
            <a:r>
              <a:rPr lang="ru-RU" altLang="ru-RU" sz="1600" b="1" dirty="0">
                <a:latin typeface="Times New Roman" panose="02020603050405020304" pitchFamily="18" charset="0"/>
              </a:rPr>
              <a:t> (Х) </a:t>
            </a:r>
            <a:r>
              <a:rPr lang="ru-RU" altLang="ru-RU" sz="1600" b="1" dirty="0" err="1">
                <a:latin typeface="Times New Roman" panose="02020603050405020304" pitchFamily="18" charset="0"/>
              </a:rPr>
              <a:t>сәулеленуімен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және</a:t>
            </a:r>
            <a:r>
              <a:rPr lang="ru-RU" altLang="ru-RU" sz="1600" b="1" dirty="0"/>
              <a:t> </a:t>
            </a:r>
            <a:r>
              <a:rPr lang="ru-RU" altLang="ru-RU" sz="1600" b="1" dirty="0" err="1"/>
              <a:t>қосымша</a:t>
            </a:r>
            <a:r>
              <a:rPr lang="ru-RU" altLang="ru-RU" sz="1600" b="1" dirty="0"/>
              <a:t> </a:t>
            </a:r>
            <a:r>
              <a:rPr lang="ru-RU" altLang="ru-RU" sz="1600" b="1" dirty="0" err="1"/>
              <a:t>электронымен</a:t>
            </a:r>
            <a:r>
              <a:rPr lang="ru-RU" altLang="ru-RU" sz="1600" b="1" dirty="0"/>
              <a:t>, </a:t>
            </a:r>
            <a:r>
              <a:rPr lang="ru-RU" altLang="ru-RU" sz="1600" b="1" dirty="0" err="1"/>
              <a:t>яғни</a:t>
            </a:r>
            <a:r>
              <a:rPr lang="ru-RU" altLang="ru-RU" sz="1600" b="1" dirty="0"/>
              <a:t> </a:t>
            </a:r>
            <a:r>
              <a:rPr lang="ru-RU" altLang="ru-RU" sz="1600" b="1" dirty="0" err="1"/>
              <a:t>энергиясы</a:t>
            </a:r>
            <a:r>
              <a:rPr lang="ru-RU" altLang="ru-RU" sz="1600" b="1" dirty="0"/>
              <a:t> </a:t>
            </a:r>
            <a:r>
              <a:rPr lang="ru-RU" altLang="ru-RU" sz="1600" b="1" dirty="0" err="1">
                <a:latin typeface="Times New Roman" panose="02020603050405020304" pitchFamily="18" charset="0"/>
              </a:rPr>
              <a:t>төмен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және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жүру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жолы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төмен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Оже</a:t>
            </a:r>
            <a:r>
              <a:rPr lang="ru-RU" altLang="ru-RU" sz="1600" b="1" dirty="0">
                <a:latin typeface="Times New Roman" panose="02020603050405020304" pitchFamily="18" charset="0"/>
              </a:rPr>
              <a:t> электрон) </a:t>
            </a:r>
            <a:r>
              <a:rPr lang="ru-RU" altLang="ru-RU" sz="1600" b="1" dirty="0" err="1">
                <a:latin typeface="Times New Roman" panose="02020603050405020304" pitchFamily="18" charset="0"/>
              </a:rPr>
              <a:t>электронмен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бірге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жүреді</a:t>
            </a:r>
            <a:r>
              <a:rPr lang="ru-RU" altLang="ru-RU" sz="1600" b="1" dirty="0">
                <a:latin typeface="Times New Roman" panose="02020603050405020304" pitchFamily="18" charset="0"/>
              </a:rPr>
              <a:t>. </a:t>
            </a:r>
          </a:p>
          <a:p>
            <a:r>
              <a:rPr lang="ru-RU" altLang="ru-RU" sz="1600" b="1" dirty="0">
                <a:solidFill>
                  <a:srgbClr val="FF0000"/>
                </a:solidFill>
                <a:latin typeface="Times New Roman" panose="02020603050405020304" pitchFamily="18" charset="0"/>
              </a:rPr>
              <a:t>Комптон </a:t>
            </a:r>
            <a:r>
              <a:rPr lang="ru-RU" altLang="ru-RU" sz="1600" b="1" dirty="0" err="1">
                <a:solidFill>
                  <a:srgbClr val="FF0000"/>
                </a:solidFill>
                <a:latin typeface="Times New Roman" panose="02020603050405020304" pitchFamily="18" charset="0"/>
              </a:rPr>
              <a:t>эффектісі</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немесе</a:t>
            </a:r>
            <a:r>
              <a:rPr lang="ru-RU" altLang="ru-RU" sz="1600" b="1" dirty="0">
                <a:solidFill>
                  <a:srgbClr val="FF0000"/>
                </a:solidFill>
                <a:latin typeface="Times New Roman" panose="02020603050405020304" pitchFamily="18" charset="0"/>
              </a:rPr>
              <a:t> Комптон </a:t>
            </a:r>
            <a:r>
              <a:rPr lang="ru-RU" altLang="ru-RU" sz="1600" b="1" dirty="0" err="1">
                <a:solidFill>
                  <a:srgbClr val="FF0000"/>
                </a:solidFill>
                <a:latin typeface="Times New Roman" panose="02020603050405020304" pitchFamily="18" charset="0"/>
              </a:rPr>
              <a:t>шашырауы</a:t>
            </a:r>
            <a:r>
              <a:rPr lang="ru-RU" altLang="ru-RU" sz="1600" b="1" dirty="0">
                <a:solidFill>
                  <a:srgbClr val="FF0000"/>
                </a:solidFill>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гамма-</a:t>
            </a:r>
            <a:r>
              <a:rPr lang="ru-RU" altLang="ru-RU" sz="1600" b="1" dirty="0" err="1">
                <a:latin typeface="Times New Roman" panose="02020603050405020304" pitchFamily="18" charset="0"/>
              </a:rPr>
              <a:t>фотондарының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әлсіз</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байланысқан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орбиталық</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электрондармен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серпімді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соқтығысуының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әсері</a:t>
            </a:r>
            <a:r>
              <a:rPr lang="ru-RU" altLang="ru-RU" sz="1600" b="1" dirty="0">
                <a:latin typeface="Times New Roman" panose="02020603050405020304" pitchFamily="18" charset="0"/>
              </a:rPr>
              <a:t>. Гамма-кванты (</a:t>
            </a:r>
            <a:r>
              <a:rPr lang="ru-RU" altLang="ru-RU" sz="1600" b="1" dirty="0" err="1">
                <a:latin typeface="Times New Roman" panose="02020603050405020304" pitchFamily="18" charset="0"/>
              </a:rPr>
              <a:t>орташа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сәулелену</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a:t>
            </a:r>
            <a:r>
              <a:rPr lang="ru-RU" altLang="ru-RU" sz="1600" b="1" dirty="0">
                <a:latin typeface="Times New Roman" panose="02020603050405020304" pitchFamily="18" charset="0"/>
              </a:rPr>
              <a:t> 0,2 МэВ-</a:t>
            </a:r>
            <a:r>
              <a:rPr lang="ru-RU" altLang="ru-RU" sz="1600" b="1" dirty="0" err="1">
                <a:latin typeface="Times New Roman" panose="02020603050405020304" pitchFamily="18" charset="0"/>
              </a:rPr>
              <a:t>ден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жоғары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орбитальда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жүрген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энергиясының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бір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бөлігін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ғана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береді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өзі</a:t>
            </a:r>
            <a:r>
              <a:rPr lang="ru-RU" altLang="ru-RU" sz="1600" b="1" dirty="0">
                <a:latin typeface="Times New Roman" panose="02020603050405020304" pitchFamily="18" charset="0"/>
              </a:rPr>
              <a:t> аз </a:t>
            </a:r>
            <a:r>
              <a:rPr lang="ru-RU" altLang="ru-RU" sz="1600" b="1" dirty="0" err="1">
                <a:latin typeface="Times New Roman" panose="02020603050405020304" pitchFamily="18" charset="0"/>
              </a:rPr>
              <a:t>энергиясы</a:t>
            </a:r>
            <a:r>
              <a:rPr lang="ru-RU" altLang="ru-RU" sz="1600" b="1" dirty="0">
                <a:latin typeface="Times New Roman" panose="02020603050405020304" pitchFamily="18" charset="0"/>
              </a:rPr>
              <a:t> бар гамма-</a:t>
            </a:r>
            <a:r>
              <a:rPr lang="ru-RU" altLang="ru-RU" sz="1600" b="1" dirty="0" err="1">
                <a:latin typeface="Times New Roman" panose="02020603050405020304" pitchFamily="18" charset="0"/>
              </a:rPr>
              <a:t>квантына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айналады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және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бастапқы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жолынан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ауытқиды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Қайта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қозғалатын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электрондар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энергияны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алады</a:t>
            </a:r>
            <a:r>
              <a:rPr lang="ru-RU" altLang="ru-RU" sz="1600" b="1" dirty="0">
                <a:latin typeface="Times New Roman" panose="02020603050405020304" pitchFamily="18" charset="0"/>
              </a:rPr>
              <a:t>, оны </a:t>
            </a:r>
            <a:r>
              <a:rPr lang="ru-RU" altLang="ru-RU" sz="1600" b="1" dirty="0" err="1">
                <a:latin typeface="Times New Roman" panose="02020603050405020304" pitchFamily="18" charset="0"/>
              </a:rPr>
              <a:t>заттың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иондануына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екінші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реттік</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иондануға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жұмсайды</a:t>
            </a:r>
            <a:r>
              <a:rPr lang="ru-RU" altLang="ru-RU" sz="1600" b="1" dirty="0">
                <a:latin typeface="Times New Roman" panose="02020603050405020304" pitchFamily="18" charset="0"/>
              </a:rPr>
              <a:t>. </a:t>
            </a:r>
          </a:p>
          <a:p>
            <a:r>
              <a:rPr lang="ru-RU" altLang="ru-RU" sz="1600" b="1" dirty="0">
                <a:solidFill>
                  <a:srgbClr val="FF0000"/>
                </a:solidFill>
                <a:latin typeface="Times New Roman" panose="02020603050405020304" pitchFamily="18" charset="0"/>
              </a:rPr>
              <a:t>Электрон-позитрон </a:t>
            </a:r>
            <a:r>
              <a:rPr lang="ru-RU" altLang="ru-RU" sz="1600" b="1" dirty="0" err="1">
                <a:solidFill>
                  <a:srgbClr val="FF0000"/>
                </a:solidFill>
                <a:latin typeface="Times New Roman" panose="02020603050405020304" pitchFamily="18" charset="0"/>
              </a:rPr>
              <a:t>жұптарының</a:t>
            </a:r>
            <a:r>
              <a:rPr lang="ru-RU" altLang="ru-RU" sz="1600" b="1" dirty="0">
                <a:solidFill>
                  <a:srgbClr val="FF0000"/>
                </a:solidFill>
                <a:latin typeface="Times New Roman" panose="02020603050405020304" pitchFamily="18" charset="0"/>
              </a:rPr>
              <a:t> </a:t>
            </a:r>
            <a:r>
              <a:rPr lang="ru-RU" altLang="ru-RU" sz="1600" b="1" dirty="0" err="1">
                <a:solidFill>
                  <a:srgbClr val="FF0000"/>
                </a:solidFill>
                <a:latin typeface="Times New Roman" panose="02020603050405020304" pitchFamily="18" charset="0"/>
              </a:rPr>
              <a:t>түзілуі</a:t>
            </a:r>
            <a:r>
              <a:rPr lang="ru-RU" altLang="ru-RU" sz="1600" b="1" dirty="0">
                <a:solidFill>
                  <a:srgbClr val="FF0000"/>
                </a:solidFill>
                <a:latin typeface="Times New Roman" panose="02020603050405020304" pitchFamily="18" charset="0"/>
              </a:rPr>
              <a:t>. </a:t>
            </a:r>
            <a:r>
              <a:rPr lang="ru-RU" altLang="ru-RU" sz="1600" b="1" dirty="0" err="1">
                <a:latin typeface="Times New Roman" panose="02020603050405020304" pitchFamily="18" charset="0"/>
              </a:rPr>
              <a:t>Бұл</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құбылыс</a:t>
            </a:r>
            <a:r>
              <a:rPr lang="ru-RU" altLang="ru-RU" sz="1600" b="1" dirty="0">
                <a:latin typeface="Times New Roman" panose="02020603050405020304" pitchFamily="18" charset="0"/>
              </a:rPr>
              <a:t> гамма-фотоны </a:t>
            </a:r>
            <a:r>
              <a:rPr lang="ru-RU" altLang="ru-RU" sz="1600" b="1" dirty="0" err="1">
                <a:latin typeface="Times New Roman" panose="02020603050405020304" pitchFamily="18" charset="0"/>
              </a:rPr>
              <a:t>ядродан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өте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жақын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қашықтықта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өткенде</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және</a:t>
            </a:r>
            <a:r>
              <a:rPr lang="ru-RU" altLang="ru-RU" sz="1600" b="1" dirty="0">
                <a:latin typeface="Times New Roman" panose="02020603050405020304" pitchFamily="18" charset="0"/>
              </a:rPr>
              <a:t> фотон </a:t>
            </a:r>
            <a:r>
              <a:rPr lang="ru-RU" altLang="ru-RU" sz="1600" b="1" dirty="0" err="1">
                <a:latin typeface="Times New Roman" panose="02020603050405020304" pitchFamily="18" charset="0"/>
              </a:rPr>
              <a:t>энергиясы</a:t>
            </a:r>
            <a:r>
              <a:rPr lang="ru-RU" altLang="ru-RU" sz="1600" b="1" dirty="0">
                <a:latin typeface="Times New Roman" panose="02020603050405020304" pitchFamily="18" charset="0"/>
              </a:rPr>
              <a:t> 1,02 МэВ-</a:t>
            </a:r>
            <a:r>
              <a:rPr lang="ru-RU" altLang="ru-RU" sz="1600" b="1" dirty="0" err="1">
                <a:latin typeface="Times New Roman" panose="02020603050405020304" pitchFamily="18" charset="0"/>
              </a:rPr>
              <a:t>тан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асатын</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жағдайда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байқалады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Зат</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арқылы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өтетін</a:t>
            </a:r>
            <a:r>
              <a:rPr lang="ru-RU" altLang="ru-RU" sz="1600" b="1" dirty="0">
                <a:latin typeface="Times New Roman" panose="02020603050405020304" pitchFamily="18" charset="0"/>
              </a:rPr>
              <a:t> гамма-</a:t>
            </a:r>
            <a:r>
              <a:rPr lang="ru-RU" altLang="ru-RU" sz="1600" b="1" dirty="0" err="1">
                <a:latin typeface="Times New Roman" panose="02020603050405020304" pitchFamily="18" charset="0"/>
              </a:rPr>
              <a:t>кванттары</a:t>
            </a:r>
            <a:r>
              <a:rPr lang="ru-RU" altLang="ru-RU" sz="1600" b="1" dirty="0">
                <a:latin typeface="Times New Roman" panose="02020603050405020304" pitchFamily="18" charset="0"/>
              </a:rPr>
              <a:t> ядро ​​</a:t>
            </a:r>
            <a:r>
              <a:rPr lang="ru-RU" altLang="ru-RU" sz="1600" b="1" dirty="0" err="1">
                <a:latin typeface="Times New Roman" panose="02020603050405020304" pitchFamily="18" charset="0"/>
              </a:rPr>
              <a:t>маңындағы</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күшті</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электр</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өрісінің</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әсерінен</a:t>
            </a:r>
            <a:r>
              <a:rPr lang="ru-RU" altLang="ru-RU" sz="1600" b="1" dirty="0">
                <a:latin typeface="Times New Roman" panose="02020603050405020304" pitchFamily="18" charset="0"/>
              </a:rPr>
              <a:t> </a:t>
            </a:r>
            <a:r>
              <a:rPr lang="ru-RU" altLang="ru-RU" sz="1600" b="1" dirty="0">
                <a:solidFill>
                  <a:srgbClr val="000000"/>
                </a:solidFill>
                <a:latin typeface="Times New Roman" panose="02020603050405020304" pitchFamily="18" charset="0"/>
              </a:rPr>
              <a:t>“электрон ē –позитрон е</a:t>
            </a:r>
            <a:r>
              <a:rPr lang="ru-RU" altLang="ru-RU" sz="1600" b="1" baseline="30000" dirty="0">
                <a:solidFill>
                  <a:srgbClr val="000000"/>
                </a:solidFill>
              </a:rPr>
              <a:t>+</a:t>
            </a:r>
            <a:r>
              <a:rPr lang="ru-RU" altLang="ru-RU" sz="1600" b="1" dirty="0">
                <a:solidFill>
                  <a:srgbClr val="000000"/>
                </a:solidFill>
                <a:latin typeface="Times New Roman" panose="02020603050405020304" pitchFamily="18" charset="0"/>
              </a:rPr>
              <a:t>”</a:t>
            </a:r>
            <a:r>
              <a:rPr lang="en-US" altLang="ru-RU" sz="1600" b="1" dirty="0">
                <a:latin typeface="Times New Roman" panose="02020603050405020304" pitchFamily="18" charset="0"/>
              </a:rPr>
              <a:t> </a:t>
            </a:r>
            <a:r>
              <a:rPr lang="ru-RU" altLang="ru-RU" sz="1600" b="1" dirty="0" err="1">
                <a:latin typeface="Times New Roman" panose="02020603050405020304" pitchFamily="18" charset="0"/>
              </a:rPr>
              <a:t>жұбына</a:t>
            </a:r>
            <a:r>
              <a:rPr lang="ru-RU" altLang="ru-RU" sz="1600" b="1" dirty="0">
                <a:latin typeface="Times New Roman" panose="02020603050405020304" pitchFamily="18" charset="0"/>
              </a:rPr>
              <a:t> </a:t>
            </a:r>
            <a:r>
              <a:rPr lang="ru-RU" altLang="ru-RU" sz="1600" b="1" dirty="0" err="1">
                <a:latin typeface="Times New Roman" panose="02020603050405020304" pitchFamily="18" charset="0"/>
              </a:rPr>
              <a:t>айналады</a:t>
            </a:r>
            <a:r>
              <a:rPr lang="ru-RU" altLang="ru-RU" sz="1600" b="1" dirty="0">
                <a:latin typeface="Times New Roman" panose="02020603050405020304" pitchFamily="18" charset="0"/>
              </a:rPr>
              <a:t>. </a:t>
            </a:r>
            <a:r>
              <a:rPr lang="ru-RU" altLang="ru-RU" sz="1600" b="1" dirty="0" err="1">
                <a:solidFill>
                  <a:srgbClr val="000000"/>
                </a:solidFill>
                <a:latin typeface="Times New Roman" panose="02020603050405020304" pitchFamily="18" charset="0"/>
              </a:rPr>
              <a:t>Пайда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болған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бөлшектер</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өз</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энергиясын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ортадағы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атомдардың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иондануы</a:t>
            </a:r>
            <a:r>
              <a:rPr lang="ru-RU" altLang="ru-RU" sz="1600" b="1" dirty="0">
                <a:solidFill>
                  <a:srgbClr val="000000"/>
                </a:solidFill>
                <a:latin typeface="Times New Roman" panose="02020603050405020304" pitchFamily="18" charset="0"/>
              </a:rPr>
              <a:t> мен </a:t>
            </a:r>
            <a:r>
              <a:rPr lang="ru-RU" altLang="ru-RU" sz="1600" b="1" dirty="0" err="1">
                <a:solidFill>
                  <a:srgbClr val="000000"/>
                </a:solidFill>
                <a:latin typeface="Times New Roman" panose="02020603050405020304" pitchFamily="18" charset="0"/>
              </a:rPr>
              <a:t>қозуына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жұмсайды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яғни</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затта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екінші</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реттік</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иондануды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тудырады</a:t>
            </a:r>
            <a:r>
              <a:rPr lang="ru-RU" altLang="ru-RU" sz="1600" b="1" dirty="0">
                <a:solidFill>
                  <a:srgbClr val="000000"/>
                </a:solidFill>
                <a:latin typeface="Times New Roman" panose="02020603050405020304" pitchFamily="18" charset="0"/>
              </a:rPr>
              <a:t>. </a:t>
            </a:r>
          </a:p>
          <a:p>
            <a:pPr eaLnBrk="1" hangingPunct="1"/>
            <a:r>
              <a:rPr lang="ru-RU" altLang="ru-RU" sz="1600" b="1" dirty="0" err="1">
                <a:solidFill>
                  <a:srgbClr val="000000"/>
                </a:solidFill>
                <a:latin typeface="Times New Roman" panose="02020603050405020304" pitchFamily="18" charset="0"/>
              </a:rPr>
              <a:t>Электронды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кездестіретін</a:t>
            </a:r>
            <a:r>
              <a:rPr lang="ru-RU" altLang="ru-RU" sz="1600" b="1" dirty="0">
                <a:solidFill>
                  <a:srgbClr val="000000"/>
                </a:solidFill>
                <a:latin typeface="Times New Roman" panose="02020603050405020304" pitchFamily="18" charset="0"/>
              </a:rPr>
              <a:t> позитрон </a:t>
            </a:r>
            <a:r>
              <a:rPr lang="ru-RU" altLang="ru-RU" sz="1600" b="1" dirty="0" err="1">
                <a:solidFill>
                  <a:srgbClr val="000000"/>
                </a:solidFill>
                <a:latin typeface="Times New Roman" panose="02020603050405020304" pitchFamily="18" charset="0"/>
              </a:rPr>
              <a:t>онымен</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қосылады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нәтижесінде</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екі</a:t>
            </a:r>
            <a:r>
              <a:rPr lang="ru-RU" altLang="ru-RU" sz="1600" b="1" dirty="0">
                <a:solidFill>
                  <a:srgbClr val="000000"/>
                </a:solidFill>
                <a:latin typeface="Times New Roman" panose="02020603050405020304" pitchFamily="18" charset="0"/>
              </a:rPr>
              <a:t> фотон </a:t>
            </a:r>
            <a:r>
              <a:rPr lang="ru-RU" altLang="ru-RU" sz="1600" b="1" dirty="0" err="1">
                <a:solidFill>
                  <a:srgbClr val="000000"/>
                </a:solidFill>
                <a:latin typeface="Times New Roman" panose="02020603050405020304" pitchFamily="18" charset="0"/>
              </a:rPr>
              <a:t>пайда</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болады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бірақ</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оның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энергиясы</a:t>
            </a:r>
            <a:r>
              <a:rPr lang="ru-RU" altLang="ru-RU" sz="1600" b="1" dirty="0">
                <a:solidFill>
                  <a:srgbClr val="000000"/>
                </a:solidFill>
                <a:latin typeface="Times New Roman" panose="02020603050405020304" pitchFamily="18" charset="0"/>
              </a:rPr>
              <a:t> 0,51 МэВ (</a:t>
            </a:r>
            <a:r>
              <a:rPr lang="ru-RU" altLang="ru-RU" sz="1600" b="1" dirty="0" err="1">
                <a:solidFill>
                  <a:srgbClr val="000000"/>
                </a:solidFill>
                <a:latin typeface="Times New Roman" panose="02020603050405020304" pitchFamily="18" charset="0"/>
              </a:rPr>
              <a:t>жойылу</a:t>
            </a:r>
            <a:r>
              <a:rPr lang="ru-RU" altLang="ru-RU" sz="1600" b="1" dirty="0">
                <a:solidFill>
                  <a:srgbClr val="000000"/>
                </a:solidFill>
                <a:latin typeface="Times New Roman" panose="02020603050405020304" pitchFamily="18" charset="0"/>
              </a:rPr>
              <a:t> (аннигиляции) </a:t>
            </a:r>
            <a:r>
              <a:rPr lang="ru-RU" altLang="ru-RU" sz="1600" b="1" dirty="0" err="1">
                <a:solidFill>
                  <a:srgbClr val="000000"/>
                </a:solidFill>
                <a:latin typeface="Times New Roman" panose="02020603050405020304" pitchFamily="18" charset="0"/>
              </a:rPr>
              <a:t>құбылысы</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тең</a:t>
            </a:r>
            <a:r>
              <a:rPr lang="ru-RU" altLang="ru-RU" sz="1600" b="1" dirty="0">
                <a:solidFill>
                  <a:srgbClr val="000000"/>
                </a:solidFill>
                <a:latin typeface="Times New Roman" panose="02020603050405020304" pitchFamily="18" charset="0"/>
              </a:rPr>
              <a:t> </a:t>
            </a:r>
            <a:r>
              <a:rPr lang="ru-RU" altLang="ru-RU" sz="1600" b="1" dirty="0" err="1">
                <a:solidFill>
                  <a:srgbClr val="000000"/>
                </a:solidFill>
                <a:latin typeface="Times New Roman" panose="02020603050405020304" pitchFamily="18" charset="0"/>
              </a:rPr>
              <a:t>болады</a:t>
            </a:r>
            <a:r>
              <a:rPr lang="ru-RU" altLang="ru-RU" sz="1600" b="1" dirty="0">
                <a:solidFill>
                  <a:srgbClr val="000000"/>
                </a:solidFill>
                <a:latin typeface="Times New Roman" panose="02020603050405020304" pitchFamily="18" charset="0"/>
              </a:rPr>
              <a:t>. </a:t>
            </a:r>
            <a:endParaRPr lang="ru-RU" altLang="ru-RU" sz="1400" dirty="0">
              <a:solidFill>
                <a:srgbClr val="000080"/>
              </a:solidFill>
            </a:endParaRPr>
          </a:p>
          <a:p>
            <a:pPr eaLnBrk="1" hangingPunct="1"/>
            <a:endParaRPr lang="ru-RU" altLang="ru-RU" sz="1400" dirty="0"/>
          </a:p>
          <a:p>
            <a:pPr eaLnBrk="1" hangingPunct="1">
              <a:buFontTx/>
              <a:buNone/>
            </a:pPr>
            <a:r>
              <a:rPr lang="ru-RU" altLang="ru-RU" sz="1400" dirty="0">
                <a:latin typeface="Times New Roman" panose="02020603050405020304" pitchFamily="18" charset="0"/>
              </a:rPr>
              <a:t>  </a:t>
            </a:r>
          </a:p>
        </p:txBody>
      </p:sp>
      <p:sp>
        <p:nvSpPr>
          <p:cNvPr id="21507" name="Rectangle 4">
            <a:extLst>
              <a:ext uri="{FF2B5EF4-FFF2-40B4-BE49-F238E27FC236}">
                <a16:creationId xmlns:a16="http://schemas.microsoft.com/office/drawing/2014/main" id="{45F9A2AA-2043-45F2-9236-70F67738AAC2}"/>
              </a:ext>
            </a:extLst>
          </p:cNvPr>
          <p:cNvSpPr>
            <a:spLocks noGrp="1" noChangeArrowheads="1"/>
          </p:cNvSpPr>
          <p:nvPr>
            <p:ph type="title"/>
          </p:nvPr>
        </p:nvSpPr>
        <p:spPr>
          <a:xfrm>
            <a:off x="152400" y="152400"/>
            <a:ext cx="8839200" cy="828328"/>
          </a:xfrm>
        </p:spPr>
        <p:txBody>
          <a:bodyPr>
            <a:normAutofit fontScale="90000"/>
          </a:bodyPr>
          <a:lstStyle/>
          <a:p>
            <a:pPr eaLnBrk="1" hangingPunct="1"/>
            <a:r>
              <a:rPr lang="ru-RU" altLang="ru-RU" sz="2400" b="1" dirty="0" err="1">
                <a:solidFill>
                  <a:srgbClr val="FF0000"/>
                </a:solidFill>
                <a:latin typeface="Times New Roman" panose="02020603050405020304" pitchFamily="18" charset="0"/>
              </a:rPr>
              <a:t>Электромагниттік</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сәулелену</a:t>
            </a:r>
            <a:r>
              <a:rPr lang="ru-RU" altLang="ru-RU" sz="2400" b="1" dirty="0">
                <a:solidFill>
                  <a:srgbClr val="FF0000"/>
                </a:solidFill>
                <a:latin typeface="Times New Roman" panose="02020603050405020304" pitchFamily="18" charset="0"/>
              </a:rPr>
              <a:t> </a:t>
            </a:r>
            <a:br>
              <a:rPr lang="ru-RU" altLang="ru-RU" sz="2400" b="1" dirty="0">
                <a:solidFill>
                  <a:srgbClr val="FF0000"/>
                </a:solidFill>
                <a:latin typeface="Times New Roman" panose="02020603050405020304" pitchFamily="18" charset="0"/>
              </a:rPr>
            </a:br>
            <a:r>
              <a:rPr lang="ru-RU" altLang="ru-RU" sz="2400" b="1" dirty="0">
                <a:solidFill>
                  <a:srgbClr val="FF0000"/>
                </a:solidFill>
                <a:latin typeface="Times New Roman" panose="02020603050405020304" pitchFamily="18" charset="0"/>
              </a:rPr>
              <a:t>Гамма-</a:t>
            </a:r>
            <a:r>
              <a:rPr lang="ru-RU" altLang="ru-RU" sz="2400" b="1" dirty="0" err="1">
                <a:solidFill>
                  <a:srgbClr val="FF0000"/>
                </a:solidFill>
                <a:latin typeface="Times New Roman" panose="02020603050405020304" pitchFamily="18" charset="0"/>
              </a:rPr>
              <a:t>сәулеленудің</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заттармен</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әрекеттесуінің</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негізгі</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механизмдері</a:t>
            </a:r>
            <a:r>
              <a:rPr lang="ru-RU" altLang="ru-RU" sz="2400" b="1" dirty="0">
                <a:solidFill>
                  <a:srgbClr val="FF0000"/>
                </a:solidFill>
                <a:latin typeface="Times New Roman" panose="02020603050405020304" pitchFamily="18" charset="0"/>
              </a:rPr>
              <a:t>:</a:t>
            </a:r>
            <a:endParaRPr lang="ru-RU" altLang="ru-RU" dirty="0">
              <a:solidFill>
                <a:schemeClr val="tx1"/>
              </a:solidFill>
              <a:latin typeface="Times New Roman" panose="02020603050405020304" pitchFamily="18" charset="0"/>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35F72058-D511-4F96-8877-C2666C2E3935}"/>
              </a:ext>
            </a:extLst>
          </p:cNvPr>
          <p:cNvSpPr>
            <a:spLocks noGrp="1" noChangeArrowheads="1"/>
          </p:cNvSpPr>
          <p:nvPr>
            <p:ph type="body" idx="1"/>
          </p:nvPr>
        </p:nvSpPr>
        <p:spPr>
          <a:xfrm>
            <a:off x="152400" y="1295400"/>
            <a:ext cx="8686800" cy="5334000"/>
          </a:xfrm>
          <a:ln>
            <a:solidFill>
              <a:srgbClr val="FF3300"/>
            </a:solidFill>
            <a:miter lim="800000"/>
            <a:headEnd/>
            <a:tailEnd/>
          </a:ln>
        </p:spPr>
        <p:txBody>
          <a:bodyPr>
            <a:normAutofit fontScale="92500" lnSpcReduction="10000"/>
          </a:bodyPr>
          <a:lstStyle/>
          <a:p>
            <a:pPr eaLnBrk="1" hangingPunct="1"/>
            <a:r>
              <a:rPr lang="ru-RU" altLang="ru-RU" sz="1600" b="1" i="1" dirty="0">
                <a:latin typeface="Times New Roman" panose="02020603050405020304" pitchFamily="18" charset="0"/>
              </a:rPr>
              <a:t> </a:t>
            </a:r>
            <a:r>
              <a:rPr lang="ru-RU" altLang="ru-RU" sz="1600" b="1" i="1" dirty="0">
                <a:solidFill>
                  <a:srgbClr val="FF3300"/>
                </a:solidFill>
                <a:highlight>
                  <a:srgbClr val="FFFF00"/>
                </a:highlight>
                <a:latin typeface="Times New Roman" panose="02020603050405020304" pitchFamily="18" charset="0"/>
              </a:rPr>
              <a:t>Фото-эффект</a:t>
            </a:r>
            <a:r>
              <a:rPr lang="ru-RU" altLang="ru-RU" sz="1600" b="1" i="1" dirty="0">
                <a:solidFill>
                  <a:srgbClr val="FF3300"/>
                </a:solidFill>
                <a:highlight>
                  <a:srgbClr val="FFFF00"/>
                </a:highlight>
              </a:rPr>
              <a:t>.</a:t>
            </a:r>
            <a:r>
              <a:rPr lang="ru-RU" altLang="ru-RU" sz="1600" b="1" dirty="0">
                <a:highlight>
                  <a:srgbClr val="FFFF00"/>
                </a:highlight>
                <a:latin typeface="Times New Roman" panose="02020603050405020304" pitchFamily="18" charset="0"/>
              </a:rPr>
              <a:t> Гамма-квант (при низкой энергии излучения до 0,05МэВ), взаимодействуя с орбитальным электроном внутренней оболочки атома, полностью передает ему свою энергию, выбивая электрон из электронной орбиты. Выбитый электрон называется фотоэлектроном. Его энергия равна исходной энергии гамма-кванта за вычетом энергии связи электрона с атомом. Это явление сопровождается испусканием рентгеновского (Х) излучения и дополнительного электрона с малой энергией и малым пробегом (электрон </a:t>
            </a:r>
            <a:r>
              <a:rPr lang="ru-RU" altLang="ru-RU" sz="1600" b="1" dirty="0" err="1">
                <a:highlight>
                  <a:srgbClr val="FFFF00"/>
                </a:highlight>
                <a:latin typeface="Times New Roman" panose="02020603050405020304" pitchFamily="18" charset="0"/>
              </a:rPr>
              <a:t>Оже</a:t>
            </a:r>
            <a:r>
              <a:rPr lang="ru-RU" altLang="ru-RU" sz="1600" b="1" dirty="0">
                <a:highlight>
                  <a:srgbClr val="FFFF00"/>
                </a:highlight>
                <a:latin typeface="Times New Roman" panose="02020603050405020304" pitchFamily="18" charset="0"/>
              </a:rPr>
              <a:t>).</a:t>
            </a:r>
          </a:p>
          <a:p>
            <a:pPr eaLnBrk="1" hangingPunct="1"/>
            <a:r>
              <a:rPr lang="ru-RU" altLang="ru-RU" sz="1600" b="1" i="1" dirty="0">
                <a:solidFill>
                  <a:srgbClr val="FF3300"/>
                </a:solidFill>
                <a:highlight>
                  <a:srgbClr val="FFFF00"/>
                </a:highlight>
                <a:latin typeface="Times New Roman" panose="02020603050405020304" pitchFamily="18" charset="0"/>
              </a:rPr>
              <a:t>Эффект Комптона или комптоновское рассеяние.</a:t>
            </a:r>
            <a:r>
              <a:rPr lang="ru-RU" altLang="ru-RU" sz="1600" b="1" dirty="0">
                <a:highlight>
                  <a:srgbClr val="FFFF00"/>
                </a:highlight>
                <a:latin typeface="Times New Roman" panose="02020603050405020304" pitchFamily="18" charset="0"/>
              </a:rPr>
              <a:t> Это эффект упругого столкновения гамма-фотонов со слабо связанными орбитальными электронами. Гамма-квант (при средних энергиях облучения  более 0,2МэВ) передает орбитальному электрону лишь часть своей энергии, превращается в гамма-квант с меньшей энергией и отклоняется от своего первоначального пути. Электроны отдачи приобретают значительную энергию, которую расходуют на ионизацию вещества (вторичная ионизация).</a:t>
            </a:r>
          </a:p>
          <a:p>
            <a:pPr eaLnBrk="1" hangingPunct="1"/>
            <a:r>
              <a:rPr lang="ru-RU" altLang="ru-RU" sz="1600" b="1" i="1" dirty="0">
                <a:solidFill>
                  <a:srgbClr val="FF3300"/>
                </a:solidFill>
                <a:highlight>
                  <a:srgbClr val="FFFF00"/>
                </a:highlight>
                <a:latin typeface="Times New Roman" panose="02020603050405020304" pitchFamily="18" charset="0"/>
              </a:rPr>
              <a:t>Образование электрон-позитронных пар</a:t>
            </a:r>
            <a:r>
              <a:rPr lang="ru-RU" altLang="ru-RU" sz="1600" b="1" i="1" dirty="0">
                <a:solidFill>
                  <a:srgbClr val="000000"/>
                </a:solidFill>
                <a:highlight>
                  <a:srgbClr val="FFFF00"/>
                </a:highlight>
                <a:latin typeface="Times New Roman" panose="02020603050405020304" pitchFamily="18" charset="0"/>
              </a:rPr>
              <a:t>.</a:t>
            </a:r>
            <a:r>
              <a:rPr lang="ru-RU" altLang="ru-RU" sz="1600" b="1" dirty="0">
                <a:solidFill>
                  <a:srgbClr val="000000"/>
                </a:solidFill>
                <a:highlight>
                  <a:srgbClr val="FFFF00"/>
                </a:highlight>
                <a:latin typeface="Times New Roman" panose="02020603050405020304" pitchFamily="18" charset="0"/>
              </a:rPr>
              <a:t> Это явление наблюдается при прохождении гамма-фотона на очень близком расстоянии от ядра и при условии, что энергия фотона превышает величину 1,02МэВ. Гамма-кванты, проходя через вещество, превращаются под действием сильного электрического поля вблизи ядра в пару “электрон ē –позитрон е</a:t>
            </a:r>
            <a:r>
              <a:rPr lang="ru-RU" altLang="ru-RU" sz="1600" b="1" baseline="30000" dirty="0">
                <a:solidFill>
                  <a:srgbClr val="000000"/>
                </a:solidFill>
                <a:highlight>
                  <a:srgbClr val="FFFF00"/>
                </a:highlight>
              </a:rPr>
              <a:t>+</a:t>
            </a:r>
            <a:r>
              <a:rPr lang="ru-RU" altLang="ru-RU" sz="1600" b="1" dirty="0">
                <a:solidFill>
                  <a:srgbClr val="000000"/>
                </a:solidFill>
                <a:highlight>
                  <a:srgbClr val="FFFF00"/>
                </a:highlight>
                <a:latin typeface="Times New Roman" panose="02020603050405020304" pitchFamily="18" charset="0"/>
              </a:rPr>
              <a:t>”. Образовавшиеся частицы  расходуют свою энергию на ионизацию и возбуждение атомов среды, т.е. вызывают вторичную ионизацию в веществе. Позитрон, встречая на своем пути электрон, соединяется с ним, в результате чего образуются два фотона, но уже с энергией 0,51МэВ (явление аннигиляции).</a:t>
            </a:r>
            <a:endParaRPr lang="ru-RU" altLang="ru-RU" sz="1600" dirty="0">
              <a:solidFill>
                <a:srgbClr val="000000"/>
              </a:solidFill>
              <a:highlight>
                <a:srgbClr val="FFFF00"/>
              </a:highlight>
              <a:latin typeface="Times New Roman" panose="02020603050405020304" pitchFamily="18" charset="0"/>
            </a:endParaRPr>
          </a:p>
          <a:p>
            <a:pPr eaLnBrk="1" hangingPunct="1"/>
            <a:endParaRPr lang="ru-RU" altLang="ru-RU" sz="1400" dirty="0">
              <a:solidFill>
                <a:srgbClr val="000080"/>
              </a:solidFill>
            </a:endParaRPr>
          </a:p>
          <a:p>
            <a:pPr eaLnBrk="1" hangingPunct="1"/>
            <a:endParaRPr lang="ru-RU" altLang="ru-RU" sz="1400" dirty="0"/>
          </a:p>
          <a:p>
            <a:pPr eaLnBrk="1" hangingPunct="1">
              <a:buFontTx/>
              <a:buNone/>
            </a:pPr>
            <a:r>
              <a:rPr lang="ru-RU" altLang="ru-RU" sz="1400" dirty="0">
                <a:latin typeface="Times New Roman" panose="02020603050405020304" pitchFamily="18" charset="0"/>
              </a:rPr>
              <a:t>  </a:t>
            </a:r>
          </a:p>
        </p:txBody>
      </p:sp>
      <p:sp>
        <p:nvSpPr>
          <p:cNvPr id="21507" name="Rectangle 4">
            <a:extLst>
              <a:ext uri="{FF2B5EF4-FFF2-40B4-BE49-F238E27FC236}">
                <a16:creationId xmlns:a16="http://schemas.microsoft.com/office/drawing/2014/main" id="{45F9A2AA-2043-45F2-9236-70F67738AAC2}"/>
              </a:ext>
            </a:extLst>
          </p:cNvPr>
          <p:cNvSpPr>
            <a:spLocks noGrp="1" noChangeArrowheads="1"/>
          </p:cNvSpPr>
          <p:nvPr>
            <p:ph type="title"/>
          </p:nvPr>
        </p:nvSpPr>
        <p:spPr>
          <a:xfrm>
            <a:off x="152400" y="152400"/>
            <a:ext cx="8839200" cy="1219200"/>
          </a:xfrm>
        </p:spPr>
        <p:txBody>
          <a:bodyPr/>
          <a:lstStyle/>
          <a:p>
            <a:pPr eaLnBrk="1" hangingPunct="1"/>
            <a:r>
              <a:rPr lang="ru-RU" altLang="ru-RU" sz="2400" b="1" dirty="0">
                <a:solidFill>
                  <a:srgbClr val="FF0000"/>
                </a:solidFill>
                <a:latin typeface="Times New Roman" panose="02020603050405020304" pitchFamily="18" charset="0"/>
              </a:rPr>
              <a:t>Электромагнитные излучения</a:t>
            </a:r>
            <a:br>
              <a:rPr lang="ru-RU" altLang="ru-RU" sz="2400" b="1" dirty="0">
                <a:solidFill>
                  <a:srgbClr val="FF0000"/>
                </a:solidFill>
                <a:latin typeface="Times New Roman" panose="02020603050405020304" pitchFamily="18" charset="0"/>
              </a:rPr>
            </a:br>
            <a:r>
              <a:rPr lang="ru-RU" altLang="ru-RU" sz="1800" b="1" dirty="0">
                <a:solidFill>
                  <a:schemeClr val="tx1"/>
                </a:solidFill>
                <a:latin typeface="Times New Roman" panose="02020603050405020304" pitchFamily="18" charset="0"/>
              </a:rPr>
              <a:t>Основными механизмами взаимодействия гамма-излучения с веществом   являются:</a:t>
            </a:r>
            <a:endParaRPr lang="ru-RU" altLang="ru-RU"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48866704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194787D-BB00-48A4-84C0-B90B7B3B9697}"/>
              </a:ext>
            </a:extLst>
          </p:cNvPr>
          <p:cNvPicPr>
            <a:picLocks noChangeAspect="1"/>
          </p:cNvPicPr>
          <p:nvPr/>
        </p:nvPicPr>
        <p:blipFill>
          <a:blip r:embed="rId2"/>
          <a:stretch>
            <a:fillRect/>
          </a:stretch>
        </p:blipFill>
        <p:spPr>
          <a:xfrm>
            <a:off x="1115616" y="394747"/>
            <a:ext cx="6840760" cy="6306520"/>
          </a:xfrm>
          <a:prstGeom prst="rect">
            <a:avLst/>
          </a:prstGeom>
        </p:spPr>
      </p:pic>
    </p:spTree>
    <p:extLst>
      <p:ext uri="{BB962C8B-B14F-4D97-AF65-F5344CB8AC3E}">
        <p14:creationId xmlns:p14="http://schemas.microsoft.com/office/powerpoint/2010/main" val="3264794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a:extLst>
              <a:ext uri="{FF2B5EF4-FFF2-40B4-BE49-F238E27FC236}">
                <a16:creationId xmlns:a16="http://schemas.microsoft.com/office/drawing/2014/main" id="{C98B4032-5235-4213-9E25-31D2B9A54C7E}"/>
              </a:ext>
            </a:extLst>
          </p:cNvPr>
          <p:cNvGraphicFramePr>
            <a:graphicFrameLocks noGrp="1" noChangeAspect="1"/>
          </p:cNvGraphicFramePr>
          <p:nvPr>
            <p:ph type="clipArt" sz="half" idx="1"/>
          </p:nvPr>
        </p:nvGraphicFramePr>
        <p:xfrm>
          <a:off x="228600" y="608162"/>
          <a:ext cx="4551608" cy="6097438"/>
        </p:xfrm>
        <a:graphic>
          <a:graphicData uri="http://schemas.openxmlformats.org/presentationml/2006/ole">
            <mc:AlternateContent xmlns:mc="http://schemas.openxmlformats.org/markup-compatibility/2006">
              <mc:Choice xmlns:v="urn:schemas-microsoft-com:vml" Requires="v">
                <p:oleObj spid="_x0000_s19512" name="Документ" r:id="rId3" imgW="4117848" imgH="5029200" progId="Word.Document.8">
                  <p:embed/>
                </p:oleObj>
              </mc:Choice>
              <mc:Fallback>
                <p:oleObj name="Документ" r:id="rId3" imgW="4117848" imgH="5029200" progId="Word.Document.8">
                  <p:embed/>
                  <p:pic>
                    <p:nvPicPr>
                      <p:cNvPr id="20482" name="Object 3">
                        <a:extLst>
                          <a:ext uri="{FF2B5EF4-FFF2-40B4-BE49-F238E27FC236}">
                            <a16:creationId xmlns:a16="http://schemas.microsoft.com/office/drawing/2014/main" id="{C98B4032-5235-4213-9E25-31D2B9A54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61" t="500" r="87" b="1288"/>
                      <a:stretch>
                        <a:fillRect/>
                      </a:stretch>
                    </p:blipFill>
                    <p:spPr bwMode="auto">
                      <a:xfrm>
                        <a:off x="228600" y="608162"/>
                        <a:ext cx="4551608" cy="6097438"/>
                      </a:xfrm>
                      <a:prstGeom prst="rect">
                        <a:avLst/>
                      </a:prstGeom>
                      <a:noFill/>
                      <a:ln>
                        <a:noFill/>
                      </a:ln>
                    </p:spPr>
                  </p:pic>
                </p:oleObj>
              </mc:Fallback>
            </mc:AlternateContent>
          </a:graphicData>
        </a:graphic>
      </p:graphicFrame>
      <p:sp>
        <p:nvSpPr>
          <p:cNvPr id="20483" name="Rectangle 4">
            <a:extLst>
              <a:ext uri="{FF2B5EF4-FFF2-40B4-BE49-F238E27FC236}">
                <a16:creationId xmlns:a16="http://schemas.microsoft.com/office/drawing/2014/main" id="{33BD20D2-EE53-4F00-9438-F6F4FD14B5A8}"/>
              </a:ext>
            </a:extLst>
          </p:cNvPr>
          <p:cNvSpPr>
            <a:spLocks noGrp="1" noChangeArrowheads="1"/>
          </p:cNvSpPr>
          <p:nvPr>
            <p:ph type="title"/>
          </p:nvPr>
        </p:nvSpPr>
        <p:spPr>
          <a:xfrm>
            <a:off x="457200" y="152400"/>
            <a:ext cx="8229600" cy="487362"/>
          </a:xfrm>
        </p:spPr>
        <p:txBody>
          <a:bodyPr>
            <a:normAutofit/>
          </a:bodyPr>
          <a:lstStyle/>
          <a:p>
            <a:pPr eaLnBrk="1" hangingPunct="1"/>
            <a:r>
              <a:rPr lang="ru-RU" altLang="ru-RU" sz="2000" b="1" dirty="0">
                <a:solidFill>
                  <a:srgbClr val="FF0000"/>
                </a:solidFill>
              </a:rPr>
              <a:t>Гамма-</a:t>
            </a:r>
            <a:r>
              <a:rPr lang="ru-RU" altLang="ru-RU" sz="2000" b="1" dirty="0" err="1">
                <a:solidFill>
                  <a:srgbClr val="FF0000"/>
                </a:solidFill>
              </a:rPr>
              <a:t>сәулеленудің</a:t>
            </a:r>
            <a:r>
              <a:rPr lang="ru-RU" altLang="ru-RU" sz="2000" b="1" dirty="0">
                <a:solidFill>
                  <a:srgbClr val="FF0000"/>
                </a:solidFill>
              </a:rPr>
              <a:t> </a:t>
            </a:r>
            <a:r>
              <a:rPr lang="ru-RU" altLang="ru-RU" sz="2000" b="1" dirty="0" err="1">
                <a:solidFill>
                  <a:srgbClr val="FF0000"/>
                </a:solidFill>
              </a:rPr>
              <a:t>заттармен</a:t>
            </a:r>
            <a:r>
              <a:rPr lang="ru-RU" altLang="ru-RU" sz="2000" b="1" dirty="0">
                <a:solidFill>
                  <a:srgbClr val="FF0000"/>
                </a:solidFill>
              </a:rPr>
              <a:t> </a:t>
            </a:r>
            <a:r>
              <a:rPr lang="ru-RU" altLang="ru-RU" sz="2000" b="1" dirty="0" err="1">
                <a:solidFill>
                  <a:srgbClr val="FF0000"/>
                </a:solidFill>
              </a:rPr>
              <a:t>әрекеттесу</a:t>
            </a:r>
            <a:r>
              <a:rPr lang="ru-RU" altLang="ru-RU" sz="2000" b="1" dirty="0">
                <a:solidFill>
                  <a:srgbClr val="FF0000"/>
                </a:solidFill>
              </a:rPr>
              <a:t> </a:t>
            </a:r>
            <a:r>
              <a:rPr lang="ru-RU" altLang="ru-RU" sz="2000" b="1" dirty="0" err="1">
                <a:solidFill>
                  <a:srgbClr val="FF0000"/>
                </a:solidFill>
              </a:rPr>
              <a:t>схемасы</a:t>
            </a:r>
            <a:endParaRPr lang="ru-RU" altLang="ru-RU" sz="2000" b="1" dirty="0">
              <a:solidFill>
                <a:srgbClr val="FF0000"/>
              </a:solidFill>
            </a:endParaRPr>
          </a:p>
        </p:txBody>
      </p:sp>
      <p:sp>
        <p:nvSpPr>
          <p:cNvPr id="20484" name="Rectangle 5">
            <a:extLst>
              <a:ext uri="{FF2B5EF4-FFF2-40B4-BE49-F238E27FC236}">
                <a16:creationId xmlns:a16="http://schemas.microsoft.com/office/drawing/2014/main" id="{3E477D25-5C32-4B8A-A841-96340BA437E5}"/>
              </a:ext>
            </a:extLst>
          </p:cNvPr>
          <p:cNvSpPr>
            <a:spLocks noGrp="1" noChangeArrowheads="1"/>
          </p:cNvSpPr>
          <p:nvPr>
            <p:ph type="body" sz="half" idx="2"/>
          </p:nvPr>
        </p:nvSpPr>
        <p:spPr>
          <a:xfrm>
            <a:off x="4724400" y="762000"/>
            <a:ext cx="4038600" cy="5943600"/>
          </a:xfrm>
          <a:ln>
            <a:solidFill>
              <a:srgbClr val="FF0000"/>
            </a:solidFill>
            <a:miter lim="800000"/>
            <a:headEnd/>
            <a:tailEnd/>
          </a:ln>
        </p:spPr>
        <p:txBody>
          <a:bodyPr>
            <a:normAutofit/>
          </a:bodyPr>
          <a:lstStyle/>
          <a:p>
            <a:pPr eaLnBrk="1" hangingPunct="1"/>
            <a:r>
              <a:rPr lang="ru-RU" altLang="ru-RU" sz="1800" b="1" dirty="0">
                <a:latin typeface="Times New Roman" panose="02020603050405020304" pitchFamily="18" charset="0"/>
              </a:rPr>
              <a:t>Гамма-</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тікелей</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иондалмайды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Затпен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әрекеттескенде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жоғары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жылдамдықта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қозғалатын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ортаны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иондайтын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электрондардың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болуын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тудырады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жанама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иондаушы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p>
          <a:p>
            <a:pPr eaLnBrk="1" hangingPunct="1"/>
            <a:r>
              <a:rPr lang="ru-RU" altLang="ru-RU" sz="1800" b="1" dirty="0">
                <a:latin typeface="Times New Roman" panose="02020603050405020304" pitchFamily="18" charset="0"/>
              </a:rPr>
              <a:t>Гамма-</a:t>
            </a:r>
            <a:r>
              <a:rPr lang="ru-RU" altLang="ru-RU" sz="1800" b="1" dirty="0" err="1">
                <a:latin typeface="Times New Roman" panose="02020603050405020304" pitchFamily="18" charset="0"/>
              </a:rPr>
              <a:t>сәулеленудің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заттармен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әрекеттесуінің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негізгі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механизмдері</a:t>
            </a:r>
            <a:r>
              <a:rPr lang="ru-RU" altLang="ru-RU" sz="1800" b="1" dirty="0">
                <a:latin typeface="Times New Roman" panose="02020603050405020304" pitchFamily="18" charset="0"/>
              </a:rPr>
              <a:t>:</a:t>
            </a:r>
          </a:p>
          <a:p>
            <a:pPr eaLnBrk="1" hangingPunct="1"/>
            <a:r>
              <a:rPr lang="ru-RU" altLang="ru-RU" sz="1800" b="1" i="1" dirty="0">
                <a:solidFill>
                  <a:srgbClr val="FF3300"/>
                </a:solidFill>
                <a:latin typeface="Times New Roman" panose="02020603050405020304" pitchFamily="18" charset="0"/>
              </a:rPr>
              <a:t>Фото-эффект</a:t>
            </a:r>
            <a:r>
              <a:rPr lang="ru-RU" altLang="ru-RU" sz="1800" i="1" dirty="0">
                <a:solidFill>
                  <a:srgbClr val="FF3300"/>
                </a:solidFill>
              </a:rPr>
              <a:t>.</a:t>
            </a:r>
            <a:r>
              <a:rPr lang="ru-RU" altLang="ru-RU" sz="1800" dirty="0">
                <a:solidFill>
                  <a:srgbClr val="FF3300"/>
                </a:solidFill>
              </a:rPr>
              <a:t> </a:t>
            </a:r>
          </a:p>
          <a:p>
            <a:r>
              <a:rPr lang="ru-RU" altLang="ru-RU" sz="1800" b="1" i="1" dirty="0">
                <a:solidFill>
                  <a:srgbClr val="FF3300"/>
                </a:solidFill>
                <a:latin typeface="Times New Roman" panose="02020603050405020304" pitchFamily="18" charset="0"/>
              </a:rPr>
              <a:t>Комптон-</a:t>
            </a:r>
            <a:r>
              <a:rPr lang="ru-RU" altLang="ru-RU" sz="1800" b="1" i="1" dirty="0">
                <a:solidFill>
                  <a:srgbClr val="FF3300"/>
                </a:solidFill>
              </a:rPr>
              <a:t>Эффект </a:t>
            </a:r>
            <a:r>
              <a:rPr lang="ru-RU" altLang="ru-RU" sz="1800" b="1" i="1" dirty="0" err="1">
                <a:solidFill>
                  <a:srgbClr val="FF3300"/>
                </a:solidFill>
              </a:rPr>
              <a:t>немесе</a:t>
            </a:r>
            <a:r>
              <a:rPr lang="ru-RU" altLang="ru-RU" sz="1800" b="1" dirty="0">
                <a:solidFill>
                  <a:srgbClr val="FF0000"/>
                </a:solidFill>
                <a:latin typeface="Times New Roman" panose="02020603050405020304" pitchFamily="18" charset="0"/>
              </a:rPr>
              <a:t> Комптон </a:t>
            </a:r>
            <a:r>
              <a:rPr lang="ru-RU" altLang="ru-RU" sz="1800" b="1" dirty="0" err="1">
                <a:solidFill>
                  <a:srgbClr val="FF0000"/>
                </a:solidFill>
                <a:latin typeface="Times New Roman" panose="02020603050405020304" pitchFamily="18" charset="0"/>
              </a:rPr>
              <a:t>шашырауы</a:t>
            </a:r>
            <a:r>
              <a:rPr lang="ru-RU" altLang="ru-RU" sz="1800" b="1" i="1" dirty="0">
                <a:solidFill>
                  <a:srgbClr val="FF3300"/>
                </a:solidFill>
                <a:latin typeface="Times New Roman" panose="02020603050405020304" pitchFamily="18" charset="0"/>
              </a:rPr>
              <a:t>.</a:t>
            </a:r>
            <a:r>
              <a:rPr lang="ru-RU" altLang="ru-RU" sz="1800" dirty="0">
                <a:solidFill>
                  <a:srgbClr val="FF3300"/>
                </a:solidFill>
              </a:rPr>
              <a:t> </a:t>
            </a:r>
          </a:p>
          <a:p>
            <a:pPr eaLnBrk="1" hangingPunct="1"/>
            <a:r>
              <a:rPr lang="ru-RU" altLang="ru-RU" sz="1800" b="1" dirty="0">
                <a:solidFill>
                  <a:srgbClr val="FF0000"/>
                </a:solidFill>
                <a:latin typeface="Times New Roman" panose="02020603050405020304" pitchFamily="18" charset="0"/>
              </a:rPr>
              <a:t>Электрон-позитрон </a:t>
            </a:r>
            <a:r>
              <a:rPr lang="ru-RU" altLang="ru-RU" sz="1800" b="1" dirty="0" err="1">
                <a:solidFill>
                  <a:srgbClr val="FF0000"/>
                </a:solidFill>
                <a:latin typeface="Times New Roman" panose="02020603050405020304" pitchFamily="18" charset="0"/>
              </a:rPr>
              <a:t>жұптарының</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түзілуі</a:t>
            </a:r>
            <a:r>
              <a:rPr lang="ru-RU" altLang="ru-RU" sz="1800" b="1" dirty="0">
                <a:solidFill>
                  <a:srgbClr val="FF0000"/>
                </a:solidFill>
                <a:latin typeface="Times New Roman" panose="02020603050405020304" pitchFamily="18" charset="0"/>
              </a:rPr>
              <a:t> </a:t>
            </a:r>
          </a:p>
          <a:p>
            <a:pPr eaLnBrk="1" hangingPunct="1"/>
            <a:r>
              <a:rPr lang="ru-RU" altLang="ru-RU" sz="1800" b="1" i="1" dirty="0" err="1">
                <a:solidFill>
                  <a:srgbClr val="FF3300"/>
                </a:solidFill>
                <a:latin typeface="Times New Roman" panose="02020603050405020304" pitchFamily="18" charset="0"/>
              </a:rPr>
              <a:t>Ядролық</a:t>
            </a:r>
            <a:r>
              <a:rPr lang="ru-RU" altLang="ru-RU" sz="1800" b="1" i="1" dirty="0">
                <a:solidFill>
                  <a:srgbClr val="FF3300"/>
                </a:solidFill>
                <a:latin typeface="Times New Roman" panose="02020603050405020304" pitchFamily="18" charset="0"/>
              </a:rPr>
              <a:t> эффект.</a:t>
            </a:r>
            <a:r>
              <a:rPr lang="ru-RU" altLang="ru-RU" sz="1800" dirty="0">
                <a:solidFill>
                  <a:srgbClr val="000000"/>
                </a:solidFill>
              </a:rPr>
              <a:t> </a:t>
            </a:r>
            <a:r>
              <a:rPr lang="ru-RU" altLang="ru-RU" sz="1800" dirty="0">
                <a:latin typeface="Times New Roman" panose="02020603050405020304" pitchFamily="18"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976660"/>
          </a:xfrm>
        </p:spPr>
        <p:style>
          <a:lnRef idx="2">
            <a:schemeClr val="accent6"/>
          </a:lnRef>
          <a:fillRef idx="1">
            <a:schemeClr val="lt1"/>
          </a:fillRef>
          <a:effectRef idx="0">
            <a:schemeClr val="accent6"/>
          </a:effectRef>
          <a:fontRef idx="minor">
            <a:schemeClr val="dk1"/>
          </a:fontRef>
        </p:style>
        <p:txBody>
          <a:bodyPr>
            <a:normAutofit/>
          </a:bodyPr>
          <a:lstStyle/>
          <a:p>
            <a:r>
              <a:rPr lang="kk-KZ" sz="4000" b="1" dirty="0">
                <a:effectLst>
                  <a:outerShdw blurRad="38100" dist="38100" dir="2700000" algn="tl">
                    <a:srgbClr val="000000">
                      <a:alpha val="43137"/>
                    </a:srgbClr>
                  </a:outerShdw>
                </a:effectLst>
              </a:rPr>
              <a:t>Иондаушы радиация</a:t>
            </a:r>
            <a:endParaRPr lang="ru-RU" sz="4000" b="1" dirty="0">
              <a:effectLst>
                <a:outerShdw blurRad="38100" dist="38100" dir="2700000" algn="tl">
                  <a:srgbClr val="000000">
                    <a:alpha val="43137"/>
                  </a:srgbClr>
                </a:outerShdw>
              </a:effectLst>
            </a:endParaRPr>
          </a:p>
        </p:txBody>
      </p:sp>
      <p:sp>
        <p:nvSpPr>
          <p:cNvPr id="3" name="Объект 2"/>
          <p:cNvSpPr>
            <a:spLocks noGrp="1"/>
          </p:cNvSpPr>
          <p:nvPr>
            <p:ph sz="half" idx="1"/>
          </p:nvPr>
        </p:nvSpPr>
        <p:spPr>
          <a:xfrm>
            <a:off x="467544" y="1340768"/>
            <a:ext cx="8229600" cy="1440160"/>
          </a:xfrm>
        </p:spPr>
        <p:style>
          <a:lnRef idx="2">
            <a:schemeClr val="accent3"/>
          </a:lnRef>
          <a:fillRef idx="1">
            <a:schemeClr val="lt1"/>
          </a:fillRef>
          <a:effectRef idx="0">
            <a:schemeClr val="accent3"/>
          </a:effectRef>
          <a:fontRef idx="minor">
            <a:schemeClr val="dk1"/>
          </a:fontRef>
        </p:style>
        <p:txBody>
          <a:bodyPr>
            <a:normAutofit/>
          </a:bodyPr>
          <a:lstStyle/>
          <a:p>
            <a:pPr algn="just"/>
            <a:r>
              <a:rPr lang="ru-RU" altLang="ru-RU" sz="2800" b="1" i="1" dirty="0">
                <a:solidFill>
                  <a:schemeClr val="tx1"/>
                </a:solidFill>
              </a:rPr>
              <a:t>Радиация</a:t>
            </a:r>
            <a:r>
              <a:rPr lang="ru-RU" altLang="ru-RU" sz="2400" dirty="0">
                <a:solidFill>
                  <a:srgbClr val="FF3300"/>
                </a:solidFill>
              </a:rPr>
              <a:t> </a:t>
            </a:r>
            <a:r>
              <a:rPr lang="ru-RU" altLang="ru-RU" sz="2400" dirty="0"/>
              <a:t>(</a:t>
            </a:r>
            <a:r>
              <a:rPr lang="ru-RU" altLang="ru-RU" sz="2400" dirty="0" err="1"/>
              <a:t>сәуле</a:t>
            </a:r>
            <a:r>
              <a:rPr lang="ru-RU" altLang="ru-RU" sz="2400" dirty="0"/>
              <a:t> </a:t>
            </a:r>
            <a:r>
              <a:rPr lang="ru-RU" altLang="ru-RU" sz="2400" dirty="0" err="1"/>
              <a:t>шығару</a:t>
            </a:r>
            <a:r>
              <a:rPr lang="ru-RU" altLang="ru-RU" sz="2400" dirty="0"/>
              <a:t>) – </a:t>
            </a:r>
            <a:r>
              <a:rPr lang="ru-RU" altLang="ru-RU" sz="2400" dirty="0" err="1"/>
              <a:t>қандай</a:t>
            </a:r>
            <a:r>
              <a:rPr lang="ru-RU" altLang="ru-RU" sz="2400" dirty="0"/>
              <a:t> да </a:t>
            </a:r>
            <a:r>
              <a:rPr lang="ru-RU" altLang="ru-RU" sz="2400" dirty="0" err="1"/>
              <a:t>бір</a:t>
            </a:r>
            <a:r>
              <a:rPr lang="ru-RU" altLang="ru-RU" sz="2400" dirty="0"/>
              <a:t> </a:t>
            </a:r>
            <a:r>
              <a:rPr lang="ru-RU" altLang="ru-RU" sz="2400" dirty="0" err="1"/>
              <a:t>сәулелену</a:t>
            </a:r>
            <a:r>
              <a:rPr lang="ru-RU" altLang="ru-RU" sz="2400" dirty="0"/>
              <a:t> </a:t>
            </a:r>
            <a:r>
              <a:rPr lang="ru-RU" altLang="ru-RU" sz="2400" dirty="0" err="1"/>
              <a:t>көзінен</a:t>
            </a:r>
            <a:r>
              <a:rPr lang="ru-RU" altLang="ru-RU" sz="2400" dirty="0"/>
              <a:t> (</a:t>
            </a:r>
            <a:r>
              <a:rPr lang="ru-RU" altLang="ru-RU" sz="2400" dirty="0" err="1"/>
              <a:t>электромагниттік</a:t>
            </a:r>
            <a:r>
              <a:rPr lang="ru-RU" altLang="ru-RU" sz="2400" dirty="0"/>
              <a:t>, </a:t>
            </a:r>
            <a:r>
              <a:rPr lang="ru-RU" altLang="ru-RU" sz="2400" dirty="0" err="1"/>
              <a:t>жылулық</a:t>
            </a:r>
            <a:r>
              <a:rPr lang="ru-RU" altLang="ru-RU" sz="2400" dirty="0"/>
              <a:t>, </a:t>
            </a:r>
            <a:r>
              <a:rPr lang="ru-RU" altLang="ru-RU" sz="2400" dirty="0" err="1"/>
              <a:t>гравитациялық</a:t>
            </a:r>
            <a:r>
              <a:rPr lang="ru-RU" altLang="ru-RU" sz="2400" dirty="0"/>
              <a:t>, </a:t>
            </a:r>
            <a:r>
              <a:rPr lang="ru-RU" altLang="ru-RU" sz="2400" dirty="0" err="1"/>
              <a:t>ғарыштық</a:t>
            </a:r>
            <a:r>
              <a:rPr lang="ru-RU" altLang="ru-RU" sz="2400" dirty="0"/>
              <a:t>, </a:t>
            </a:r>
            <a:r>
              <a:rPr lang="ru-RU" altLang="ru-RU" sz="2400" dirty="0" err="1"/>
              <a:t>ядролық</a:t>
            </a:r>
            <a:r>
              <a:rPr lang="ru-RU" altLang="ru-RU" sz="2400" dirty="0"/>
              <a:t>) </a:t>
            </a:r>
            <a:r>
              <a:rPr lang="ru-RU" altLang="ru-RU" sz="2400" dirty="0" err="1"/>
              <a:t>босап</a:t>
            </a:r>
            <a:r>
              <a:rPr lang="ru-RU" altLang="ru-RU" sz="2400" dirty="0"/>
              <a:t> </a:t>
            </a:r>
            <a:r>
              <a:rPr lang="ru-RU" altLang="ru-RU" sz="2400" dirty="0" err="1"/>
              <a:t>шығатын</a:t>
            </a:r>
            <a:r>
              <a:rPr lang="ru-RU" altLang="ru-RU" sz="2400" dirty="0"/>
              <a:t> энергия. </a:t>
            </a:r>
          </a:p>
        </p:txBody>
      </p:sp>
      <p:sp>
        <p:nvSpPr>
          <p:cNvPr id="4" name="Текст 3"/>
          <p:cNvSpPr>
            <a:spLocks noGrp="1"/>
          </p:cNvSpPr>
          <p:nvPr>
            <p:ph type="body" sz="half" idx="2"/>
          </p:nvPr>
        </p:nvSpPr>
        <p:spPr>
          <a:xfrm>
            <a:off x="467544" y="2852936"/>
            <a:ext cx="8229600" cy="1800200"/>
          </a:xfrm>
        </p:spPr>
        <p:style>
          <a:lnRef idx="2">
            <a:schemeClr val="accent4"/>
          </a:lnRef>
          <a:fillRef idx="1">
            <a:schemeClr val="lt1"/>
          </a:fillRef>
          <a:effectRef idx="0">
            <a:schemeClr val="accent4"/>
          </a:effectRef>
          <a:fontRef idx="minor">
            <a:schemeClr val="dk1"/>
          </a:fontRef>
        </p:style>
        <p:txBody>
          <a:bodyPr>
            <a:normAutofit/>
          </a:bodyPr>
          <a:lstStyle/>
          <a:p>
            <a:pPr algn="just"/>
            <a:r>
              <a:rPr lang="ru-RU" sz="2400" dirty="0" err="1"/>
              <a:t>Энергиясы</a:t>
            </a:r>
            <a:r>
              <a:rPr lang="ru-RU" sz="2400" dirty="0"/>
              <a:t> </a:t>
            </a:r>
            <a:r>
              <a:rPr lang="ru-RU" sz="2400" dirty="0" err="1"/>
              <a:t>иондалу</a:t>
            </a:r>
            <a:r>
              <a:rPr lang="ru-RU" sz="2400" dirty="0"/>
              <a:t> </a:t>
            </a:r>
            <a:r>
              <a:rPr lang="ru-RU" sz="2400" dirty="0" err="1"/>
              <a:t>потенциалынан</a:t>
            </a:r>
            <a:r>
              <a:rPr lang="ru-RU" sz="2400" dirty="0"/>
              <a:t> </a:t>
            </a:r>
            <a:r>
              <a:rPr lang="ru-RU" sz="2400" dirty="0" err="1"/>
              <a:t>жоғары</a:t>
            </a:r>
            <a:r>
              <a:rPr lang="ru-RU" sz="2400" dirty="0"/>
              <a:t> (</a:t>
            </a:r>
            <a:r>
              <a:rPr lang="en-US" sz="2400" dirty="0"/>
              <a:t>&gt;10</a:t>
            </a:r>
            <a:r>
              <a:rPr lang="kk-KZ" sz="2400" dirty="0"/>
              <a:t>эВ (электронВольт), </a:t>
            </a:r>
            <a:r>
              <a:rPr lang="ru-RU" sz="2400" dirty="0" err="1"/>
              <a:t>сәулелендірілген</a:t>
            </a:r>
            <a:r>
              <a:rPr lang="ru-RU" sz="2400" dirty="0"/>
              <a:t> </a:t>
            </a:r>
            <a:r>
              <a:rPr lang="ru-RU" sz="2400" dirty="0" err="1"/>
              <a:t>заттың</a:t>
            </a:r>
            <a:r>
              <a:rPr lang="ru-RU" sz="2400" dirty="0"/>
              <a:t> </a:t>
            </a:r>
            <a:r>
              <a:rPr lang="ru-RU" sz="2400" dirty="0" err="1"/>
              <a:t>құрамындағы</a:t>
            </a:r>
            <a:r>
              <a:rPr lang="ru-RU" sz="2400" dirty="0"/>
              <a:t> </a:t>
            </a:r>
            <a:r>
              <a:rPr lang="ru-RU" sz="2400" dirty="0" err="1"/>
              <a:t>атомдар</a:t>
            </a:r>
            <a:r>
              <a:rPr lang="ru-RU" sz="2400" dirty="0"/>
              <a:t> мен </a:t>
            </a:r>
            <a:r>
              <a:rPr lang="ru-RU" sz="2400" dirty="0" err="1"/>
              <a:t>молекулаларды</a:t>
            </a:r>
            <a:r>
              <a:rPr lang="ru-RU" sz="2400" dirty="0"/>
              <a:t> </a:t>
            </a:r>
            <a:r>
              <a:rPr lang="ru-RU" sz="2400" dirty="0" err="1"/>
              <a:t>иондарға</a:t>
            </a:r>
            <a:r>
              <a:rPr lang="ru-RU" sz="2400" dirty="0"/>
              <a:t> </a:t>
            </a:r>
            <a:r>
              <a:rPr lang="ru-RU" sz="2400" dirty="0" err="1"/>
              <a:t>айналдыратын</a:t>
            </a:r>
            <a:r>
              <a:rPr lang="ru-RU" sz="2400" dirty="0"/>
              <a:t> </a:t>
            </a:r>
            <a:r>
              <a:rPr lang="ru-RU" sz="2400" dirty="0" err="1"/>
              <a:t>сәулелерді</a:t>
            </a:r>
            <a:r>
              <a:rPr lang="ru-RU" sz="2400" dirty="0"/>
              <a:t> </a:t>
            </a:r>
            <a:r>
              <a:rPr lang="ru-RU" sz="2800" b="1" i="1" dirty="0" err="1"/>
              <a:t>иондаушы</a:t>
            </a:r>
            <a:r>
              <a:rPr lang="ru-RU" sz="2800" b="1" i="1" dirty="0"/>
              <a:t> </a:t>
            </a:r>
            <a:r>
              <a:rPr lang="ru-RU" sz="2800" b="1" i="1" dirty="0" err="1"/>
              <a:t>сәулелер</a:t>
            </a:r>
            <a:r>
              <a:rPr lang="ru-RU" sz="2800" b="1" i="1" dirty="0"/>
              <a:t> </a:t>
            </a:r>
            <a:r>
              <a:rPr lang="ru-RU" sz="2400" dirty="0" err="1"/>
              <a:t>деп</a:t>
            </a:r>
            <a:r>
              <a:rPr lang="ru-RU" sz="2400" dirty="0"/>
              <a:t> </a:t>
            </a:r>
            <a:r>
              <a:rPr lang="ru-RU" sz="2400" dirty="0" err="1"/>
              <a:t>айтады</a:t>
            </a:r>
            <a:r>
              <a:rPr lang="ru-RU" sz="2400" dirty="0"/>
              <a:t>. </a:t>
            </a:r>
          </a:p>
        </p:txBody>
      </p:sp>
      <p:sp>
        <p:nvSpPr>
          <p:cNvPr id="5" name="TextBox 4"/>
          <p:cNvSpPr txBox="1"/>
          <p:nvPr/>
        </p:nvSpPr>
        <p:spPr>
          <a:xfrm>
            <a:off x="450633" y="4789829"/>
            <a:ext cx="8208912"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kk-KZ" sz="2400" b="1" i="1" dirty="0"/>
              <a:t>Иондаушы сәулелердің өзіне тән екі негізгі ерекшелігі бар:</a:t>
            </a:r>
          </a:p>
          <a:p>
            <a:pPr marL="285750" indent="-285750">
              <a:buFont typeface="Arial" panose="020B0604020202020204" pitchFamily="34" charset="0"/>
              <a:buChar char="•"/>
            </a:pPr>
            <a:r>
              <a:rPr lang="kk-KZ" sz="2400" dirty="0"/>
              <a:t>Заттардан өту қабілеті жоғары;</a:t>
            </a:r>
          </a:p>
          <a:p>
            <a:pPr marL="285750" indent="-285750">
              <a:buFont typeface="Arial" panose="020B0604020202020204" pitchFamily="34" charset="0"/>
              <a:buChar char="•"/>
            </a:pPr>
            <a:r>
              <a:rPr lang="kk-KZ" sz="2400" dirty="0"/>
              <a:t>Заттардан өту кезінде оның атом мен молекуларымен әсерлеседі де оларды қоздырады, нәтижесінде олар иондалады.</a:t>
            </a:r>
          </a:p>
        </p:txBody>
      </p:sp>
    </p:spTree>
    <p:extLst>
      <p:ext uri="{BB962C8B-B14F-4D97-AF65-F5344CB8AC3E}">
        <p14:creationId xmlns:p14="http://schemas.microsoft.com/office/powerpoint/2010/main" val="809422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a:extLst>
              <a:ext uri="{FF2B5EF4-FFF2-40B4-BE49-F238E27FC236}">
                <a16:creationId xmlns:a16="http://schemas.microsoft.com/office/drawing/2014/main" id="{C98B4032-5235-4213-9E25-31D2B9A54C7E}"/>
              </a:ext>
            </a:extLst>
          </p:cNvPr>
          <p:cNvGraphicFramePr>
            <a:graphicFrameLocks noGrp="1" noChangeAspect="1"/>
          </p:cNvGraphicFramePr>
          <p:nvPr>
            <p:ph type="clipArt" sz="half" idx="1"/>
          </p:nvPr>
        </p:nvGraphicFramePr>
        <p:xfrm>
          <a:off x="228600" y="608162"/>
          <a:ext cx="4551608" cy="6097438"/>
        </p:xfrm>
        <a:graphic>
          <a:graphicData uri="http://schemas.openxmlformats.org/presentationml/2006/ole">
            <mc:AlternateContent xmlns:mc="http://schemas.openxmlformats.org/markup-compatibility/2006">
              <mc:Choice xmlns:v="urn:schemas-microsoft-com:vml" Requires="v">
                <p:oleObj spid="_x0000_s38922" name="Документ" r:id="rId3" imgW="4117848" imgH="5029200" progId="Word.Document.8">
                  <p:embed/>
                </p:oleObj>
              </mc:Choice>
              <mc:Fallback>
                <p:oleObj name="Документ" r:id="rId3" imgW="4117848" imgH="5029200" progId="Word.Document.8">
                  <p:embed/>
                  <p:pic>
                    <p:nvPicPr>
                      <p:cNvPr id="20482" name="Object 3">
                        <a:extLst>
                          <a:ext uri="{FF2B5EF4-FFF2-40B4-BE49-F238E27FC236}">
                            <a16:creationId xmlns:a16="http://schemas.microsoft.com/office/drawing/2014/main" id="{C98B4032-5235-4213-9E25-31D2B9A54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61" t="500" r="87" b="1288"/>
                      <a:stretch>
                        <a:fillRect/>
                      </a:stretch>
                    </p:blipFill>
                    <p:spPr bwMode="auto">
                      <a:xfrm>
                        <a:off x="228600" y="608162"/>
                        <a:ext cx="4551608" cy="6097438"/>
                      </a:xfrm>
                      <a:prstGeom prst="rect">
                        <a:avLst/>
                      </a:prstGeom>
                      <a:noFill/>
                      <a:ln>
                        <a:noFill/>
                      </a:ln>
                    </p:spPr>
                  </p:pic>
                </p:oleObj>
              </mc:Fallback>
            </mc:AlternateContent>
          </a:graphicData>
        </a:graphic>
      </p:graphicFrame>
      <p:sp>
        <p:nvSpPr>
          <p:cNvPr id="20483" name="Rectangle 4">
            <a:extLst>
              <a:ext uri="{FF2B5EF4-FFF2-40B4-BE49-F238E27FC236}">
                <a16:creationId xmlns:a16="http://schemas.microsoft.com/office/drawing/2014/main" id="{33BD20D2-EE53-4F00-9438-F6F4FD14B5A8}"/>
              </a:ext>
            </a:extLst>
          </p:cNvPr>
          <p:cNvSpPr>
            <a:spLocks noGrp="1" noChangeArrowheads="1"/>
          </p:cNvSpPr>
          <p:nvPr>
            <p:ph type="title"/>
          </p:nvPr>
        </p:nvSpPr>
        <p:spPr>
          <a:xfrm>
            <a:off x="457200" y="152400"/>
            <a:ext cx="8229600" cy="487362"/>
          </a:xfrm>
        </p:spPr>
        <p:txBody>
          <a:bodyPr/>
          <a:lstStyle/>
          <a:p>
            <a:pPr eaLnBrk="1" hangingPunct="1"/>
            <a:r>
              <a:rPr lang="ru-RU" altLang="ru-RU" sz="2000" b="1" dirty="0">
                <a:solidFill>
                  <a:srgbClr val="FF0000"/>
                </a:solidFill>
              </a:rPr>
              <a:t>Схема взаимодействия гамма излучения с веществом</a:t>
            </a:r>
          </a:p>
        </p:txBody>
      </p:sp>
      <p:sp>
        <p:nvSpPr>
          <p:cNvPr id="20484" name="Rectangle 5">
            <a:extLst>
              <a:ext uri="{FF2B5EF4-FFF2-40B4-BE49-F238E27FC236}">
                <a16:creationId xmlns:a16="http://schemas.microsoft.com/office/drawing/2014/main" id="{3E477D25-5C32-4B8A-A841-96340BA437E5}"/>
              </a:ext>
            </a:extLst>
          </p:cNvPr>
          <p:cNvSpPr>
            <a:spLocks noGrp="1" noChangeArrowheads="1"/>
          </p:cNvSpPr>
          <p:nvPr>
            <p:ph type="body" sz="half" idx="2"/>
          </p:nvPr>
        </p:nvSpPr>
        <p:spPr>
          <a:xfrm>
            <a:off x="4724400" y="762000"/>
            <a:ext cx="4038600" cy="5943600"/>
          </a:xfrm>
          <a:ln>
            <a:solidFill>
              <a:srgbClr val="FF0000"/>
            </a:solidFill>
            <a:miter lim="800000"/>
            <a:headEnd/>
            <a:tailEnd/>
          </a:ln>
        </p:spPr>
        <p:txBody>
          <a:bodyPr/>
          <a:lstStyle/>
          <a:p>
            <a:pPr eaLnBrk="1" hangingPunct="1"/>
            <a:r>
              <a:rPr lang="ru-RU" altLang="ru-RU" sz="1800" b="1" dirty="0">
                <a:highlight>
                  <a:srgbClr val="FFFF00"/>
                </a:highlight>
                <a:latin typeface="Times New Roman" panose="02020603050405020304" pitchFamily="18" charset="0"/>
              </a:rPr>
              <a:t>Гамма излучение непосредственную ионизацию не производит. При взаимодействии с веществом вызывает образование электронов, двигающихся с высокой скоростью и ионизирующих среду (косвенно ионизирующее излучение).</a:t>
            </a:r>
          </a:p>
          <a:p>
            <a:pPr eaLnBrk="1" hangingPunct="1"/>
            <a:r>
              <a:rPr lang="ru-RU" altLang="ru-RU" sz="1800" b="1" dirty="0">
                <a:highlight>
                  <a:srgbClr val="FFFF00"/>
                </a:highlight>
                <a:latin typeface="Times New Roman" panose="02020603050405020304" pitchFamily="18" charset="0"/>
              </a:rPr>
              <a:t>Основными механизмами взаимодействия гамма-излучения с веществом   являются:</a:t>
            </a:r>
          </a:p>
          <a:p>
            <a:pPr eaLnBrk="1" hangingPunct="1"/>
            <a:r>
              <a:rPr lang="ru-RU" altLang="ru-RU" sz="1800" b="1" i="1" dirty="0">
                <a:solidFill>
                  <a:srgbClr val="FF3300"/>
                </a:solidFill>
                <a:highlight>
                  <a:srgbClr val="FFFF00"/>
                </a:highlight>
                <a:latin typeface="Times New Roman" panose="02020603050405020304" pitchFamily="18" charset="0"/>
              </a:rPr>
              <a:t>Фото-эффект</a:t>
            </a:r>
            <a:r>
              <a:rPr lang="ru-RU" altLang="ru-RU" sz="1800" i="1" dirty="0">
                <a:solidFill>
                  <a:srgbClr val="FF3300"/>
                </a:solidFill>
                <a:highlight>
                  <a:srgbClr val="FFFF00"/>
                </a:highlight>
              </a:rPr>
              <a:t>.</a:t>
            </a:r>
            <a:r>
              <a:rPr lang="ru-RU" altLang="ru-RU" sz="1800" dirty="0">
                <a:solidFill>
                  <a:srgbClr val="FF3300"/>
                </a:solidFill>
                <a:highlight>
                  <a:srgbClr val="FFFF00"/>
                </a:highlight>
              </a:rPr>
              <a:t> </a:t>
            </a:r>
          </a:p>
          <a:p>
            <a:pPr eaLnBrk="1" hangingPunct="1"/>
            <a:r>
              <a:rPr lang="ru-RU" altLang="ru-RU" sz="1800" b="1" i="1" dirty="0">
                <a:solidFill>
                  <a:srgbClr val="FF3300"/>
                </a:solidFill>
                <a:highlight>
                  <a:srgbClr val="FFFF00"/>
                </a:highlight>
                <a:latin typeface="Times New Roman" panose="02020603050405020304" pitchFamily="18" charset="0"/>
              </a:rPr>
              <a:t>Эффект Комптона или комптоновское рассеяние.</a:t>
            </a:r>
            <a:r>
              <a:rPr lang="ru-RU" altLang="ru-RU" sz="1800" dirty="0">
                <a:solidFill>
                  <a:srgbClr val="FF3300"/>
                </a:solidFill>
                <a:highlight>
                  <a:srgbClr val="FFFF00"/>
                </a:highlight>
              </a:rPr>
              <a:t> </a:t>
            </a:r>
          </a:p>
          <a:p>
            <a:pPr eaLnBrk="1" hangingPunct="1"/>
            <a:r>
              <a:rPr lang="ru-RU" altLang="ru-RU" sz="1800" b="1" i="1" dirty="0">
                <a:solidFill>
                  <a:srgbClr val="FF3300"/>
                </a:solidFill>
                <a:highlight>
                  <a:srgbClr val="FFFF00"/>
                </a:highlight>
                <a:latin typeface="Times New Roman" panose="02020603050405020304" pitchFamily="18" charset="0"/>
              </a:rPr>
              <a:t>Образование электрон-позитронных пар.</a:t>
            </a:r>
            <a:r>
              <a:rPr lang="ru-RU" altLang="ru-RU" sz="1800" dirty="0">
                <a:solidFill>
                  <a:srgbClr val="FF3300"/>
                </a:solidFill>
                <a:highlight>
                  <a:srgbClr val="FFFF00"/>
                </a:highlight>
              </a:rPr>
              <a:t> </a:t>
            </a:r>
          </a:p>
          <a:p>
            <a:pPr eaLnBrk="1" hangingPunct="1"/>
            <a:r>
              <a:rPr lang="ru-RU" altLang="ru-RU" sz="1800" b="1" i="1" dirty="0">
                <a:solidFill>
                  <a:srgbClr val="FF3300"/>
                </a:solidFill>
                <a:highlight>
                  <a:srgbClr val="FFFF00"/>
                </a:highlight>
                <a:latin typeface="Times New Roman" panose="02020603050405020304" pitchFamily="18" charset="0"/>
              </a:rPr>
              <a:t>Ядерный эффект.</a:t>
            </a:r>
            <a:r>
              <a:rPr lang="ru-RU" altLang="ru-RU" sz="1800" dirty="0">
                <a:solidFill>
                  <a:srgbClr val="000000"/>
                </a:solidFill>
                <a:highlight>
                  <a:srgbClr val="FFFF00"/>
                </a:highlight>
              </a:rPr>
              <a:t> </a:t>
            </a:r>
            <a:r>
              <a:rPr lang="ru-RU" altLang="ru-RU" sz="1800" dirty="0">
                <a:highlight>
                  <a:srgbClr val="FFFF00"/>
                </a:highlight>
                <a:latin typeface="Times New Roman" panose="02020603050405020304" pitchFamily="18" charset="0"/>
              </a:rPr>
              <a:t> </a:t>
            </a:r>
          </a:p>
        </p:txBody>
      </p:sp>
    </p:spTree>
    <p:extLst>
      <p:ext uri="{BB962C8B-B14F-4D97-AF65-F5344CB8AC3E}">
        <p14:creationId xmlns:p14="http://schemas.microsoft.com/office/powerpoint/2010/main" val="1280027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611560" y="1484784"/>
          <a:ext cx="7844794" cy="4176464"/>
        </p:xfrm>
        <a:graphic>
          <a:graphicData uri="http://schemas.openxmlformats.org/presentationml/2006/ole">
            <mc:AlternateContent xmlns:mc="http://schemas.openxmlformats.org/markup-compatibility/2006">
              <mc:Choice xmlns:v="urn:schemas-microsoft-com:vml" Requires="v">
                <p:oleObj spid="_x0000_s1110" name="Точечный рисунок" r:id="rId4" imgW="12723810" imgH="7201905" progId="PBrush">
                  <p:embed/>
                </p:oleObj>
              </mc:Choice>
              <mc:Fallback>
                <p:oleObj name="Точечный рисунок" r:id="rId4" imgW="12723810" imgH="7201905" progId="PBrush">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484784"/>
                        <a:ext cx="78447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Заголовок 1"/>
          <p:cNvSpPr>
            <a:spLocks noGrp="1"/>
          </p:cNvSpPr>
          <p:nvPr>
            <p:ph type="title"/>
          </p:nvPr>
        </p:nvSpPr>
        <p:spPr>
          <a:xfrm>
            <a:off x="395536" y="188640"/>
            <a:ext cx="8280920" cy="1080120"/>
          </a:xfrm>
        </p:spPr>
        <p:txBody>
          <a:bodyPr>
            <a:noAutofit/>
          </a:bodyPr>
          <a:lstStyle/>
          <a:p>
            <a:r>
              <a:rPr lang="ru-RU" sz="3600" b="1" dirty="0" err="1">
                <a:latin typeface="+mn-lt"/>
              </a:rPr>
              <a:t>Биологиялық</a:t>
            </a:r>
            <a:r>
              <a:rPr lang="ru-RU" sz="3600" b="1" dirty="0">
                <a:latin typeface="+mn-lt"/>
              </a:rPr>
              <a:t> </a:t>
            </a:r>
            <a:r>
              <a:rPr lang="ru-RU" sz="3600" b="1" dirty="0" err="1">
                <a:latin typeface="+mn-lt"/>
              </a:rPr>
              <a:t>ұлпалардағы</a:t>
            </a:r>
            <a:r>
              <a:rPr lang="ru-RU" sz="3600" b="1" dirty="0">
                <a:latin typeface="+mn-lt"/>
              </a:rPr>
              <a:t> </a:t>
            </a:r>
            <a:r>
              <a:rPr lang="ru-RU" sz="3600" b="1" dirty="0" err="1">
                <a:latin typeface="+mn-lt"/>
              </a:rPr>
              <a:t>фотондардың</a:t>
            </a:r>
            <a:r>
              <a:rPr lang="ru-RU" sz="3600" b="1" dirty="0">
                <a:latin typeface="+mn-lt"/>
              </a:rPr>
              <a:t> </a:t>
            </a:r>
            <a:r>
              <a:rPr lang="ru-RU" sz="3600" b="1" dirty="0" err="1">
                <a:latin typeface="+mn-lt"/>
              </a:rPr>
              <a:t>жұтылуы</a:t>
            </a:r>
            <a:endParaRPr lang="ru-RU" sz="3600" dirty="0">
              <a:latin typeface="+mn-lt"/>
            </a:endParaRPr>
          </a:p>
        </p:txBody>
      </p:sp>
      <p:sp>
        <p:nvSpPr>
          <p:cNvPr id="4" name="Текст 3"/>
          <p:cNvSpPr>
            <a:spLocks noGrp="1"/>
          </p:cNvSpPr>
          <p:nvPr>
            <p:ph type="body" sz="half" idx="2"/>
          </p:nvPr>
        </p:nvSpPr>
        <p:spPr>
          <a:xfrm>
            <a:off x="899592" y="5805264"/>
            <a:ext cx="7416824" cy="675456"/>
          </a:xfrm>
        </p:spPr>
        <p:txBody>
          <a:bodyPr>
            <a:noAutofit/>
          </a:bodyPr>
          <a:lstStyle/>
          <a:p>
            <a:pPr algn="ctr">
              <a:spcBef>
                <a:spcPct val="50000"/>
              </a:spcBef>
              <a:buNone/>
            </a:pPr>
            <a:r>
              <a:rPr lang="ru-RU" sz="1800" dirty="0">
                <a:latin typeface="Tahoma" pitchFamily="34" charset="0"/>
              </a:rPr>
              <a:t>10-100 кэВ – фотоэффект;  0,3-10 МэВ – эффект Комптона; </a:t>
            </a:r>
          </a:p>
          <a:p>
            <a:pPr algn="ctr">
              <a:spcBef>
                <a:spcPct val="50000"/>
              </a:spcBef>
              <a:buNone/>
            </a:pPr>
            <a:r>
              <a:rPr lang="en-US" sz="1800" dirty="0">
                <a:latin typeface="Tahoma" pitchFamily="34" charset="0"/>
              </a:rPr>
              <a:t>&gt;</a:t>
            </a:r>
            <a:r>
              <a:rPr lang="ru-RU" sz="1800" dirty="0">
                <a:latin typeface="Tahoma" pitchFamily="34" charset="0"/>
              </a:rPr>
              <a:t>10 МэВ – </a:t>
            </a:r>
            <a:r>
              <a:rPr lang="ru-RU" sz="1800" dirty="0" err="1">
                <a:latin typeface="Tahoma" pitchFamily="34" charset="0"/>
              </a:rPr>
              <a:t>жұп</a:t>
            </a:r>
            <a:r>
              <a:rPr lang="ru-RU" sz="1800" dirty="0">
                <a:latin typeface="Tahoma" pitchFamily="34" charset="0"/>
              </a:rPr>
              <a:t> </a:t>
            </a:r>
            <a:r>
              <a:rPr lang="ru-RU" sz="1800" dirty="0" err="1">
                <a:latin typeface="Tahoma" pitchFamily="34" charset="0"/>
              </a:rPr>
              <a:t>құрау</a:t>
            </a:r>
            <a:endParaRPr lang="ru-RU" sz="1800" dirty="0">
              <a:latin typeface="Tahoma" pitchFamily="34" charset="0"/>
            </a:endParaRPr>
          </a:p>
          <a:p>
            <a:pPr algn="ctr">
              <a:buNone/>
            </a:pPr>
            <a:endParaRPr lang="ru-RU" sz="1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FBFEE6-35E0-4561-AB32-896DE84E76B7}"/>
              </a:ext>
            </a:extLst>
          </p:cNvPr>
          <p:cNvSpPr txBox="1"/>
          <p:nvPr/>
        </p:nvSpPr>
        <p:spPr>
          <a:xfrm>
            <a:off x="467544" y="751344"/>
            <a:ext cx="8280920" cy="5632311"/>
          </a:xfrm>
          <a:prstGeom prst="rect">
            <a:avLst/>
          </a:prstGeom>
          <a:noFill/>
        </p:spPr>
        <p:txBody>
          <a:bodyPr wrap="square">
            <a:spAutoFit/>
          </a:bodyPr>
          <a:lstStyle/>
          <a:p>
            <a:pPr algn="just"/>
            <a:r>
              <a:rPr lang="ru-RU" sz="2400" dirty="0"/>
              <a:t>         </a:t>
            </a:r>
            <a:r>
              <a:rPr lang="ru-RU" sz="2400" dirty="0" err="1"/>
              <a:t>Осылайша</a:t>
            </a:r>
            <a:r>
              <a:rPr lang="ru-RU" sz="2400" dirty="0"/>
              <a:t>, гамма-</a:t>
            </a:r>
            <a:r>
              <a:rPr lang="ru-RU" sz="2400" dirty="0" err="1"/>
              <a:t>сәулелердің</a:t>
            </a:r>
            <a:r>
              <a:rPr lang="ru-RU" sz="2400" dirty="0"/>
              <a:t> </a:t>
            </a:r>
            <a:r>
              <a:rPr lang="ru-RU" sz="2400" dirty="0" err="1"/>
              <a:t>ену</a:t>
            </a:r>
            <a:r>
              <a:rPr lang="ru-RU" sz="2400" dirty="0"/>
              <a:t> </a:t>
            </a:r>
            <a:r>
              <a:rPr lang="ru-RU" sz="2400" dirty="0" err="1"/>
              <a:t>қабілеті</a:t>
            </a:r>
            <a:r>
              <a:rPr lang="ru-RU" sz="2400" dirty="0"/>
              <a:t> </a:t>
            </a:r>
            <a:r>
              <a:rPr lang="ru-RU" sz="2400" dirty="0" err="1"/>
              <a:t>ең</a:t>
            </a:r>
            <a:r>
              <a:rPr lang="ru-RU" sz="2400" dirty="0"/>
              <a:t> </a:t>
            </a:r>
            <a:r>
              <a:rPr lang="ru-RU" sz="2400" dirty="0" err="1"/>
              <a:t>жоғары</a:t>
            </a:r>
            <a:r>
              <a:rPr lang="ru-RU" sz="2400" dirty="0"/>
              <a:t>, ал альфа-</a:t>
            </a:r>
            <a:r>
              <a:rPr lang="ru-RU" sz="2400" dirty="0" err="1"/>
              <a:t>сәулелерде</a:t>
            </a:r>
            <a:r>
              <a:rPr lang="ru-RU" sz="2400" dirty="0"/>
              <a:t> - </a:t>
            </a:r>
            <a:r>
              <a:rPr lang="ru-RU" sz="2400" dirty="0" err="1"/>
              <a:t>ең</a:t>
            </a:r>
            <a:r>
              <a:rPr lang="ru-RU" sz="2400" dirty="0"/>
              <a:t> аз. </a:t>
            </a:r>
          </a:p>
          <a:p>
            <a:pPr algn="just"/>
            <a:r>
              <a:rPr lang="ru-RU" sz="2400" dirty="0"/>
              <a:t>         Альфа </a:t>
            </a:r>
            <a:r>
              <a:rPr lang="ru-RU" sz="2400" dirty="0" err="1"/>
              <a:t>сәулелерінің</a:t>
            </a:r>
            <a:r>
              <a:rPr lang="ru-RU" sz="2400" dirty="0"/>
              <a:t> </a:t>
            </a:r>
            <a:r>
              <a:rPr lang="ru-RU" sz="2400" dirty="0" err="1"/>
              <a:t>иондаушы</a:t>
            </a:r>
            <a:r>
              <a:rPr lang="ru-RU" sz="2400" dirty="0"/>
              <a:t> </a:t>
            </a:r>
            <a:r>
              <a:rPr lang="ru-RU" sz="2400" dirty="0" err="1"/>
              <a:t>қабілеті</a:t>
            </a:r>
            <a:r>
              <a:rPr lang="ru-RU" sz="2400" dirty="0"/>
              <a:t> </a:t>
            </a:r>
            <a:r>
              <a:rPr lang="ru-RU" sz="2400" dirty="0" err="1"/>
              <a:t>өте</a:t>
            </a:r>
            <a:r>
              <a:rPr lang="ru-RU" sz="2400" dirty="0"/>
              <a:t> </a:t>
            </a:r>
            <a:r>
              <a:rPr lang="ru-RU" sz="2400" dirty="0" err="1"/>
              <a:t>жоғары</a:t>
            </a:r>
            <a:r>
              <a:rPr lang="ru-RU" sz="2400" dirty="0"/>
              <a:t>, ал гамма </a:t>
            </a:r>
            <a:r>
              <a:rPr lang="ru-RU" sz="2400" dirty="0" err="1"/>
              <a:t>сәулелерінде</a:t>
            </a:r>
            <a:r>
              <a:rPr lang="ru-RU" sz="2400" dirty="0"/>
              <a:t> аз. </a:t>
            </a:r>
          </a:p>
          <a:p>
            <a:pPr algn="just"/>
            <a:r>
              <a:rPr lang="ru-RU" sz="2400" dirty="0"/>
              <a:t>         Бета </a:t>
            </a:r>
            <a:r>
              <a:rPr lang="ru-RU" sz="2400" dirty="0" err="1"/>
              <a:t>сәулелер</a:t>
            </a:r>
            <a:r>
              <a:rPr lang="ru-RU" sz="2400" dirty="0"/>
              <a:t> </a:t>
            </a:r>
            <a:r>
              <a:rPr lang="ru-RU" sz="2400" dirty="0" err="1"/>
              <a:t>бұл</a:t>
            </a:r>
            <a:r>
              <a:rPr lang="ru-RU" sz="2400" dirty="0"/>
              <a:t> </a:t>
            </a:r>
            <a:r>
              <a:rPr lang="ru-RU" sz="2400" dirty="0" err="1"/>
              <a:t>жағынан</a:t>
            </a:r>
            <a:r>
              <a:rPr lang="ru-RU" sz="2400" dirty="0"/>
              <a:t> </a:t>
            </a:r>
            <a:r>
              <a:rPr lang="ru-RU" sz="2400" dirty="0" err="1"/>
              <a:t>аралық</a:t>
            </a:r>
            <a:r>
              <a:rPr lang="ru-RU" sz="2400" dirty="0"/>
              <a:t> </a:t>
            </a:r>
            <a:r>
              <a:rPr lang="ru-RU" sz="2400" dirty="0" err="1"/>
              <a:t>орынды</a:t>
            </a:r>
            <a:r>
              <a:rPr lang="ru-RU" sz="2400" dirty="0"/>
              <a:t> </a:t>
            </a:r>
            <a:r>
              <a:rPr lang="ru-RU" sz="2400" dirty="0" err="1"/>
              <a:t>алады</a:t>
            </a:r>
            <a:r>
              <a:rPr lang="ru-RU" sz="2400" dirty="0"/>
              <a:t>.</a:t>
            </a:r>
          </a:p>
          <a:p>
            <a:pPr algn="just"/>
            <a:r>
              <a:rPr lang="ru-RU" sz="2400" dirty="0"/>
              <a:t>          Осы </a:t>
            </a:r>
            <a:r>
              <a:rPr lang="ru-RU" sz="2400" dirty="0" err="1"/>
              <a:t>қасиеттерге</a:t>
            </a:r>
            <a:r>
              <a:rPr lang="ru-RU" sz="2400" dirty="0"/>
              <a:t> </a:t>
            </a:r>
            <a:r>
              <a:rPr lang="ru-RU" sz="2400" dirty="0" err="1"/>
              <a:t>сүйене</a:t>
            </a:r>
            <a:r>
              <a:rPr lang="ru-RU" sz="2400" dirty="0"/>
              <a:t> </a:t>
            </a:r>
            <a:r>
              <a:rPr lang="ru-RU" sz="2400" dirty="0" err="1"/>
              <a:t>отырып</a:t>
            </a:r>
            <a:r>
              <a:rPr lang="ru-RU" sz="2400" dirty="0"/>
              <a:t>, альфа </a:t>
            </a:r>
            <a:r>
              <a:rPr lang="ru-RU" sz="2400" dirty="0" err="1"/>
              <a:t>және</a:t>
            </a:r>
            <a:r>
              <a:rPr lang="ru-RU" sz="2400" dirty="0"/>
              <a:t> бета </a:t>
            </a:r>
            <a:r>
              <a:rPr lang="ru-RU" sz="2400" dirty="0" err="1"/>
              <a:t>бөлшектерін</a:t>
            </a:r>
            <a:r>
              <a:rPr lang="ru-RU" sz="2400" dirty="0"/>
              <a:t> </a:t>
            </a:r>
            <a:r>
              <a:rPr lang="ru-RU" sz="2400" dirty="0" err="1"/>
              <a:t>шығаратын</a:t>
            </a:r>
            <a:r>
              <a:rPr lang="ru-RU" sz="2400" dirty="0"/>
              <a:t> </a:t>
            </a:r>
            <a:r>
              <a:rPr lang="ru-RU" sz="2400" dirty="0" err="1"/>
              <a:t>радиоактивті</a:t>
            </a:r>
            <a:r>
              <a:rPr lang="ru-RU" sz="2400" dirty="0"/>
              <a:t> </a:t>
            </a:r>
            <a:r>
              <a:rPr lang="ru-RU" sz="2400" dirty="0" err="1"/>
              <a:t>заттар</a:t>
            </a:r>
            <a:r>
              <a:rPr lang="ru-RU" sz="2400" dirty="0"/>
              <a:t> </a:t>
            </a:r>
            <a:r>
              <a:rPr lang="ru-RU" sz="2400" dirty="0" err="1"/>
              <a:t>ішке</a:t>
            </a:r>
            <a:r>
              <a:rPr lang="ru-RU" sz="2400" dirty="0"/>
              <a:t> </a:t>
            </a:r>
            <a:r>
              <a:rPr lang="ru-RU" sz="2400" dirty="0" err="1"/>
              <a:t>қабылдағанда</a:t>
            </a:r>
            <a:r>
              <a:rPr lang="ru-RU" sz="2400" dirty="0"/>
              <a:t> </a:t>
            </a:r>
            <a:r>
              <a:rPr lang="ru-RU" sz="2400" dirty="0" err="1"/>
              <a:t>ең</a:t>
            </a:r>
            <a:r>
              <a:rPr lang="ru-RU" sz="2400" dirty="0"/>
              <a:t> </a:t>
            </a:r>
            <a:r>
              <a:rPr lang="ru-RU" sz="2400" dirty="0" err="1"/>
              <a:t>қауіпті</a:t>
            </a:r>
            <a:r>
              <a:rPr lang="ru-RU" sz="2400" dirty="0"/>
              <a:t> </a:t>
            </a:r>
            <a:r>
              <a:rPr lang="ru-RU" sz="2400" dirty="0" err="1"/>
              <a:t>деген</a:t>
            </a:r>
            <a:r>
              <a:rPr lang="ru-RU" sz="2400" dirty="0"/>
              <a:t> </a:t>
            </a:r>
            <a:r>
              <a:rPr lang="ru-RU" sz="2400" dirty="0" err="1"/>
              <a:t>тұжырымға</a:t>
            </a:r>
            <a:r>
              <a:rPr lang="ru-RU" sz="2400" dirty="0"/>
              <a:t> </a:t>
            </a:r>
            <a:r>
              <a:rPr lang="ru-RU" sz="2400" dirty="0" err="1"/>
              <a:t>келуге</a:t>
            </a:r>
            <a:r>
              <a:rPr lang="ru-RU" sz="2400" dirty="0"/>
              <a:t> </a:t>
            </a:r>
            <a:r>
              <a:rPr lang="ru-RU" sz="2400" dirty="0" err="1"/>
              <a:t>болады</a:t>
            </a:r>
            <a:r>
              <a:rPr lang="ru-RU" sz="2400" dirty="0"/>
              <a:t>.</a:t>
            </a:r>
          </a:p>
          <a:p>
            <a:pPr algn="just"/>
            <a:r>
              <a:rPr lang="ru-RU" sz="2400" dirty="0"/>
              <a:t>           Дене </a:t>
            </a:r>
            <a:r>
              <a:rPr lang="ru-RU" sz="2400" dirty="0" err="1"/>
              <a:t>ішінде</a:t>
            </a:r>
            <a:r>
              <a:rPr lang="ru-RU" sz="2400" dirty="0"/>
              <a:t> де, </a:t>
            </a:r>
            <a:r>
              <a:rPr lang="ru-RU" sz="2400" dirty="0" err="1"/>
              <a:t>оның</a:t>
            </a:r>
            <a:r>
              <a:rPr lang="ru-RU" sz="2400" dirty="0"/>
              <a:t> </a:t>
            </a:r>
            <a:r>
              <a:rPr lang="ru-RU" sz="2400" dirty="0" err="1"/>
              <a:t>сыртында</a:t>
            </a:r>
            <a:r>
              <a:rPr lang="ru-RU" sz="2400" dirty="0"/>
              <a:t> да </a:t>
            </a:r>
            <a:r>
              <a:rPr lang="ru-RU" sz="2400" dirty="0" err="1"/>
              <a:t>сәуле</a:t>
            </a:r>
            <a:r>
              <a:rPr lang="ru-RU" sz="2400" dirty="0"/>
              <a:t> </a:t>
            </a:r>
            <a:r>
              <a:rPr lang="ru-RU" sz="2400" dirty="0" err="1"/>
              <a:t>көзі</a:t>
            </a:r>
            <a:r>
              <a:rPr lang="ru-RU" sz="2400" dirty="0"/>
              <a:t> </a:t>
            </a:r>
            <a:r>
              <a:rPr lang="ru-RU" sz="2400" dirty="0" err="1"/>
              <a:t>болған</a:t>
            </a:r>
            <a:r>
              <a:rPr lang="ru-RU" sz="2400" dirty="0"/>
              <a:t> </a:t>
            </a:r>
            <a:r>
              <a:rPr lang="ru-RU" sz="2400" dirty="0" err="1"/>
              <a:t>кезде</a:t>
            </a:r>
            <a:r>
              <a:rPr lang="ru-RU" sz="2400" dirty="0"/>
              <a:t> гамма </a:t>
            </a:r>
            <a:r>
              <a:rPr lang="ru-RU" sz="2400" dirty="0" err="1"/>
              <a:t>сәулелері</a:t>
            </a:r>
            <a:r>
              <a:rPr lang="ru-RU" sz="2400" dirty="0"/>
              <a:t> </a:t>
            </a:r>
            <a:r>
              <a:rPr lang="ru-RU" sz="2400" dirty="0" err="1"/>
              <a:t>жоюшы</a:t>
            </a:r>
            <a:r>
              <a:rPr lang="ru-RU" sz="2400" dirty="0"/>
              <a:t> </a:t>
            </a:r>
            <a:r>
              <a:rPr lang="ru-RU" sz="2400" dirty="0" err="1"/>
              <a:t>әсер</a:t>
            </a:r>
            <a:r>
              <a:rPr lang="ru-RU" sz="2400" dirty="0"/>
              <a:t> </a:t>
            </a:r>
            <a:r>
              <a:rPr lang="ru-RU" sz="2400" dirty="0" err="1"/>
              <a:t>етеді</a:t>
            </a:r>
            <a:r>
              <a:rPr lang="ru-RU" sz="2400" dirty="0"/>
              <a:t>. </a:t>
            </a:r>
          </a:p>
          <a:p>
            <a:pPr algn="just"/>
            <a:r>
              <a:rPr lang="ru-RU" sz="2400" dirty="0"/>
              <a:t>           Альфа </a:t>
            </a:r>
            <a:r>
              <a:rPr lang="ru-RU" sz="2400" dirty="0" err="1"/>
              <a:t>және</a:t>
            </a:r>
            <a:r>
              <a:rPr lang="ru-RU" sz="2400" dirty="0"/>
              <a:t> бета </a:t>
            </a:r>
            <a:r>
              <a:rPr lang="ru-RU" sz="2400" dirty="0" err="1"/>
              <a:t>сәулелері</a:t>
            </a:r>
            <a:r>
              <a:rPr lang="ru-RU" sz="2400" dirty="0"/>
              <a:t> магнит </a:t>
            </a:r>
            <a:r>
              <a:rPr lang="ru-RU" sz="2400" dirty="0" err="1"/>
              <a:t>өрісінде</a:t>
            </a:r>
            <a:r>
              <a:rPr lang="ru-RU" sz="2400" dirty="0"/>
              <a:t> </a:t>
            </a:r>
            <a:r>
              <a:rPr lang="ru-RU" sz="2400" dirty="0" err="1"/>
              <a:t>ауытқиды</a:t>
            </a:r>
            <a:r>
              <a:rPr lang="ru-RU" sz="2400" dirty="0"/>
              <a:t>, ал гамма </a:t>
            </a:r>
            <a:r>
              <a:rPr lang="ru-RU" sz="2400" dirty="0" err="1"/>
              <a:t>сәулелерінде</a:t>
            </a:r>
            <a:r>
              <a:rPr lang="ru-RU" sz="2400" dirty="0"/>
              <a:t> </a:t>
            </a:r>
            <a:r>
              <a:rPr lang="ru-RU" sz="2400" dirty="0" err="1"/>
              <a:t>болмайды</a:t>
            </a:r>
            <a:r>
              <a:rPr lang="ru-RU" sz="2400" dirty="0"/>
              <a:t>.</a:t>
            </a:r>
          </a:p>
          <a:p>
            <a:pPr algn="just"/>
            <a:endParaRPr lang="ru-RU" sz="2400" dirty="0"/>
          </a:p>
          <a:p>
            <a:pPr algn="just"/>
            <a:r>
              <a:rPr lang="ru-RU" sz="2400" dirty="0"/>
              <a:t>           Альфа-, бета-, гамма- </a:t>
            </a:r>
            <a:r>
              <a:rPr lang="ru-RU" sz="2400" dirty="0" err="1"/>
              <a:t>сәулелерінен</a:t>
            </a:r>
            <a:r>
              <a:rPr lang="ru-RU" sz="2400" dirty="0"/>
              <a:t> </a:t>
            </a:r>
            <a:r>
              <a:rPr lang="ru-RU" sz="2400" dirty="0" err="1"/>
              <a:t>басқа</a:t>
            </a:r>
            <a:r>
              <a:rPr lang="ru-RU" sz="2400" dirty="0"/>
              <a:t> </a:t>
            </a:r>
            <a:r>
              <a:rPr lang="ru-RU" sz="2400" b="1" dirty="0"/>
              <a:t>рентген</a:t>
            </a:r>
            <a:r>
              <a:rPr lang="ru-RU" sz="2400" dirty="0"/>
              <a:t>, </a:t>
            </a:r>
            <a:r>
              <a:rPr lang="ru-RU" sz="2400" b="1" dirty="0" err="1"/>
              <a:t>космостық</a:t>
            </a:r>
            <a:r>
              <a:rPr lang="ru-RU" sz="2400" dirty="0"/>
              <a:t> </a:t>
            </a:r>
            <a:r>
              <a:rPr lang="ru-RU" sz="2400" dirty="0" err="1"/>
              <a:t>және</a:t>
            </a:r>
            <a:r>
              <a:rPr lang="ru-RU" sz="2400" dirty="0"/>
              <a:t> </a:t>
            </a:r>
            <a:r>
              <a:rPr lang="ru-RU" sz="2400" b="1" dirty="0" err="1"/>
              <a:t>нейтронды</a:t>
            </a:r>
            <a:r>
              <a:rPr lang="ru-RU" sz="2400" dirty="0"/>
              <a:t> </a:t>
            </a:r>
            <a:r>
              <a:rPr lang="ru-RU" sz="2400" dirty="0" err="1"/>
              <a:t>иондаушы</a:t>
            </a:r>
            <a:r>
              <a:rPr lang="ru-RU" sz="2400" dirty="0"/>
              <a:t> </a:t>
            </a:r>
            <a:r>
              <a:rPr lang="ru-RU" sz="2400" dirty="0" err="1"/>
              <a:t>сәулелер</a:t>
            </a:r>
            <a:r>
              <a:rPr lang="ru-RU" sz="2400" dirty="0"/>
              <a:t> бар.</a:t>
            </a:r>
          </a:p>
        </p:txBody>
      </p:sp>
    </p:spTree>
    <p:extLst>
      <p:ext uri="{BB962C8B-B14F-4D97-AF65-F5344CB8AC3E}">
        <p14:creationId xmlns:p14="http://schemas.microsoft.com/office/powerpoint/2010/main" val="1642403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2DDF78-F1FF-4E49-8460-75230126EE4D}"/>
              </a:ext>
            </a:extLst>
          </p:cNvPr>
          <p:cNvSpPr>
            <a:spLocks noGrp="1" noChangeArrowheads="1"/>
          </p:cNvSpPr>
          <p:nvPr>
            <p:ph type="title"/>
          </p:nvPr>
        </p:nvSpPr>
        <p:spPr>
          <a:xfrm>
            <a:off x="457200" y="152400"/>
            <a:ext cx="8229600" cy="792162"/>
          </a:xfrm>
        </p:spPr>
        <p:txBody>
          <a:bodyPr>
            <a:normAutofit fontScale="90000"/>
          </a:bodyPr>
          <a:lstStyle/>
          <a:p>
            <a:pPr eaLnBrk="1" hangingPunct="1"/>
            <a:r>
              <a:rPr lang="ru-RU" altLang="ru-RU" sz="2400" b="1" dirty="0" err="1">
                <a:solidFill>
                  <a:srgbClr val="FF3300"/>
                </a:solidFill>
                <a:latin typeface="Times New Roman" panose="02020603050405020304" pitchFamily="18" charset="0"/>
              </a:rPr>
              <a:t>Иондаушы</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сәулеленудің</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негізгі</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түрлері</a:t>
            </a:r>
            <a:r>
              <a:rPr lang="ru-RU" altLang="ru-RU" sz="2400" b="1" dirty="0">
                <a:solidFill>
                  <a:srgbClr val="FF3300"/>
                </a:solidFill>
                <a:latin typeface="Times New Roman" panose="02020603050405020304" pitchFamily="18" charset="0"/>
              </a:rPr>
              <a:t> :</a:t>
            </a:r>
            <a:br>
              <a:rPr lang="ru-RU" altLang="ru-RU" sz="2400" b="1" dirty="0">
                <a:solidFill>
                  <a:srgbClr val="FF3300"/>
                </a:solidFill>
                <a:latin typeface="Times New Roman" panose="02020603050405020304" pitchFamily="18" charset="0"/>
              </a:rPr>
            </a:br>
            <a:r>
              <a:rPr lang="ru-RU" altLang="ru-RU" sz="2400" b="1" dirty="0" err="1">
                <a:solidFill>
                  <a:srgbClr val="FF3300"/>
                </a:solidFill>
                <a:latin typeface="Times New Roman" panose="02020603050405020304" pitchFamily="18" charset="0"/>
              </a:rPr>
              <a:t>Электромагниттік</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фотондық</a:t>
            </a:r>
            <a:r>
              <a:rPr lang="ru-RU" altLang="ru-RU" sz="2400" b="1" dirty="0">
                <a:solidFill>
                  <a:srgbClr val="FF3300"/>
                </a:solidFill>
                <a:latin typeface="Times New Roman" panose="02020603050405020304" pitchFamily="18" charset="0"/>
              </a:rPr>
              <a:t>) </a:t>
            </a:r>
            <a:r>
              <a:rPr lang="ru-RU" altLang="ru-RU" sz="2400" b="1" dirty="0" err="1">
                <a:solidFill>
                  <a:srgbClr val="FF3300"/>
                </a:solidFill>
                <a:latin typeface="Times New Roman" panose="02020603050405020304" pitchFamily="18" charset="0"/>
              </a:rPr>
              <a:t>сәулелену</a:t>
            </a:r>
            <a:r>
              <a:rPr lang="ru-RU" altLang="ru-RU" sz="2400" b="1" dirty="0">
                <a:solidFill>
                  <a:srgbClr val="FF3300"/>
                </a:solidFill>
                <a:latin typeface="Times New Roman" panose="02020603050405020304" pitchFamily="18" charset="0"/>
              </a:rPr>
              <a:t>.</a:t>
            </a:r>
            <a:endParaRPr lang="ru-RU" altLang="ru-RU" sz="2400" b="1" dirty="0">
              <a:latin typeface="Times New Roman" panose="02020603050405020304" pitchFamily="18" charset="0"/>
            </a:endParaRPr>
          </a:p>
        </p:txBody>
      </p:sp>
      <p:sp>
        <p:nvSpPr>
          <p:cNvPr id="14339" name="Rectangle 3">
            <a:extLst>
              <a:ext uri="{FF2B5EF4-FFF2-40B4-BE49-F238E27FC236}">
                <a16:creationId xmlns:a16="http://schemas.microsoft.com/office/drawing/2014/main" id="{8B3DC77E-5DF9-4846-BDB8-6766F20C6415}"/>
              </a:ext>
            </a:extLst>
          </p:cNvPr>
          <p:cNvSpPr>
            <a:spLocks noGrp="1" noChangeArrowheads="1"/>
          </p:cNvSpPr>
          <p:nvPr>
            <p:ph type="body" idx="1"/>
          </p:nvPr>
        </p:nvSpPr>
        <p:spPr>
          <a:xfrm>
            <a:off x="228600" y="1052736"/>
            <a:ext cx="8763000" cy="5652864"/>
          </a:xfrm>
          <a:ln>
            <a:solidFill>
              <a:srgbClr val="FF3300"/>
            </a:solidFill>
            <a:miter lim="800000"/>
            <a:headEnd/>
            <a:tailEnd/>
          </a:ln>
        </p:spPr>
        <p:txBody>
          <a:bodyPr>
            <a:normAutofit fontScale="92500" lnSpcReduction="10000"/>
          </a:bodyPr>
          <a:lstStyle/>
          <a:p>
            <a:pPr algn="just" eaLnBrk="1" hangingPunct="1"/>
            <a:r>
              <a:rPr lang="ru-RU" altLang="ru-RU" sz="1800" b="1" dirty="0" err="1">
                <a:solidFill>
                  <a:srgbClr val="FF0000"/>
                </a:solidFill>
                <a:latin typeface="Times New Roman" panose="02020603050405020304" pitchFamily="18" charset="0"/>
              </a:rPr>
              <a:t>Рентгендік</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сәулелену</a:t>
            </a:r>
            <a:r>
              <a:rPr lang="ru-RU" altLang="ru-RU" sz="1800" b="1" dirty="0">
                <a:solidFill>
                  <a:srgbClr val="FF0000"/>
                </a:solidFill>
                <a:latin typeface="Times New Roman" panose="02020603050405020304" pitchFamily="18" charset="0"/>
              </a:rPr>
              <a:t> </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ультракүлгін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мен гамма-</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арасындағы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спектрлік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аймақты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жатқан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электромагниттік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a:solidFill>
                  <a:srgbClr val="000000"/>
                </a:solidFill>
                <a:latin typeface="Times New Roman" panose="02020603050405020304" pitchFamily="18" charset="0"/>
              </a:rPr>
              <a:t>10</a:t>
            </a:r>
            <a:r>
              <a:rPr lang="ru-RU" altLang="ru-RU" sz="1800" b="1" baseline="30000" dirty="0">
                <a:solidFill>
                  <a:srgbClr val="000000"/>
                </a:solidFill>
              </a:rPr>
              <a:t>-12</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ден</a:t>
            </a:r>
            <a:r>
              <a:rPr lang="ru-RU" altLang="ru-RU" sz="1800" b="1" dirty="0">
                <a:solidFill>
                  <a:srgbClr val="000000"/>
                </a:solidFill>
                <a:latin typeface="Times New Roman" panose="02020603050405020304" pitchFamily="18" charset="0"/>
              </a:rPr>
              <a:t>  10</a:t>
            </a:r>
            <a:r>
              <a:rPr lang="ru-RU" altLang="ru-RU" sz="1800" b="1" baseline="30000" dirty="0">
                <a:solidFill>
                  <a:srgbClr val="000000"/>
                </a:solidFill>
              </a:rPr>
              <a:t>-1 </a:t>
            </a:r>
            <a:r>
              <a:rPr lang="ru-RU" altLang="ru-RU" sz="1800" b="1" dirty="0">
                <a:solidFill>
                  <a:srgbClr val="000000"/>
                </a:solidFill>
                <a:latin typeface="Times New Roman" panose="02020603050405020304" pitchFamily="18" charset="0"/>
              </a:rPr>
              <a:t>-</a:t>
            </a:r>
            <a:r>
              <a:rPr lang="ru-RU" altLang="ru-RU" sz="1800" b="1" dirty="0" err="1">
                <a:solidFill>
                  <a:srgbClr val="000000"/>
                </a:solidFill>
                <a:latin typeface="Times New Roman" panose="02020603050405020304" pitchFamily="18" charset="0"/>
              </a:rPr>
              <a:t>ге</a:t>
            </a:r>
            <a:r>
              <a:rPr lang="ru-RU" altLang="ru-RU" sz="1800" b="1" dirty="0">
                <a:solidFill>
                  <a:srgbClr val="000000"/>
                </a:solidFill>
                <a:latin typeface="Times New Roman" panose="02020603050405020304" pitchFamily="18" charset="0"/>
              </a:rPr>
              <a:t> </a:t>
            </a:r>
            <a:r>
              <a:rPr lang="ru-RU" altLang="ru-RU" sz="1800" b="1" dirty="0" err="1">
                <a:solidFill>
                  <a:srgbClr val="000000"/>
                </a:solidFill>
                <a:latin typeface="Times New Roman" panose="02020603050405020304" pitchFamily="18" charset="0"/>
              </a:rPr>
              <a:t>дейінгі</a:t>
            </a:r>
            <a:r>
              <a:rPr lang="ru-RU" altLang="ru-RU" sz="1800" b="1" dirty="0">
                <a:solidFill>
                  <a:srgbClr val="000000"/>
                </a:solidFill>
                <a:latin typeface="Times New Roman" panose="02020603050405020304" pitchFamily="18" charset="0"/>
              </a:rPr>
              <a:t> см </a:t>
            </a:r>
            <a:r>
              <a:rPr lang="ru-RU" altLang="ru-RU" sz="1800" b="1" dirty="0" err="1">
                <a:latin typeface="Times New Roman" panose="02020603050405020304" pitchFamily="18" charset="0"/>
              </a:rPr>
              <a:t>толқын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ұзындығы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шегінде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жатыр</a:t>
            </a:r>
            <a:r>
              <a:rPr lang="ru-RU" altLang="ru-RU" sz="1800" b="1" dirty="0">
                <a:latin typeface="Times New Roman" panose="02020603050405020304" pitchFamily="18" charset="0"/>
              </a:rPr>
              <a:t>.</a:t>
            </a:r>
          </a:p>
          <a:p>
            <a:pPr algn="just" eaLnBrk="1" hangingPunct="1"/>
            <a:r>
              <a:rPr lang="ru-RU" altLang="ru-RU" sz="1800" b="1" dirty="0">
                <a:solidFill>
                  <a:srgbClr val="FF0000"/>
                </a:solidFill>
                <a:latin typeface="Times New Roman" panose="02020603050405020304" pitchFamily="18" charset="0"/>
              </a:rPr>
              <a:t>Гамма-</a:t>
            </a:r>
            <a:r>
              <a:rPr lang="ru-RU" altLang="ru-RU" sz="1800" b="1" dirty="0" err="1">
                <a:solidFill>
                  <a:srgbClr val="FF0000"/>
                </a:solidFill>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дегеніміз</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толқын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ұзындығы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өте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қысқа</a:t>
            </a:r>
            <a:r>
              <a:rPr lang="ru-RU" altLang="ru-RU" sz="1800" b="1" dirty="0">
                <a:latin typeface="Times New Roman" panose="02020603050405020304" pitchFamily="18" charset="0"/>
              </a:rPr>
              <a:t> (0,01нм-ден аз) </a:t>
            </a:r>
            <a:r>
              <a:rPr lang="ru-RU" altLang="ru-RU" sz="1800" b="1" dirty="0" err="1">
                <a:latin typeface="Times New Roman" panose="02020603050405020304" pitchFamily="18" charset="0"/>
              </a:rPr>
              <a:t>қысқа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толқынды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электромагниттік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нәтижесінде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айқын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корпускулалық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қасиеттер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көрсете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яғни</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өздерін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ағыны</a:t>
            </a:r>
            <a:r>
              <a:rPr lang="ru-RU" altLang="ru-RU" sz="1800" b="1" dirty="0">
                <a:latin typeface="Times New Roman" panose="02020603050405020304" pitchFamily="18" charset="0"/>
              </a:rPr>
              <a:t> – гамма-</a:t>
            </a:r>
            <a:r>
              <a:rPr lang="ru-RU" altLang="ru-RU" sz="1800" b="1" dirty="0" err="1">
                <a:latin typeface="Times New Roman" panose="02020603050405020304" pitchFamily="18" charset="0"/>
              </a:rPr>
              <a:t>кванттары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фотондар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ағыны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ретінде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көрінеді</a:t>
            </a:r>
            <a:r>
              <a:rPr lang="ru-RU" altLang="ru-RU" sz="1800" b="1" dirty="0">
                <a:latin typeface="Times New Roman" panose="02020603050405020304" pitchFamily="18" charset="0"/>
              </a:rPr>
              <a:t>. Гамма-</a:t>
            </a:r>
            <a:r>
              <a:rPr lang="ru-RU" altLang="ru-RU" sz="1800" b="1" dirty="0" err="1">
                <a:latin typeface="Times New Roman" panose="02020603050405020304" pitchFamily="18" charset="0"/>
              </a:rPr>
              <a:t>сәулеленуі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қоздырылған</a:t>
            </a:r>
            <a:r>
              <a:rPr lang="ru-RU" altLang="ru-RU" sz="1800" b="1" dirty="0">
                <a:latin typeface="Times New Roman" panose="02020603050405020304" pitchFamily="18" charset="0"/>
              </a:rPr>
              <a:t> атом </a:t>
            </a:r>
            <a:r>
              <a:rPr lang="ru-RU" altLang="ru-RU" sz="1800" b="1" dirty="0" err="1">
                <a:latin typeface="Times New Roman" panose="02020603050405020304" pitchFamily="18" charset="0"/>
              </a:rPr>
              <a:t>ядроларымен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реакцияларда</a:t>
            </a:r>
            <a:r>
              <a:rPr lang="ru-RU" altLang="ru-RU" sz="1800" b="1" dirty="0">
                <a:latin typeface="Times New Roman" panose="02020603050405020304" pitchFamily="18" charset="0"/>
              </a:rPr>
              <a:t>, атом </a:t>
            </a:r>
            <a:r>
              <a:rPr lang="ru-RU" altLang="ru-RU" sz="1800" b="1" dirty="0" err="1">
                <a:latin typeface="Times New Roman" panose="02020603050405020304" pitchFamily="18" charset="0"/>
              </a:rPr>
              <a:t>ядроларының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радиоактивті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түрленулерінде</a:t>
            </a:r>
            <a:r>
              <a:rPr lang="ru-RU" altLang="ru-RU" sz="1800" b="1" dirty="0">
                <a:latin typeface="Times New Roman" panose="02020603050405020304" pitchFamily="18" charset="0"/>
              </a:rPr>
              <a:t>, электрон мен </a:t>
            </a:r>
            <a:r>
              <a:rPr lang="ru-RU" altLang="ru-RU" sz="1800" b="1" dirty="0" err="1">
                <a:latin typeface="Times New Roman" panose="02020603050405020304" pitchFamily="18" charset="0"/>
              </a:rPr>
              <a:t>позитронның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аннигиляциясында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a:t>
            </a:r>
            <a:r>
              <a:rPr lang="ru-RU" altLang="ru-RU" sz="1800" b="1" dirty="0">
                <a:latin typeface="Times New Roman" panose="02020603050405020304" pitchFamily="18" charset="0"/>
              </a:rPr>
              <a:t> пен </a:t>
            </a:r>
            <a:r>
              <a:rPr lang="ru-RU" altLang="ru-RU" sz="1800" b="1" dirty="0" err="1">
                <a:latin typeface="Times New Roman" panose="02020603050405020304" pitchFamily="18" charset="0"/>
              </a:rPr>
              <a:t>антибөлшектің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соқтығысуынан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басқа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бөлшектерге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айналуы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элементар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басқа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түрлендірулерінде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шығарылады</a:t>
            </a:r>
            <a:r>
              <a:rPr lang="ru-RU" altLang="ru-RU" sz="1800" b="1" dirty="0">
                <a:latin typeface="Times New Roman" panose="02020603050405020304" pitchFamily="18" charset="0"/>
              </a:rPr>
              <a:t>.</a:t>
            </a:r>
          </a:p>
          <a:p>
            <a:pPr algn="just"/>
            <a:r>
              <a:rPr lang="ru-RU" altLang="ru-RU" sz="1800" b="1" dirty="0">
                <a:solidFill>
                  <a:srgbClr val="FF0000"/>
                </a:solidFill>
                <a:latin typeface="Times New Roman" panose="02020603050405020304" pitchFamily="18" charset="0"/>
              </a:rPr>
              <a:t>Фотон</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электромагниттік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тасымалдаушысы</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тең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дәрежеде</a:t>
            </a:r>
            <a:r>
              <a:rPr lang="ru-RU" altLang="ru-RU" sz="1800" b="1" dirty="0"/>
              <a:t> </a:t>
            </a:r>
            <a:r>
              <a:rPr lang="ru-RU" altLang="ru-RU" sz="1800" b="1" dirty="0" err="1"/>
              <a:t>толқындық</a:t>
            </a:r>
            <a:r>
              <a:rPr lang="ru-RU" altLang="ru-RU" sz="1800" b="1" dirty="0"/>
              <a:t> </a:t>
            </a:r>
            <a:r>
              <a:rPr lang="ru-RU" altLang="ru-RU" sz="1800" b="1" dirty="0" err="1"/>
              <a:t>қасиеттер</a:t>
            </a:r>
            <a:r>
              <a:rPr lang="ru-RU" altLang="ru-RU" sz="1800" b="1" dirty="0"/>
              <a:t> </a:t>
            </a:r>
            <a:r>
              <a:rPr lang="ru-RU" altLang="ru-RU" sz="1800" b="1" dirty="0" err="1"/>
              <a:t>көрсететін</a:t>
            </a:r>
            <a:r>
              <a:rPr lang="ru-RU" altLang="ru-RU" sz="1800" b="1" dirty="0"/>
              <a:t> </a:t>
            </a:r>
            <a:r>
              <a:rPr lang="ru-RU" altLang="ru-RU" sz="1800" b="1" dirty="0" err="1"/>
              <a:t>энергияның</a:t>
            </a:r>
            <a:r>
              <a:rPr lang="ru-RU" altLang="ru-RU" sz="1800" b="1" dirty="0"/>
              <a:t> </a:t>
            </a:r>
            <a:r>
              <a:rPr lang="ru-RU" altLang="ru-RU" sz="1800" b="1" dirty="0">
                <a:latin typeface="Times New Roman" panose="02020603050405020304" pitchFamily="18" charset="0"/>
              </a:rPr>
              <a:t>кванты да </a:t>
            </a:r>
            <a:r>
              <a:rPr lang="ru-RU" altLang="ru-RU" sz="1800" b="1" dirty="0" err="1">
                <a:latin typeface="Times New Roman" panose="02020603050405020304" pitchFamily="18" charset="0"/>
              </a:rPr>
              <a:t>және</a:t>
            </a:r>
            <a:r>
              <a:rPr lang="ru-RU" altLang="ru-RU" sz="1800" b="1" dirty="0"/>
              <a:t> </a:t>
            </a:r>
            <a:r>
              <a:rPr lang="ru-RU" altLang="ru-RU" sz="1800" b="1" dirty="0" err="1"/>
              <a:t>бөлшек</a:t>
            </a:r>
            <a:r>
              <a:rPr lang="ru-RU" altLang="ru-RU" sz="1800" b="1" dirty="0"/>
              <a:t> те (</a:t>
            </a:r>
            <a:r>
              <a:rPr lang="ru-RU" altLang="ru-RU" sz="1800" b="1" dirty="0" err="1"/>
              <a:t>корпускулалық</a:t>
            </a:r>
            <a:r>
              <a:rPr lang="ru-RU" altLang="ru-RU" sz="1800" b="1" dirty="0"/>
              <a:t>) </a:t>
            </a:r>
            <a:r>
              <a:rPr lang="ru-RU" altLang="ru-RU" sz="1800" b="1" dirty="0" err="1">
                <a:latin typeface="Times New Roman" panose="02020603050405020304" pitchFamily="18" charset="0"/>
              </a:rPr>
              <a:t>болып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табылады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Фотондар</a:t>
            </a:r>
            <a:r>
              <a:rPr lang="ru-RU" altLang="ru-RU" sz="1800" b="1" dirty="0">
                <a:latin typeface="Times New Roman" panose="02020603050405020304" pitchFamily="18" charset="0"/>
              </a:rPr>
              <a:t> тек </a:t>
            </a:r>
            <a:r>
              <a:rPr lang="ru-RU" altLang="ru-RU" sz="1800" b="1" dirty="0" err="1">
                <a:latin typeface="Times New Roman" panose="02020603050405020304" pitchFamily="18" charset="0"/>
              </a:rPr>
              <a:t>қозғалыста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тыныштық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нөлге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бірақ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мүлдем</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дегенді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білдірмейді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Сонымен</a:t>
            </a:r>
            <a:r>
              <a:rPr lang="ru-RU" altLang="ru-RU" sz="1800" b="1" dirty="0">
                <a:latin typeface="Times New Roman" panose="02020603050405020304" pitchFamily="18" charset="0"/>
              </a:rPr>
              <a:t>, 1 МэВ гамма-</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энергиясында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фотонның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1/940 (0,001 </a:t>
            </a:r>
            <a:r>
              <a:rPr lang="ru-RU" altLang="ru-RU" sz="1800" b="1" dirty="0" err="1">
                <a:latin typeface="Times New Roman" panose="02020603050405020304" pitchFamily="18" charset="0"/>
              </a:rPr>
              <a:t>м.а.б</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массаның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атомдық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бірлігі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а.е.м</a:t>
            </a:r>
            <a:r>
              <a:rPr lang="ru-RU" altLang="ru-RU" sz="1800" b="1" dirty="0">
                <a:latin typeface="Times New Roman" panose="02020603050405020304" pitchFamily="18" charset="0"/>
              </a:rPr>
              <a:t>. – атомная единица массы)) </a:t>
            </a:r>
            <a:r>
              <a:rPr lang="ru-RU" altLang="ru-RU" sz="1800" b="1" dirty="0" err="1">
                <a:latin typeface="Times New Roman" panose="02020603050405020304" pitchFamily="18" charset="0"/>
              </a:rPr>
              <a:t>құрайды</a:t>
            </a:r>
            <a:r>
              <a:rPr lang="ru-RU" altLang="ru-RU" sz="1800" b="1" dirty="0">
                <a:latin typeface="Times New Roman" panose="02020603050405020304" pitchFamily="18" charset="0"/>
              </a:rPr>
              <a:t>. </a:t>
            </a:r>
          </a:p>
          <a:p>
            <a:pPr algn="just"/>
            <a:r>
              <a:rPr lang="ru-RU" altLang="ru-RU" sz="1800" b="1" dirty="0" err="1">
                <a:solidFill>
                  <a:srgbClr val="FF0000"/>
                </a:solidFill>
                <a:latin typeface="Times New Roman" panose="02020603050405020304" pitchFamily="18" charset="0"/>
              </a:rPr>
              <a:t>Көрінетін</a:t>
            </a:r>
            <a:r>
              <a:rPr lang="ru-RU" altLang="ru-RU" sz="1800" b="1" dirty="0">
                <a:solidFill>
                  <a:srgbClr val="FF0000"/>
                </a:solidFill>
                <a:latin typeface="Times New Roman" panose="02020603050405020304" pitchFamily="18" charset="0"/>
              </a:rPr>
              <a:t> </a:t>
            </a:r>
            <a:r>
              <a:rPr lang="ru-RU" altLang="ru-RU" sz="1800" b="1" dirty="0" err="1">
                <a:solidFill>
                  <a:srgbClr val="FF0000"/>
                </a:solidFill>
                <a:latin typeface="Times New Roman" panose="02020603050405020304" pitchFamily="18" charset="0"/>
              </a:rPr>
              <a:t>жарық</a:t>
            </a:r>
            <a:r>
              <a:rPr lang="ru-RU" altLang="ru-RU" sz="1800" b="1" dirty="0">
                <a:solidFill>
                  <a:srgbClr val="FF0000"/>
                </a:solidFill>
                <a:latin typeface="Times New Roman" panose="02020603050405020304" pitchFamily="18" charset="0"/>
              </a:rPr>
              <a:t> пен </a:t>
            </a:r>
            <a:r>
              <a:rPr lang="ru-RU" altLang="ru-RU" sz="1800" b="1" dirty="0" err="1">
                <a:solidFill>
                  <a:srgbClr val="FF0000"/>
                </a:solidFill>
                <a:latin typeface="Times New Roman" panose="02020603050405020304" pitchFamily="18" charset="0"/>
              </a:rPr>
              <a:t>радиотолқындар</a:t>
            </a:r>
            <a:r>
              <a:rPr lang="ru-RU" altLang="ru-RU" sz="1800" b="1" dirty="0">
                <a:solidFill>
                  <a:srgbClr val="FF0000"/>
                </a:solidFill>
                <a:latin typeface="Times New Roman" panose="02020603050405020304" pitchFamily="18" charset="0"/>
              </a:rPr>
              <a:t> - </a:t>
            </a:r>
            <a:r>
              <a:rPr lang="ru-RU" altLang="ru-RU" sz="1800" b="1" dirty="0" err="1">
                <a:latin typeface="Times New Roman" panose="02020603050405020304" pitchFamily="18" charset="0"/>
              </a:rPr>
              <a:t>электромагниттік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табылады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бірақ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иондамайды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өйткені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ұзын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толқын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ұзындығымен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сәйкесінше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төмен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сипатталады</a:t>
            </a:r>
            <a:r>
              <a:rPr lang="ru-RU" altLang="ru-RU" sz="1800" b="1" dirty="0">
                <a:latin typeface="Times New Roman" panose="02020603050405020304" pitchFamily="18" charset="0"/>
              </a:rPr>
              <a:t>. </a:t>
            </a:r>
            <a:endParaRPr lang="ru-RU" altLang="ru-RU" sz="1600"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2DDF78-F1FF-4E49-8460-75230126EE4D}"/>
              </a:ext>
            </a:extLst>
          </p:cNvPr>
          <p:cNvSpPr>
            <a:spLocks noGrp="1" noChangeArrowheads="1"/>
          </p:cNvSpPr>
          <p:nvPr>
            <p:ph type="title"/>
          </p:nvPr>
        </p:nvSpPr>
        <p:spPr>
          <a:xfrm>
            <a:off x="457200" y="152400"/>
            <a:ext cx="8229600" cy="792162"/>
          </a:xfrm>
        </p:spPr>
        <p:txBody>
          <a:bodyPr>
            <a:normAutofit fontScale="90000"/>
          </a:bodyPr>
          <a:lstStyle/>
          <a:p>
            <a:pPr eaLnBrk="1" hangingPunct="1"/>
            <a:r>
              <a:rPr lang="ru-RU" altLang="ru-RU" sz="2400" b="1" dirty="0">
                <a:solidFill>
                  <a:srgbClr val="FF3300"/>
                </a:solidFill>
                <a:latin typeface="Times New Roman" panose="02020603050405020304" pitchFamily="18" charset="0"/>
              </a:rPr>
              <a:t>Основные виды ионизирующих излучений</a:t>
            </a:r>
            <a:r>
              <a:rPr lang="ru-RU" altLang="ru-RU" sz="2400" b="1" dirty="0">
                <a:solidFill>
                  <a:schemeClr val="tx1"/>
                </a:solidFill>
                <a:latin typeface="Times New Roman" panose="02020603050405020304" pitchFamily="18" charset="0"/>
              </a:rPr>
              <a:t/>
            </a:r>
            <a:br>
              <a:rPr lang="ru-RU" altLang="ru-RU" sz="2400" b="1" dirty="0">
                <a:solidFill>
                  <a:schemeClr val="tx1"/>
                </a:solidFill>
                <a:latin typeface="Times New Roman" panose="02020603050405020304" pitchFamily="18" charset="0"/>
              </a:rPr>
            </a:br>
            <a:r>
              <a:rPr lang="ru-RU" altLang="ru-RU" sz="2400" b="1" dirty="0">
                <a:solidFill>
                  <a:schemeClr val="tx1"/>
                </a:solidFill>
                <a:latin typeface="Times New Roman" panose="02020603050405020304" pitchFamily="18" charset="0"/>
              </a:rPr>
              <a:t> 1. </a:t>
            </a:r>
            <a:r>
              <a:rPr lang="ru-RU" altLang="ru-RU" sz="2400" b="1" dirty="0">
                <a:latin typeface="Times New Roman" panose="02020603050405020304" pitchFamily="18" charset="0"/>
              </a:rPr>
              <a:t>Электромагнитные (фотонные) излучения. </a:t>
            </a:r>
          </a:p>
        </p:txBody>
      </p:sp>
      <p:sp>
        <p:nvSpPr>
          <p:cNvPr id="14339" name="Rectangle 3">
            <a:extLst>
              <a:ext uri="{FF2B5EF4-FFF2-40B4-BE49-F238E27FC236}">
                <a16:creationId xmlns:a16="http://schemas.microsoft.com/office/drawing/2014/main" id="{8B3DC77E-5DF9-4846-BDB8-6766F20C6415}"/>
              </a:ext>
            </a:extLst>
          </p:cNvPr>
          <p:cNvSpPr>
            <a:spLocks noGrp="1" noChangeArrowheads="1"/>
          </p:cNvSpPr>
          <p:nvPr>
            <p:ph type="body" idx="1"/>
          </p:nvPr>
        </p:nvSpPr>
        <p:spPr>
          <a:xfrm>
            <a:off x="228600" y="1066800"/>
            <a:ext cx="8763000" cy="5638800"/>
          </a:xfrm>
          <a:ln>
            <a:solidFill>
              <a:srgbClr val="FF3300"/>
            </a:solidFill>
            <a:miter lim="800000"/>
            <a:headEnd/>
            <a:tailEnd/>
          </a:ln>
        </p:spPr>
        <p:txBody>
          <a:bodyPr/>
          <a:lstStyle/>
          <a:p>
            <a:pPr algn="just" eaLnBrk="1" hangingPunct="1"/>
            <a:r>
              <a:rPr lang="ru-RU" altLang="ru-RU" sz="1800" b="1" i="1" dirty="0">
                <a:solidFill>
                  <a:srgbClr val="FF3300"/>
                </a:solidFill>
                <a:highlight>
                  <a:srgbClr val="FFFF00"/>
                </a:highlight>
                <a:latin typeface="Times New Roman" panose="02020603050405020304" pitchFamily="18" charset="0"/>
              </a:rPr>
              <a:t>Рентгеновское излучение</a:t>
            </a:r>
            <a:r>
              <a:rPr lang="ru-RU" altLang="ru-RU" sz="1800" b="1" dirty="0">
                <a:solidFill>
                  <a:srgbClr val="000000"/>
                </a:solidFill>
                <a:highlight>
                  <a:srgbClr val="FFFF00"/>
                </a:highlight>
                <a:latin typeface="Times New Roman" panose="02020603050405020304" pitchFamily="18" charset="0"/>
              </a:rPr>
              <a:t> - электромагнитное излучение, занимающее спектральную область между ультрафиолетовым излучением и гамма-излучением, в пределах длин волн от 10</a:t>
            </a:r>
            <a:r>
              <a:rPr lang="ru-RU" altLang="ru-RU" sz="1800" b="1" baseline="30000" dirty="0">
                <a:solidFill>
                  <a:srgbClr val="000000"/>
                </a:solidFill>
                <a:highlight>
                  <a:srgbClr val="FFFF00"/>
                </a:highlight>
              </a:rPr>
              <a:t>-12</a:t>
            </a:r>
            <a:r>
              <a:rPr lang="ru-RU" altLang="ru-RU" sz="1800" b="1" dirty="0">
                <a:solidFill>
                  <a:srgbClr val="000000"/>
                </a:solidFill>
                <a:highlight>
                  <a:srgbClr val="FFFF00"/>
                </a:highlight>
                <a:latin typeface="Times New Roman" panose="02020603050405020304" pitchFamily="18" charset="0"/>
              </a:rPr>
              <a:t> до  10</a:t>
            </a:r>
            <a:r>
              <a:rPr lang="ru-RU" altLang="ru-RU" sz="1800" b="1" baseline="30000" dirty="0">
                <a:solidFill>
                  <a:srgbClr val="000000"/>
                </a:solidFill>
                <a:highlight>
                  <a:srgbClr val="FFFF00"/>
                </a:highlight>
              </a:rPr>
              <a:t>-15</a:t>
            </a:r>
            <a:r>
              <a:rPr lang="ru-RU" altLang="ru-RU" sz="1800" b="1" dirty="0">
                <a:solidFill>
                  <a:srgbClr val="000000"/>
                </a:solidFill>
                <a:highlight>
                  <a:srgbClr val="FFFF00"/>
                </a:highlight>
                <a:latin typeface="Times New Roman" panose="02020603050405020304" pitchFamily="18" charset="0"/>
              </a:rPr>
              <a:t>см. </a:t>
            </a:r>
          </a:p>
          <a:p>
            <a:pPr algn="just" eaLnBrk="1" hangingPunct="1"/>
            <a:r>
              <a:rPr lang="ru-RU" altLang="ru-RU" sz="1800" b="1" i="1" dirty="0">
                <a:solidFill>
                  <a:srgbClr val="FF3300"/>
                </a:solidFill>
                <a:highlight>
                  <a:srgbClr val="FFFF00"/>
                </a:highlight>
                <a:latin typeface="Times New Roman" panose="02020603050405020304" pitchFamily="18" charset="0"/>
              </a:rPr>
              <a:t>Гамма-излучение</a:t>
            </a:r>
            <a:r>
              <a:rPr lang="ru-RU" altLang="ru-RU" sz="1800" b="1" dirty="0">
                <a:highlight>
                  <a:srgbClr val="FFFF00"/>
                </a:highlight>
              </a:rPr>
              <a:t> </a:t>
            </a:r>
            <a:r>
              <a:rPr lang="ru-RU" altLang="ru-RU" sz="1800" b="1" dirty="0">
                <a:solidFill>
                  <a:srgbClr val="000000"/>
                </a:solidFill>
                <a:highlight>
                  <a:srgbClr val="FFFF00"/>
                </a:highlight>
                <a:latin typeface="Times New Roman" panose="02020603050405020304" pitchFamily="18" charset="0"/>
              </a:rPr>
              <a:t>- коротковолновое электромагнитное излучение с чрезвычайно малой (</a:t>
            </a:r>
            <a:r>
              <a:rPr lang="ru-RU" altLang="ru-RU" sz="1800" b="1" dirty="0">
                <a:highlight>
                  <a:srgbClr val="FFFF00"/>
                </a:highlight>
                <a:latin typeface="Times New Roman" panose="02020603050405020304" pitchFamily="18" charset="0"/>
              </a:rPr>
              <a:t>менее 0,01нм)</a:t>
            </a:r>
            <a:r>
              <a:rPr lang="ru-RU" altLang="ru-RU" sz="1800" b="1" dirty="0">
                <a:solidFill>
                  <a:srgbClr val="000000"/>
                </a:solidFill>
                <a:highlight>
                  <a:srgbClr val="FFFF00"/>
                </a:highlight>
                <a:latin typeface="Times New Roman" panose="02020603050405020304" pitchFamily="18" charset="0"/>
              </a:rPr>
              <a:t> длиной волны</a:t>
            </a:r>
            <a:r>
              <a:rPr lang="ru-RU" altLang="ru-RU" sz="1800" b="1" dirty="0">
                <a:highlight>
                  <a:srgbClr val="FFFF00"/>
                </a:highlight>
                <a:latin typeface="Times New Roman" panose="02020603050405020304" pitchFamily="18" charset="0"/>
              </a:rPr>
              <a:t>.</a:t>
            </a:r>
            <a:r>
              <a:rPr lang="ru-RU" altLang="ru-RU" sz="1800" b="1" dirty="0">
                <a:solidFill>
                  <a:srgbClr val="000000"/>
                </a:solidFill>
                <a:highlight>
                  <a:srgbClr val="FFFF00"/>
                </a:highlight>
                <a:latin typeface="Times New Roman" panose="02020603050405020304" pitchFamily="18" charset="0"/>
              </a:rPr>
              <a:t> и вследствие этого ярко выраженными корпускулярными свойствами, т. е. ведёт себя подобно потоку частиц - гамма-квантов, или фотонов. Гамма-излучение испускается возбужденными атомными ядрами при ядерных реакциях, радиоактивных превращениях атомных ядер, при аннигиляции (превращении при столкновении частицы и античастицы в другие частицы)</a:t>
            </a:r>
            <a:r>
              <a:rPr lang="ru-RU" altLang="ru-RU" sz="1800" b="1" dirty="0">
                <a:solidFill>
                  <a:srgbClr val="000000"/>
                </a:solidFill>
                <a:highlight>
                  <a:srgbClr val="FFFF00"/>
                </a:highlight>
              </a:rPr>
              <a:t> </a:t>
            </a:r>
            <a:r>
              <a:rPr lang="ru-RU" altLang="ru-RU" sz="1800" b="1" dirty="0">
                <a:solidFill>
                  <a:srgbClr val="000000"/>
                </a:solidFill>
                <a:highlight>
                  <a:srgbClr val="FFFF00"/>
                </a:highlight>
                <a:latin typeface="Times New Roman" panose="02020603050405020304" pitchFamily="18" charset="0"/>
              </a:rPr>
              <a:t> электрона и позитрона и при других превращениях элементарных частиц.</a:t>
            </a:r>
          </a:p>
          <a:p>
            <a:pPr algn="just" eaLnBrk="1" hangingPunct="1"/>
            <a:r>
              <a:rPr lang="ru-RU" altLang="ru-RU" sz="1800" b="1" i="1" dirty="0">
                <a:solidFill>
                  <a:srgbClr val="FF3300"/>
                </a:solidFill>
                <a:highlight>
                  <a:srgbClr val="FFFF00"/>
                </a:highlight>
                <a:latin typeface="Times New Roman" panose="02020603050405020304" pitchFamily="18" charset="0"/>
              </a:rPr>
              <a:t>Фотон</a:t>
            </a:r>
            <a:r>
              <a:rPr lang="ru-RU" altLang="ru-RU" sz="1800" b="1" dirty="0">
                <a:highlight>
                  <a:srgbClr val="FFFF00"/>
                </a:highlight>
              </a:rPr>
              <a:t> </a:t>
            </a:r>
            <a:r>
              <a:rPr lang="ru-RU" altLang="ru-RU" sz="1800" b="1" dirty="0">
                <a:highlight>
                  <a:srgbClr val="FFFF00"/>
                </a:highlight>
                <a:latin typeface="Times New Roman" panose="02020603050405020304" pitchFamily="18" charset="0"/>
              </a:rPr>
              <a:t>– носитель электромагнитного излучения – является в одинаковой мере и квантом энергии, проявляющим волновые свойства, и частицей (корпускулой). Фотоны могут существовать только в движении, их масса покоя равна нулю, но это не значит, что они вообще не имеют массы. Так, при энергии гамма-излучения в 1МэВ масса фотона составляет 1/940 (0,001 </a:t>
            </a:r>
            <a:r>
              <a:rPr lang="ru-RU" altLang="ru-RU" sz="1800" b="1" dirty="0" err="1">
                <a:highlight>
                  <a:srgbClr val="FFFF00"/>
                </a:highlight>
                <a:latin typeface="Times New Roman" panose="02020603050405020304" pitchFamily="18" charset="0"/>
              </a:rPr>
              <a:t>а.е.м</a:t>
            </a:r>
            <a:r>
              <a:rPr lang="ru-RU" altLang="ru-RU" sz="1800" b="1" dirty="0">
                <a:highlight>
                  <a:srgbClr val="FFFF00"/>
                </a:highlight>
                <a:latin typeface="Times New Roman" panose="02020603050405020304" pitchFamily="18" charset="0"/>
              </a:rPr>
              <a:t>.). </a:t>
            </a:r>
          </a:p>
          <a:p>
            <a:pPr algn="just" eaLnBrk="1" hangingPunct="1"/>
            <a:r>
              <a:rPr lang="ru-RU" altLang="ru-RU" sz="1800" b="1" i="1" dirty="0">
                <a:solidFill>
                  <a:srgbClr val="FF3300"/>
                </a:solidFill>
                <a:highlight>
                  <a:srgbClr val="FFFF00"/>
                </a:highlight>
                <a:latin typeface="Times New Roman" panose="02020603050405020304" pitchFamily="18" charset="0"/>
              </a:rPr>
              <a:t>Видимый свет и радиоволны</a:t>
            </a:r>
            <a:r>
              <a:rPr lang="ru-RU" altLang="ru-RU" sz="1800" b="1" dirty="0">
                <a:highlight>
                  <a:srgbClr val="FFFF00"/>
                </a:highlight>
                <a:latin typeface="Times New Roman" panose="02020603050405020304" pitchFamily="18" charset="0"/>
              </a:rPr>
              <a:t> – тоже электромагнитные излучения, но они не ионизируют, т.к. характеризуются большей длиной волны и соответственно меньшей энергией.</a:t>
            </a:r>
            <a:endParaRPr lang="ru-RU" altLang="ru-RU" sz="1800" b="1" dirty="0">
              <a:solidFill>
                <a:srgbClr val="000000"/>
              </a:solidFill>
              <a:highlight>
                <a:srgbClr val="FFFF00"/>
              </a:highlight>
              <a:latin typeface="Times New Roman" panose="02020603050405020304" pitchFamily="18" charset="0"/>
            </a:endParaRPr>
          </a:p>
          <a:p>
            <a:pPr algn="just" eaLnBrk="1" hangingPunct="1"/>
            <a:endParaRPr lang="ru-RU" altLang="ru-RU" sz="1600" b="1" dirty="0">
              <a:latin typeface="Times New Roman" panose="02020603050405020304" pitchFamily="18" charset="0"/>
            </a:endParaRPr>
          </a:p>
          <a:p>
            <a:pPr eaLnBrk="1" hangingPunct="1"/>
            <a:endParaRPr lang="ru-RU" altLang="ru-RU" sz="1600" dirty="0"/>
          </a:p>
        </p:txBody>
      </p:sp>
    </p:spTree>
    <p:extLst>
      <p:ext uri="{BB962C8B-B14F-4D97-AF65-F5344CB8AC3E}">
        <p14:creationId xmlns:p14="http://schemas.microsoft.com/office/powerpoint/2010/main" val="86522062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DE9B06-A1C0-4633-ACEC-96751112F014}"/>
              </a:ext>
            </a:extLst>
          </p:cNvPr>
          <p:cNvSpPr txBox="1"/>
          <p:nvPr/>
        </p:nvSpPr>
        <p:spPr>
          <a:xfrm>
            <a:off x="323528" y="476672"/>
            <a:ext cx="8352928" cy="6124754"/>
          </a:xfrm>
          <a:prstGeom prst="rect">
            <a:avLst/>
          </a:prstGeom>
          <a:noFill/>
        </p:spPr>
        <p:txBody>
          <a:bodyPr wrap="square">
            <a:spAutoFit/>
          </a:bodyPr>
          <a:lstStyle/>
          <a:p>
            <a:pPr algn="ctr"/>
            <a:r>
              <a:rPr lang="ru-RU" sz="2800" b="1" dirty="0" err="1">
                <a:solidFill>
                  <a:srgbClr val="C00000"/>
                </a:solidFill>
              </a:rPr>
              <a:t>Нейтрондық</a:t>
            </a:r>
            <a:r>
              <a:rPr lang="ru-RU" sz="2800" b="1" dirty="0">
                <a:solidFill>
                  <a:srgbClr val="C00000"/>
                </a:solidFill>
              </a:rPr>
              <a:t> </a:t>
            </a:r>
            <a:r>
              <a:rPr lang="ru-RU" sz="2800" b="1" dirty="0" err="1">
                <a:solidFill>
                  <a:srgbClr val="C00000"/>
                </a:solidFill>
              </a:rPr>
              <a:t>сәулелену</a:t>
            </a:r>
            <a:r>
              <a:rPr lang="ru-RU" sz="2800" b="1" dirty="0">
                <a:solidFill>
                  <a:srgbClr val="C00000"/>
                </a:solidFill>
              </a:rPr>
              <a:t> </a:t>
            </a:r>
          </a:p>
          <a:p>
            <a:pPr algn="just"/>
            <a:r>
              <a:rPr lang="ru-RU" sz="2800" b="1" dirty="0">
                <a:solidFill>
                  <a:srgbClr val="C00000"/>
                </a:solidFill>
              </a:rPr>
              <a:t>         </a:t>
            </a:r>
            <a:r>
              <a:rPr lang="ru-RU" sz="2800" dirty="0" err="1"/>
              <a:t>Нейтрондар</a:t>
            </a:r>
            <a:r>
              <a:rPr lang="ru-RU" sz="2800" dirty="0"/>
              <a:t> - </a:t>
            </a:r>
            <a:r>
              <a:rPr lang="ru-RU" sz="2800" dirty="0" err="1"/>
              <a:t>зарядталмаған</a:t>
            </a:r>
            <a:r>
              <a:rPr lang="ru-RU" sz="2800" dirty="0"/>
              <a:t> </a:t>
            </a:r>
            <a:r>
              <a:rPr lang="ru-RU" sz="2800" dirty="0" err="1"/>
              <a:t>ірі</a:t>
            </a:r>
            <a:r>
              <a:rPr lang="ru-RU" sz="2800" dirty="0"/>
              <a:t> </a:t>
            </a:r>
            <a:r>
              <a:rPr lang="ru-RU" sz="2800" dirty="0" err="1"/>
              <a:t>бөлшектер</a:t>
            </a:r>
            <a:r>
              <a:rPr lang="ru-RU" sz="2800" dirty="0"/>
              <a:t>, </a:t>
            </a:r>
            <a:r>
              <a:rPr lang="ru-RU" sz="2800" dirty="0" err="1"/>
              <a:t>олар</a:t>
            </a:r>
            <a:r>
              <a:rPr lang="ru-RU" sz="2800" dirty="0"/>
              <a:t> </a:t>
            </a:r>
            <a:r>
              <a:rPr lang="ru-RU" sz="2800" dirty="0" err="1"/>
              <a:t>өздігінен</a:t>
            </a:r>
            <a:r>
              <a:rPr lang="ru-RU" sz="2800" dirty="0"/>
              <a:t> </a:t>
            </a:r>
            <a:r>
              <a:rPr lang="ru-RU" sz="2800" dirty="0" err="1"/>
              <a:t>иондануды</a:t>
            </a:r>
            <a:r>
              <a:rPr lang="ru-RU" sz="2800" dirty="0"/>
              <a:t> </a:t>
            </a:r>
            <a:r>
              <a:rPr lang="ru-RU" sz="2800" dirty="0" err="1"/>
              <a:t>тудырмайды</a:t>
            </a:r>
            <a:r>
              <a:rPr lang="ru-RU" sz="2800" dirty="0"/>
              <a:t>, </a:t>
            </a:r>
            <a:r>
              <a:rPr lang="ru-RU" sz="2800" dirty="0" err="1"/>
              <a:t>бірақ</a:t>
            </a:r>
            <a:r>
              <a:rPr lang="ru-RU" sz="2800" dirty="0"/>
              <a:t> </a:t>
            </a:r>
            <a:r>
              <a:rPr lang="ru-RU" sz="2800" dirty="0" err="1"/>
              <a:t>атомдарды</a:t>
            </a:r>
            <a:r>
              <a:rPr lang="ru-RU" sz="2800" dirty="0"/>
              <a:t> </a:t>
            </a:r>
            <a:r>
              <a:rPr lang="ru-RU" sz="2800" dirty="0" err="1"/>
              <a:t>орнықты</a:t>
            </a:r>
            <a:r>
              <a:rPr lang="ru-RU" sz="2800" dirty="0"/>
              <a:t> </a:t>
            </a:r>
            <a:r>
              <a:rPr lang="ru-RU" sz="2800" dirty="0" err="1"/>
              <a:t>күйлерінен</a:t>
            </a:r>
            <a:r>
              <a:rPr lang="ru-RU" sz="2800" dirty="0"/>
              <a:t> </a:t>
            </a:r>
            <a:r>
              <a:rPr lang="ru-RU" sz="2800" dirty="0" err="1"/>
              <a:t>шығарады</a:t>
            </a:r>
            <a:r>
              <a:rPr lang="ru-RU" sz="2800" dirty="0"/>
              <a:t>, </a:t>
            </a:r>
            <a:r>
              <a:rPr lang="ru-RU" sz="2800" dirty="0" err="1"/>
              <a:t>радиоактивті</a:t>
            </a:r>
            <a:r>
              <a:rPr lang="ru-RU" sz="2800" dirty="0"/>
              <a:t> </a:t>
            </a:r>
            <a:r>
              <a:rPr lang="ru-RU" sz="2800" dirty="0" err="1"/>
              <a:t>емес</a:t>
            </a:r>
            <a:r>
              <a:rPr lang="ru-RU" sz="2800" dirty="0"/>
              <a:t> </a:t>
            </a:r>
            <a:r>
              <a:rPr lang="ru-RU" sz="2800" dirty="0" err="1"/>
              <a:t>материалдарда</a:t>
            </a:r>
            <a:r>
              <a:rPr lang="ru-RU" sz="2800" dirty="0"/>
              <a:t> </a:t>
            </a:r>
            <a:r>
              <a:rPr lang="ru-RU" sz="2800" dirty="0" err="1"/>
              <a:t>немесе</a:t>
            </a:r>
            <a:r>
              <a:rPr lang="ru-RU" sz="2800" dirty="0"/>
              <a:t> </a:t>
            </a:r>
            <a:r>
              <a:rPr lang="ru-RU" sz="2800" dirty="0" err="1"/>
              <a:t>дене</a:t>
            </a:r>
            <a:r>
              <a:rPr lang="ru-RU" sz="2800" dirty="0"/>
              <a:t> </a:t>
            </a:r>
            <a:r>
              <a:rPr lang="ru-RU" sz="2800" dirty="0" err="1"/>
              <a:t>тіндерінде</a:t>
            </a:r>
            <a:r>
              <a:rPr lang="ru-RU" sz="2800" dirty="0"/>
              <a:t> </a:t>
            </a:r>
            <a:r>
              <a:rPr lang="ru-RU" sz="2800" dirty="0" err="1"/>
              <a:t>индукцияланған</a:t>
            </a:r>
            <a:r>
              <a:rPr lang="ru-RU" sz="2800" dirty="0"/>
              <a:t> </a:t>
            </a:r>
            <a:r>
              <a:rPr lang="ru-RU" sz="2800" dirty="0" err="1"/>
              <a:t>радиоактивтілік</a:t>
            </a:r>
            <a:r>
              <a:rPr lang="ru-RU" sz="2800" dirty="0"/>
              <a:t> </a:t>
            </a:r>
            <a:r>
              <a:rPr lang="ru-RU" sz="2800" dirty="0" err="1"/>
              <a:t>тудырады</a:t>
            </a:r>
            <a:r>
              <a:rPr lang="ru-RU" sz="2800" dirty="0"/>
              <a:t>.</a:t>
            </a:r>
          </a:p>
          <a:p>
            <a:pPr algn="just"/>
            <a:r>
              <a:rPr lang="ru-RU" sz="2800" dirty="0"/>
              <a:t>          </a:t>
            </a:r>
            <a:r>
              <a:rPr lang="ru-RU" sz="2800" dirty="0" err="1"/>
              <a:t>Нейтрондар</a:t>
            </a:r>
            <a:r>
              <a:rPr lang="ru-RU" sz="2800" dirty="0"/>
              <a:t> </a:t>
            </a:r>
            <a:r>
              <a:rPr lang="ru-RU" sz="2800" dirty="0" err="1"/>
              <a:t>жылдам</a:t>
            </a:r>
            <a:r>
              <a:rPr lang="ru-RU" sz="2800" dirty="0"/>
              <a:t> </a:t>
            </a:r>
            <a:r>
              <a:rPr lang="ru-RU" sz="2800" dirty="0" err="1"/>
              <a:t>және</a:t>
            </a:r>
            <a:r>
              <a:rPr lang="ru-RU" sz="2800" dirty="0"/>
              <a:t> </a:t>
            </a:r>
            <a:r>
              <a:rPr lang="ru-RU" sz="2800" dirty="0" err="1"/>
              <a:t>баяу</a:t>
            </a:r>
            <a:r>
              <a:rPr lang="ru-RU" sz="2800" dirty="0"/>
              <a:t> </a:t>
            </a:r>
            <a:r>
              <a:rPr lang="ru-RU" sz="2800" dirty="0" err="1"/>
              <a:t>түрлері</a:t>
            </a:r>
            <a:r>
              <a:rPr lang="ru-RU" sz="2800" dirty="0"/>
              <a:t> </a:t>
            </a:r>
            <a:r>
              <a:rPr lang="ru-RU" sz="2800" dirty="0" err="1"/>
              <a:t>болады</a:t>
            </a:r>
            <a:r>
              <a:rPr lang="ru-RU" sz="2800" dirty="0"/>
              <a:t>. </a:t>
            </a:r>
            <a:r>
              <a:rPr lang="ru-RU" sz="2800" dirty="0" err="1"/>
              <a:t>Жылдам</a:t>
            </a:r>
            <a:r>
              <a:rPr lang="ru-RU" sz="2800" dirty="0"/>
              <a:t> </a:t>
            </a:r>
            <a:r>
              <a:rPr lang="ru-RU" sz="2800" dirty="0" err="1"/>
              <a:t>нейтрондар</a:t>
            </a:r>
            <a:r>
              <a:rPr lang="ru-RU" sz="2800" dirty="0"/>
              <a:t> гамма </a:t>
            </a:r>
            <a:r>
              <a:rPr lang="ru-RU" sz="2800" dirty="0" err="1"/>
              <a:t>сәулелеріне</a:t>
            </a:r>
            <a:r>
              <a:rPr lang="ru-RU" sz="2800" dirty="0"/>
              <a:t> </a:t>
            </a:r>
            <a:r>
              <a:rPr lang="ru-RU" sz="2800" dirty="0" err="1"/>
              <a:t>қарағанда</a:t>
            </a:r>
            <a:r>
              <a:rPr lang="ru-RU" sz="2800" dirty="0"/>
              <a:t> 10 </a:t>
            </a:r>
            <a:r>
              <a:rPr lang="ru-RU" sz="2800" dirty="0" err="1"/>
              <a:t>есе</a:t>
            </a:r>
            <a:r>
              <a:rPr lang="ru-RU" sz="2800" dirty="0"/>
              <a:t>, ал </a:t>
            </a:r>
            <a:r>
              <a:rPr lang="ru-RU" sz="2800" dirty="0" err="1"/>
              <a:t>баяу</a:t>
            </a:r>
            <a:r>
              <a:rPr lang="ru-RU" sz="2800" dirty="0"/>
              <a:t> 5 </a:t>
            </a:r>
            <a:r>
              <a:rPr lang="ru-RU" sz="2800" dirty="0" err="1"/>
              <a:t>есе</a:t>
            </a:r>
            <a:r>
              <a:rPr lang="ru-RU" sz="2800" dirty="0"/>
              <a:t> </a:t>
            </a:r>
            <a:r>
              <a:rPr lang="ru-RU" sz="2800" dirty="0" err="1"/>
              <a:t>көп</a:t>
            </a:r>
            <a:r>
              <a:rPr lang="ru-RU" sz="2800" dirty="0"/>
              <a:t> </a:t>
            </a:r>
            <a:r>
              <a:rPr lang="ru-RU" sz="2800" dirty="0" err="1"/>
              <a:t>зиян</a:t>
            </a:r>
            <a:r>
              <a:rPr lang="ru-RU" sz="2800" dirty="0"/>
              <a:t> </a:t>
            </a:r>
            <a:r>
              <a:rPr lang="ru-RU" sz="2800" dirty="0" err="1"/>
              <a:t>келтіреді</a:t>
            </a:r>
            <a:r>
              <a:rPr lang="ru-RU" sz="2800" dirty="0"/>
              <a:t>.</a:t>
            </a:r>
          </a:p>
          <a:p>
            <a:pPr algn="just"/>
            <a:r>
              <a:rPr lang="ru-RU" sz="2800" dirty="0"/>
              <a:t>           </a:t>
            </a:r>
            <a:r>
              <a:rPr lang="ru-RU" sz="2800" dirty="0" err="1"/>
              <a:t>Жылдам</a:t>
            </a:r>
            <a:r>
              <a:rPr lang="ru-RU" sz="2800" dirty="0"/>
              <a:t> </a:t>
            </a:r>
            <a:r>
              <a:rPr lang="ru-RU" sz="2800" dirty="0" err="1"/>
              <a:t>нейтрондар</a:t>
            </a:r>
            <a:r>
              <a:rPr lang="ru-RU" sz="2800" dirty="0"/>
              <a:t> </a:t>
            </a:r>
            <a:r>
              <a:rPr lang="ru-RU" sz="2800" dirty="0" err="1"/>
              <a:t>құрамында</a:t>
            </a:r>
            <a:r>
              <a:rPr lang="ru-RU" sz="2800" dirty="0"/>
              <a:t> </a:t>
            </a:r>
            <a:r>
              <a:rPr lang="ru-RU" sz="2800" dirty="0" err="1"/>
              <a:t>суы</a:t>
            </a:r>
            <a:r>
              <a:rPr lang="ru-RU" sz="2800" dirty="0"/>
              <a:t> бар </a:t>
            </a:r>
            <a:r>
              <a:rPr lang="ru-RU" sz="2800" dirty="0" err="1"/>
              <a:t>заттар</a:t>
            </a:r>
            <a:r>
              <a:rPr lang="ru-RU" sz="2800" dirty="0"/>
              <a:t> (су, бетон, пластмасса) </a:t>
            </a:r>
            <a:r>
              <a:rPr lang="ru-RU" sz="2800" dirty="0" err="1"/>
              <a:t>әсерінен</a:t>
            </a:r>
            <a:r>
              <a:rPr lang="ru-RU" sz="2800" dirty="0"/>
              <a:t> </a:t>
            </a:r>
            <a:r>
              <a:rPr lang="ru-RU" sz="2800" dirty="0" err="1"/>
              <a:t>баяулайды</a:t>
            </a:r>
            <a:r>
              <a:rPr lang="ru-RU" sz="2800" dirty="0"/>
              <a:t>. </a:t>
            </a:r>
            <a:r>
              <a:rPr lang="ru-RU" sz="2800" dirty="0" err="1"/>
              <a:t>Бұл</a:t>
            </a:r>
            <a:r>
              <a:rPr lang="ru-RU" sz="2800" dirty="0"/>
              <a:t> </a:t>
            </a:r>
            <a:r>
              <a:rPr lang="ru-RU" sz="2800" dirty="0" err="1"/>
              <a:t>радиацияны</a:t>
            </a:r>
            <a:r>
              <a:rPr lang="ru-RU" sz="2800" dirty="0"/>
              <a:t> </a:t>
            </a:r>
            <a:r>
              <a:rPr lang="ru-RU" sz="2800" dirty="0" err="1"/>
              <a:t>ядролық</a:t>
            </a:r>
            <a:r>
              <a:rPr lang="ru-RU" sz="2800" dirty="0"/>
              <a:t> </a:t>
            </a:r>
            <a:r>
              <a:rPr lang="ru-RU" sz="2800" dirty="0" err="1"/>
              <a:t>реакторлардың</a:t>
            </a:r>
            <a:r>
              <a:rPr lang="ru-RU" sz="2800" dirty="0"/>
              <a:t> </a:t>
            </a:r>
            <a:r>
              <a:rPr lang="ru-RU" sz="2800" dirty="0" err="1"/>
              <a:t>жанында</a:t>
            </a:r>
            <a:r>
              <a:rPr lang="ru-RU" sz="2800" dirty="0"/>
              <a:t> </a:t>
            </a:r>
            <a:r>
              <a:rPr lang="ru-RU" sz="2800" dirty="0" err="1"/>
              <a:t>және</a:t>
            </a:r>
            <a:r>
              <a:rPr lang="ru-RU" sz="2800" dirty="0"/>
              <a:t> </a:t>
            </a:r>
            <a:r>
              <a:rPr lang="ru-RU" sz="2800" dirty="0" err="1"/>
              <a:t>ядролық</a:t>
            </a:r>
            <a:r>
              <a:rPr lang="ru-RU" sz="2800" dirty="0"/>
              <a:t> </a:t>
            </a:r>
            <a:r>
              <a:rPr lang="ru-RU" sz="2800" dirty="0" err="1"/>
              <a:t>жарылыстар</a:t>
            </a:r>
            <a:r>
              <a:rPr lang="ru-RU" sz="2800" dirty="0"/>
              <a:t> </a:t>
            </a:r>
            <a:r>
              <a:rPr lang="ru-RU" sz="2800" dirty="0" err="1"/>
              <a:t>болатын</a:t>
            </a:r>
            <a:r>
              <a:rPr lang="ru-RU" sz="2800" dirty="0"/>
              <a:t> </a:t>
            </a:r>
            <a:r>
              <a:rPr lang="ru-RU" sz="2800" dirty="0" err="1"/>
              <a:t>жерлерде</a:t>
            </a:r>
            <a:r>
              <a:rPr lang="ru-RU" sz="2800" dirty="0"/>
              <a:t> </a:t>
            </a:r>
            <a:r>
              <a:rPr lang="ru-RU" sz="2800" dirty="0" err="1"/>
              <a:t>кездестіруге</a:t>
            </a:r>
            <a:r>
              <a:rPr lang="ru-RU" sz="2800" dirty="0"/>
              <a:t> </a:t>
            </a:r>
            <a:r>
              <a:rPr lang="ru-RU" sz="2800" dirty="0" err="1"/>
              <a:t>болады</a:t>
            </a:r>
            <a:r>
              <a:rPr lang="ru-RU" sz="2800" dirty="0"/>
              <a:t>.</a:t>
            </a:r>
          </a:p>
        </p:txBody>
      </p:sp>
    </p:spTree>
    <p:extLst>
      <p:ext uri="{BB962C8B-B14F-4D97-AF65-F5344CB8AC3E}">
        <p14:creationId xmlns:p14="http://schemas.microsoft.com/office/powerpoint/2010/main" val="1919043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318059E-0CC6-4478-B091-E84EB752B62D}"/>
              </a:ext>
            </a:extLst>
          </p:cNvPr>
          <p:cNvSpPr>
            <a:spLocks noGrp="1" noChangeArrowheads="1"/>
          </p:cNvSpPr>
          <p:nvPr>
            <p:ph type="title"/>
          </p:nvPr>
        </p:nvSpPr>
        <p:spPr>
          <a:xfrm>
            <a:off x="457200" y="187325"/>
            <a:ext cx="3048000" cy="1641475"/>
          </a:xfrm>
        </p:spPr>
        <p:txBody>
          <a:bodyPr>
            <a:normAutofit/>
          </a:bodyPr>
          <a:lstStyle/>
          <a:p>
            <a:pPr eaLnBrk="1" hangingPunct="1"/>
            <a:r>
              <a:rPr lang="ru-RU" altLang="ru-RU" sz="2400" b="1" dirty="0" err="1">
                <a:solidFill>
                  <a:srgbClr val="FF0000"/>
                </a:solidFill>
                <a:latin typeface="Times New Roman" panose="02020603050405020304" pitchFamily="18" charset="0"/>
              </a:rPr>
              <a:t>Нейтрондардың</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затпен</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өзара</a:t>
            </a:r>
            <a:r>
              <a:rPr lang="ru-RU" altLang="ru-RU" sz="2400" b="1" dirty="0">
                <a:solidFill>
                  <a:srgbClr val="FF0000"/>
                </a:solidFill>
                <a:latin typeface="Times New Roman" panose="02020603050405020304" pitchFamily="18" charset="0"/>
              </a:rPr>
              <a:t> </a:t>
            </a:r>
            <a:r>
              <a:rPr lang="ru-RU" altLang="ru-RU" sz="2400" b="1" dirty="0" err="1">
                <a:solidFill>
                  <a:srgbClr val="FF0000"/>
                </a:solidFill>
                <a:latin typeface="Times New Roman" panose="02020603050405020304" pitchFamily="18" charset="0"/>
              </a:rPr>
              <a:t>әрекеттесуі</a:t>
            </a:r>
            <a:endParaRPr lang="ru-RU" altLang="ru-RU" b="1" dirty="0">
              <a:solidFill>
                <a:srgbClr val="FF0000"/>
              </a:solidFill>
              <a:latin typeface="Times New Roman" panose="02020603050405020304" pitchFamily="18" charset="0"/>
            </a:endParaRPr>
          </a:p>
        </p:txBody>
      </p:sp>
      <p:graphicFrame>
        <p:nvGraphicFramePr>
          <p:cNvPr id="19459" name="Object 3">
            <a:extLst>
              <a:ext uri="{FF2B5EF4-FFF2-40B4-BE49-F238E27FC236}">
                <a16:creationId xmlns:a16="http://schemas.microsoft.com/office/drawing/2014/main" id="{713CFEF8-8F6B-4D09-84AF-9898AD708C40}"/>
              </a:ext>
            </a:extLst>
          </p:cNvPr>
          <p:cNvGraphicFramePr>
            <a:graphicFrameLocks noGrp="1" noChangeAspect="1"/>
          </p:cNvGraphicFramePr>
          <p:nvPr>
            <p:ph sz="half" idx="1"/>
          </p:nvPr>
        </p:nvGraphicFramePr>
        <p:xfrm>
          <a:off x="3629025" y="193675"/>
          <a:ext cx="5095875" cy="2898775"/>
        </p:xfrm>
        <a:graphic>
          <a:graphicData uri="http://schemas.openxmlformats.org/presentationml/2006/ole">
            <mc:AlternateContent xmlns:mc="http://schemas.openxmlformats.org/markup-compatibility/2006">
              <mc:Choice xmlns:v="urn:schemas-microsoft-com:vml" Requires="v">
                <p:oleObj spid="_x0000_s39944" name="Слайд" r:id="rId3" imgW="4549874" imgH="3394541" progId="PowerPoint.Slide.8">
                  <p:embed/>
                </p:oleObj>
              </mc:Choice>
              <mc:Fallback>
                <p:oleObj name="Слайд" r:id="rId3" imgW="4549874" imgH="3394541" progId="PowerPoint.Slide.8">
                  <p:embed/>
                  <p:pic>
                    <p:nvPicPr>
                      <p:cNvPr id="19459" name="Object 3">
                        <a:extLst>
                          <a:ext uri="{FF2B5EF4-FFF2-40B4-BE49-F238E27FC236}">
                            <a16:creationId xmlns:a16="http://schemas.microsoft.com/office/drawing/2014/main" id="{713CFEF8-8F6B-4D09-84AF-9898AD708C40}"/>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l="4431" t="39664" r="31807" b="11665"/>
                      <a:stretch>
                        <a:fillRect/>
                      </a:stretch>
                    </p:blipFill>
                    <p:spPr bwMode="auto">
                      <a:xfrm>
                        <a:off x="3629025" y="193675"/>
                        <a:ext cx="5095875" cy="289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0" name="Rectangle 4">
            <a:extLst>
              <a:ext uri="{FF2B5EF4-FFF2-40B4-BE49-F238E27FC236}">
                <a16:creationId xmlns:a16="http://schemas.microsoft.com/office/drawing/2014/main" id="{96FD950B-F915-45B9-BB6E-8204246068E1}"/>
              </a:ext>
            </a:extLst>
          </p:cNvPr>
          <p:cNvSpPr>
            <a:spLocks noGrp="1" noChangeArrowheads="1"/>
          </p:cNvSpPr>
          <p:nvPr>
            <p:ph type="body" sz="half" idx="2"/>
          </p:nvPr>
        </p:nvSpPr>
        <p:spPr>
          <a:xfrm>
            <a:off x="152400" y="3276600"/>
            <a:ext cx="8839200" cy="3330575"/>
          </a:xfrm>
          <a:ln>
            <a:solidFill>
              <a:srgbClr val="FF3300"/>
            </a:solidFill>
            <a:miter lim="800000"/>
            <a:headEnd/>
            <a:tailEnd/>
          </a:ln>
        </p:spPr>
        <p:txBody>
          <a:bodyPr>
            <a:normAutofit fontScale="92500" lnSpcReduction="10000"/>
          </a:bodyPr>
          <a:lstStyle/>
          <a:p>
            <a:pPr eaLnBrk="1" hangingPunct="1"/>
            <a:r>
              <a:rPr lang="ru-RU" altLang="ru-RU" sz="1800" b="1" dirty="0" err="1">
                <a:solidFill>
                  <a:srgbClr val="FF0000"/>
                </a:solidFill>
                <a:latin typeface="Times New Roman" panose="02020603050405020304" pitchFamily="18" charset="0"/>
              </a:rPr>
              <a:t>Нейтрондардың</a:t>
            </a:r>
            <a:r>
              <a:rPr lang="ru-RU" altLang="ru-RU" sz="1800" b="1" dirty="0">
                <a:solidFill>
                  <a:srgbClr val="FF0000"/>
                </a:solidFill>
                <a:latin typeface="Times New Roman" panose="02020603050405020304" pitchFamily="18" charset="0"/>
              </a:rPr>
              <a:t> заряды </a:t>
            </a:r>
            <a:r>
              <a:rPr lang="ru-RU" altLang="ru-RU" sz="1800" b="1" dirty="0" err="1">
                <a:solidFill>
                  <a:srgbClr val="FF0000"/>
                </a:solidFill>
                <a:latin typeface="Times New Roman" panose="02020603050405020304" pitchFamily="18" charset="0"/>
              </a:rPr>
              <a:t>жоқ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атомдарға</a:t>
            </a:r>
            <a:r>
              <a:rPr lang="ru-RU" altLang="ru-RU" sz="1800" b="1" dirty="0">
                <a:latin typeface="Times New Roman" panose="02020603050405020304" pitchFamily="18" charset="0"/>
              </a:rPr>
              <a:t>, атом </a:t>
            </a:r>
            <a:r>
              <a:rPr lang="ru-RU" altLang="ru-RU" sz="1800" b="1" dirty="0" err="1">
                <a:latin typeface="Times New Roman" panose="02020603050405020304" pitchFamily="18" charset="0"/>
              </a:rPr>
              <a:t>ядроларына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терең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енуіне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мүмкіндік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береді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жағдайда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нейтрондардың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серпімді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серпімді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емес</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шашырауы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жүруі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мүмкін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Олар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ядроларға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жеткенде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сіңірілуі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мүмкін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немесе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яжрода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шашырауы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мүмкін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Көміртектің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азоттың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оттегінің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ұлпаларды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құрамына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кіретін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басқа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элементтердің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ядроларына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серпімді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шашырау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latin typeface="Times New Roman" panose="02020603050405020304" pitchFamily="18" charset="0"/>
              </a:rPr>
              <a:t> нейтрон </a:t>
            </a:r>
            <a:r>
              <a:rPr lang="ru-RU" altLang="ru-RU" sz="1800" b="1" dirty="0" err="1">
                <a:latin typeface="Times New Roman" panose="02020603050405020304" pitchFamily="18" charset="0"/>
              </a:rPr>
              <a:t>энергияның</a:t>
            </a:r>
            <a:r>
              <a:rPr lang="ru-RU" altLang="ru-RU" sz="1800" b="1" dirty="0">
                <a:latin typeface="Times New Roman" panose="02020603050405020304" pitchFamily="18" charset="0"/>
              </a:rPr>
              <a:t> 10-15% -</a:t>
            </a:r>
            <a:r>
              <a:rPr lang="ru-RU" altLang="ru-RU" sz="1800" b="1" dirty="0" err="1">
                <a:latin typeface="Times New Roman" panose="02020603050405020304" pitchFamily="18" charset="0"/>
              </a:rPr>
              <a:t>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ғана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жоғалтады</a:t>
            </a:r>
            <a:r>
              <a:rPr lang="ru-RU" altLang="ru-RU" sz="1800" b="1" dirty="0">
                <a:latin typeface="Times New Roman" panose="02020603050405020304" pitchFamily="18" charset="0"/>
              </a:rPr>
              <a:t>, ал </a:t>
            </a:r>
            <a:r>
              <a:rPr lang="ru-RU" altLang="ru-RU" sz="1800" b="1" dirty="0" err="1">
                <a:latin typeface="Times New Roman" panose="02020603050405020304" pitchFamily="18" charset="0"/>
              </a:rPr>
              <a:t>өзінің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соқтығысқанда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яғни</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массасы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протондарға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сутегі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ядроларымен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соқтығысқанда</a:t>
            </a:r>
            <a:r>
              <a:rPr lang="ru-RU" altLang="ru-RU" sz="1800" b="1" dirty="0">
                <a:latin typeface="Times New Roman" panose="02020603050405020304" pitchFamily="18" charset="0"/>
              </a:rPr>
              <a:t> нейтрон </a:t>
            </a:r>
            <a:r>
              <a:rPr lang="ru-RU" altLang="ru-RU" sz="1800" b="1" dirty="0" err="1">
                <a:latin typeface="Times New Roman" panose="02020603050405020304" pitchFamily="18" charset="0"/>
              </a:rPr>
              <a:t>энергиясы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екі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есе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азаяды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өз</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энергиясының</a:t>
            </a:r>
            <a:r>
              <a:rPr lang="ru-RU" altLang="ru-RU" sz="1800" b="1" dirty="0">
                <a:latin typeface="Times New Roman" panose="02020603050405020304" pitchFamily="18" charset="0"/>
              </a:rPr>
              <a:t> орта </a:t>
            </a:r>
            <a:r>
              <a:rPr lang="ru-RU" altLang="ru-RU" sz="1800" b="1" dirty="0" err="1">
                <a:latin typeface="Times New Roman" panose="02020603050405020304" pitchFamily="18" charset="0"/>
              </a:rPr>
              <a:t>есеппен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жартысын</a:t>
            </a:r>
            <a:r>
              <a:rPr lang="ru-RU" altLang="ru-RU" sz="1800" b="1" dirty="0"/>
              <a:t> </a:t>
            </a:r>
            <a:r>
              <a:rPr lang="ru-RU" altLang="ru-RU" sz="1800" b="1" dirty="0" err="1"/>
              <a:t>протонға</a:t>
            </a:r>
            <a:r>
              <a:rPr lang="ru-RU" altLang="ru-RU" sz="1800" b="1" dirty="0"/>
              <a:t> </a:t>
            </a:r>
            <a:r>
              <a:rPr lang="ru-RU" altLang="ru-RU" sz="1800" b="1" dirty="0" err="1"/>
              <a:t>ауыстырылады</a:t>
            </a:r>
            <a:r>
              <a:rPr lang="ru-RU" altLang="ru-RU" sz="1800" b="1" dirty="0">
                <a:latin typeface="Times New Roman" panose="02020603050405020304" pitchFamily="18" charset="0"/>
              </a:rPr>
              <a:t>.</a:t>
            </a:r>
          </a:p>
          <a:p>
            <a:pPr eaLnBrk="1" hangingPunct="1"/>
            <a:r>
              <a:rPr lang="ru-RU" altLang="ru-RU" sz="1800" b="1" dirty="0" err="1">
                <a:latin typeface="Times New Roman" panose="02020603050405020304" pitchFamily="18" charset="0"/>
              </a:rPr>
              <a:t>Шашырайтын</a:t>
            </a:r>
            <a:r>
              <a:rPr lang="ru-RU" altLang="ru-RU" sz="1800" b="1" dirty="0">
                <a:latin typeface="Times New Roman" panose="02020603050405020304" pitchFamily="18" charset="0"/>
              </a:rPr>
              <a:t> нейтрон </a:t>
            </a:r>
            <a:r>
              <a:rPr lang="ru-RU" altLang="ru-RU" sz="1800" b="1" dirty="0" err="1">
                <a:latin typeface="Times New Roman" panose="02020603050405020304" pitchFamily="18" charset="0"/>
              </a:rPr>
              <a:t>алдыңғы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бағытынан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ауытқиды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төмен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энергиясына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a:t>
            </a:r>
          </a:p>
          <a:p>
            <a:pPr eaLnBrk="1" hangingPunct="1"/>
            <a:r>
              <a:rPr lang="ru-RU" altLang="ru-RU" sz="1800" b="1" dirty="0" err="1">
                <a:latin typeface="Times New Roman" panose="02020603050405020304" pitchFamily="18" charset="0"/>
              </a:rPr>
              <a:t>Қосымша</a:t>
            </a:r>
            <a:r>
              <a:rPr lang="ru-RU" altLang="ru-RU" sz="1800" b="1" dirty="0">
                <a:latin typeface="Times New Roman" panose="02020603050405020304" pitchFamily="18" charset="0"/>
              </a:rPr>
              <a:t> энергия </a:t>
            </a:r>
            <a:r>
              <a:rPr lang="ru-RU" altLang="ru-RU" sz="1800" b="1" dirty="0" err="1">
                <a:latin typeface="Times New Roman" panose="02020603050405020304" pitchFamily="18" charset="0"/>
              </a:rPr>
              <a:t>алған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кері</a:t>
            </a:r>
            <a:r>
              <a:rPr lang="ru-RU" altLang="ru-RU" sz="1800" b="1" dirty="0">
                <a:latin typeface="Times New Roman" panose="02020603050405020304" pitchFamily="18" charset="0"/>
              </a:rPr>
              <a:t> протон </a:t>
            </a:r>
            <a:r>
              <a:rPr lang="ru-RU" altLang="ru-RU" sz="1800" b="1" dirty="0" err="1">
                <a:latin typeface="Times New Roman" panose="02020603050405020304" pitchFamily="18" charset="0"/>
              </a:rPr>
              <a:t>жоғары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жылдамдықпен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қозғалады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жолында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кездесетін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атомдардың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иондануын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тудырады</a:t>
            </a:r>
            <a:r>
              <a:rPr lang="ru-RU" altLang="ru-RU" sz="1800" b="1" dirty="0">
                <a:latin typeface="Times New Roman" panose="02020603050405020304" pitchFamily="18" charset="0"/>
              </a:rPr>
              <a:t>.</a:t>
            </a:r>
          </a:p>
        </p:txBody>
      </p:sp>
    </p:spTree>
    <p:extLst>
      <p:ext uri="{BB962C8B-B14F-4D97-AF65-F5344CB8AC3E}">
        <p14:creationId xmlns:p14="http://schemas.microsoft.com/office/powerpoint/2010/main" val="3775658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318059E-0CC6-4478-B091-E84EB752B62D}"/>
              </a:ext>
            </a:extLst>
          </p:cNvPr>
          <p:cNvSpPr>
            <a:spLocks noGrp="1" noChangeArrowheads="1"/>
          </p:cNvSpPr>
          <p:nvPr>
            <p:ph type="title"/>
          </p:nvPr>
        </p:nvSpPr>
        <p:spPr>
          <a:xfrm>
            <a:off x="457200" y="187325"/>
            <a:ext cx="3048000" cy="1641475"/>
          </a:xfrm>
        </p:spPr>
        <p:txBody>
          <a:bodyPr/>
          <a:lstStyle/>
          <a:p>
            <a:pPr eaLnBrk="1" hangingPunct="1"/>
            <a:r>
              <a:rPr lang="ru-RU" altLang="ru-RU" sz="2400" b="1" dirty="0">
                <a:solidFill>
                  <a:srgbClr val="FF0000"/>
                </a:solidFill>
                <a:latin typeface="Times New Roman" panose="02020603050405020304" pitchFamily="18" charset="0"/>
              </a:rPr>
              <a:t>Взаимодействие нейтронов с веществом</a:t>
            </a:r>
            <a:endParaRPr lang="ru-RU" altLang="ru-RU" b="1" dirty="0">
              <a:solidFill>
                <a:srgbClr val="FF0000"/>
              </a:solidFill>
              <a:latin typeface="Times New Roman" panose="02020603050405020304" pitchFamily="18" charset="0"/>
            </a:endParaRPr>
          </a:p>
        </p:txBody>
      </p:sp>
      <p:graphicFrame>
        <p:nvGraphicFramePr>
          <p:cNvPr id="19459" name="Object 3">
            <a:extLst>
              <a:ext uri="{FF2B5EF4-FFF2-40B4-BE49-F238E27FC236}">
                <a16:creationId xmlns:a16="http://schemas.microsoft.com/office/drawing/2014/main" id="{713CFEF8-8F6B-4D09-84AF-9898AD708C40}"/>
              </a:ext>
            </a:extLst>
          </p:cNvPr>
          <p:cNvGraphicFramePr>
            <a:graphicFrameLocks noGrp="1" noChangeAspect="1"/>
          </p:cNvGraphicFramePr>
          <p:nvPr>
            <p:ph sz="half" idx="1"/>
          </p:nvPr>
        </p:nvGraphicFramePr>
        <p:xfrm>
          <a:off x="3629025" y="193675"/>
          <a:ext cx="5095875" cy="2898775"/>
        </p:xfrm>
        <a:graphic>
          <a:graphicData uri="http://schemas.openxmlformats.org/presentationml/2006/ole">
            <mc:AlternateContent xmlns:mc="http://schemas.openxmlformats.org/markup-compatibility/2006">
              <mc:Choice xmlns:v="urn:schemas-microsoft-com:vml" Requires="v">
                <p:oleObj spid="_x0000_s22580" name="Слайд" r:id="rId3" imgW="4549874" imgH="3394541" progId="PowerPoint.Slide.8">
                  <p:embed/>
                </p:oleObj>
              </mc:Choice>
              <mc:Fallback>
                <p:oleObj name="Слайд" r:id="rId3" imgW="4549874" imgH="3394541" progId="PowerPoint.Slide.8">
                  <p:embed/>
                  <p:pic>
                    <p:nvPicPr>
                      <p:cNvPr id="19459" name="Object 3">
                        <a:extLst>
                          <a:ext uri="{FF2B5EF4-FFF2-40B4-BE49-F238E27FC236}">
                            <a16:creationId xmlns:a16="http://schemas.microsoft.com/office/drawing/2014/main" id="{713CFEF8-8F6B-4D09-84AF-9898AD708C40}"/>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l="4431" t="39664" r="31807" b="11665"/>
                      <a:stretch>
                        <a:fillRect/>
                      </a:stretch>
                    </p:blipFill>
                    <p:spPr bwMode="auto">
                      <a:xfrm>
                        <a:off x="3629025" y="193675"/>
                        <a:ext cx="5095875" cy="289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0" name="Rectangle 4">
            <a:extLst>
              <a:ext uri="{FF2B5EF4-FFF2-40B4-BE49-F238E27FC236}">
                <a16:creationId xmlns:a16="http://schemas.microsoft.com/office/drawing/2014/main" id="{96FD950B-F915-45B9-BB6E-8204246068E1}"/>
              </a:ext>
            </a:extLst>
          </p:cNvPr>
          <p:cNvSpPr>
            <a:spLocks noGrp="1" noChangeArrowheads="1"/>
          </p:cNvSpPr>
          <p:nvPr>
            <p:ph type="body" sz="half" idx="2"/>
          </p:nvPr>
        </p:nvSpPr>
        <p:spPr>
          <a:xfrm>
            <a:off x="152400" y="3276600"/>
            <a:ext cx="8839200" cy="3330575"/>
          </a:xfrm>
          <a:ln>
            <a:solidFill>
              <a:srgbClr val="FF3300"/>
            </a:solidFill>
            <a:miter lim="800000"/>
            <a:headEnd/>
            <a:tailEnd/>
          </a:ln>
        </p:spPr>
        <p:txBody>
          <a:bodyPr/>
          <a:lstStyle/>
          <a:p>
            <a:pPr eaLnBrk="1" hangingPunct="1"/>
            <a:r>
              <a:rPr lang="ru-RU" altLang="ru-RU" sz="1800" b="1" dirty="0">
                <a:solidFill>
                  <a:srgbClr val="FF3300"/>
                </a:solidFill>
                <a:highlight>
                  <a:srgbClr val="FFFF00"/>
                </a:highlight>
                <a:latin typeface="Times New Roman" panose="02020603050405020304" pitchFamily="18" charset="0"/>
              </a:rPr>
              <a:t>Нейтроны не имеют заряда</a:t>
            </a:r>
            <a:r>
              <a:rPr lang="ru-RU" altLang="ru-RU" sz="1800" b="1" dirty="0">
                <a:solidFill>
                  <a:srgbClr val="000000"/>
                </a:solidFill>
                <a:highlight>
                  <a:srgbClr val="FFFF00"/>
                </a:highlight>
                <a:latin typeface="Times New Roman" panose="02020603050405020304" pitchFamily="18" charset="0"/>
              </a:rPr>
              <a:t>, что позволяет им беспрепятственно проникать в глубь атомов, в атомные ядра. При этом возможно упругое и неупругое рассеяние нейтронов на ядрах. Достигая ядер, они либо поглощаются ими, либо рассеиваются на них. </a:t>
            </a:r>
            <a:r>
              <a:rPr lang="ru-RU" altLang="ru-RU" sz="1800" b="1" dirty="0">
                <a:solidFill>
                  <a:srgbClr val="FF3300"/>
                </a:solidFill>
                <a:highlight>
                  <a:srgbClr val="FFFF00"/>
                </a:highlight>
                <a:latin typeface="Times New Roman" panose="02020603050405020304" pitchFamily="18" charset="0"/>
              </a:rPr>
              <a:t>При упругом рассеянии</a:t>
            </a:r>
            <a:r>
              <a:rPr lang="ru-RU" altLang="ru-RU" sz="1800" b="1" dirty="0">
                <a:solidFill>
                  <a:srgbClr val="000000"/>
                </a:solidFill>
                <a:highlight>
                  <a:srgbClr val="FFFF00"/>
                </a:highlight>
                <a:latin typeface="Times New Roman" panose="02020603050405020304" pitchFamily="18" charset="0"/>
              </a:rPr>
              <a:t> на ядрах углерода, азота, кислорода и других элементов, входящих в состав тканей, нейтрон теряет лишь 10-15% энергии, а при столкновении с почти равными с ним по массе ядрами водорода – протонами, энергия нейтрона уменьшается в среднем вдвое, передаваясь протону отдачи. </a:t>
            </a:r>
            <a:r>
              <a:rPr lang="ru-RU" altLang="ru-RU" sz="1800" b="1" dirty="0">
                <a:solidFill>
                  <a:srgbClr val="FF3300"/>
                </a:solidFill>
                <a:highlight>
                  <a:srgbClr val="FFFF00"/>
                </a:highlight>
                <a:latin typeface="Times New Roman" panose="02020603050405020304" pitchFamily="18" charset="0"/>
              </a:rPr>
              <a:t>Нейтрон рассеяния</a:t>
            </a:r>
            <a:r>
              <a:rPr lang="ru-RU" altLang="ru-RU" sz="1800" b="1" dirty="0">
                <a:solidFill>
                  <a:srgbClr val="000000"/>
                </a:solidFill>
                <a:highlight>
                  <a:srgbClr val="FFFF00"/>
                </a:highlight>
                <a:latin typeface="Times New Roman" panose="02020603050405020304" pitchFamily="18" charset="0"/>
              </a:rPr>
              <a:t> отклоняется от прежнего направления и обладает меньшей энергией. </a:t>
            </a:r>
            <a:r>
              <a:rPr lang="ru-RU" altLang="ru-RU" sz="1800" b="1" dirty="0">
                <a:solidFill>
                  <a:srgbClr val="FF3300"/>
                </a:solidFill>
                <a:highlight>
                  <a:srgbClr val="FFFF00"/>
                </a:highlight>
                <a:latin typeface="Times New Roman" panose="02020603050405020304" pitchFamily="18" charset="0"/>
              </a:rPr>
              <a:t>Протон отдачи</a:t>
            </a:r>
            <a:r>
              <a:rPr lang="ru-RU" altLang="ru-RU" sz="1800" b="1" dirty="0">
                <a:solidFill>
                  <a:srgbClr val="000000"/>
                </a:solidFill>
                <a:highlight>
                  <a:srgbClr val="FFFF00"/>
                </a:highlight>
                <a:latin typeface="Times New Roman" panose="02020603050405020304" pitchFamily="18" charset="0"/>
              </a:rPr>
              <a:t>, </a:t>
            </a:r>
            <a:r>
              <a:rPr lang="ru-RU" altLang="ru-RU" sz="1800" b="1" dirty="0">
                <a:highlight>
                  <a:srgbClr val="FFFF00"/>
                </a:highlight>
                <a:latin typeface="Times New Roman" panose="02020603050405020304" pitchFamily="18" charset="0"/>
              </a:rPr>
              <a:t>получивший дополнительную энергию, движется с повышенной скоростью и вызывает ионизацию встречающихся на его пути атомов.</a:t>
            </a:r>
            <a:r>
              <a:rPr lang="ru-RU" altLang="ru-RU" sz="1800" dirty="0">
                <a:highlight>
                  <a:srgbClr val="FFFF00"/>
                </a:highlight>
                <a:latin typeface="Times New Roman" panose="02020603050405020304" pitchFamily="18"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B3A26-05AF-4343-B562-5DC812A96094}"/>
              </a:ext>
            </a:extLst>
          </p:cNvPr>
          <p:cNvSpPr txBox="1"/>
          <p:nvPr/>
        </p:nvSpPr>
        <p:spPr>
          <a:xfrm>
            <a:off x="359532" y="243512"/>
            <a:ext cx="8424936" cy="6370975"/>
          </a:xfrm>
          <a:prstGeom prst="rect">
            <a:avLst/>
          </a:prstGeom>
          <a:noFill/>
        </p:spPr>
        <p:txBody>
          <a:bodyPr wrap="square">
            <a:spAutoFit/>
          </a:bodyPr>
          <a:lstStyle/>
          <a:p>
            <a:pPr algn="just"/>
            <a:r>
              <a:rPr lang="ru-RU" sz="2400" dirty="0">
                <a:solidFill>
                  <a:srgbClr val="C00000"/>
                </a:solidFill>
              </a:rPr>
              <a:t>              </a:t>
            </a:r>
            <a:r>
              <a:rPr lang="ru-RU" sz="2400" b="1" dirty="0">
                <a:solidFill>
                  <a:srgbClr val="C00000"/>
                </a:solidFill>
              </a:rPr>
              <a:t>Фотоэффект </a:t>
            </a:r>
            <a:r>
              <a:rPr lang="ru-RU" sz="2400" b="1" dirty="0" err="1">
                <a:solidFill>
                  <a:srgbClr val="C00000"/>
                </a:solidFill>
              </a:rPr>
              <a:t>ықтималдығы</a:t>
            </a:r>
            <a:r>
              <a:rPr lang="ru-RU" sz="2400" b="1" dirty="0">
                <a:solidFill>
                  <a:srgbClr val="C00000"/>
                </a:solidFill>
              </a:rPr>
              <a:t> </a:t>
            </a:r>
            <a:r>
              <a:rPr lang="ru-RU" sz="2400" dirty="0"/>
              <a:t>гамма-квант </a:t>
            </a:r>
            <a:r>
              <a:rPr lang="ru-RU" sz="2400" dirty="0" err="1"/>
              <a:t>энергиясының</a:t>
            </a:r>
            <a:r>
              <a:rPr lang="ru-RU" sz="2400" dirty="0"/>
              <a:t> </a:t>
            </a:r>
            <a:r>
              <a:rPr lang="ru-RU" sz="2400" dirty="0" err="1"/>
              <a:t>жоғарылауымен</a:t>
            </a:r>
            <a:r>
              <a:rPr lang="ru-RU" sz="2400" dirty="0"/>
              <a:t> тез </a:t>
            </a:r>
            <a:r>
              <a:rPr lang="ru-RU" sz="2400" dirty="0" err="1"/>
              <a:t>төмендейді</a:t>
            </a:r>
            <a:r>
              <a:rPr lang="ru-RU" sz="2400" dirty="0"/>
              <a:t>. </a:t>
            </a:r>
            <a:r>
              <a:rPr lang="ru-RU" sz="2400" dirty="0" err="1"/>
              <a:t>Комптонның</a:t>
            </a:r>
            <a:r>
              <a:rPr lang="ru-RU" sz="2400" dirty="0"/>
              <a:t> </a:t>
            </a:r>
            <a:r>
              <a:rPr lang="ru-RU" sz="2400" dirty="0" err="1"/>
              <a:t>шашырау</a:t>
            </a:r>
            <a:r>
              <a:rPr lang="ru-RU" sz="2400" dirty="0"/>
              <a:t> </a:t>
            </a:r>
            <a:r>
              <a:rPr lang="ru-RU" sz="2400" dirty="0" err="1"/>
              <a:t>ықтималдығы</a:t>
            </a:r>
            <a:r>
              <a:rPr lang="ru-RU" sz="2400" dirty="0"/>
              <a:t> гамма-квант </a:t>
            </a:r>
            <a:r>
              <a:rPr lang="ru-RU" sz="2400" dirty="0" err="1"/>
              <a:t>энергиясының</a:t>
            </a:r>
            <a:r>
              <a:rPr lang="ru-RU" sz="2400" dirty="0"/>
              <a:t> </a:t>
            </a:r>
            <a:r>
              <a:rPr lang="ru-RU" sz="2400" dirty="0" err="1"/>
              <a:t>өсуіне</a:t>
            </a:r>
            <a:r>
              <a:rPr lang="ru-RU" sz="2400" dirty="0"/>
              <a:t> </a:t>
            </a:r>
            <a:r>
              <a:rPr lang="ru-RU" sz="2400" dirty="0" err="1"/>
              <a:t>байланысты</a:t>
            </a:r>
            <a:r>
              <a:rPr lang="ru-RU" sz="2400" dirty="0"/>
              <a:t> </a:t>
            </a:r>
            <a:r>
              <a:rPr lang="ru-RU" sz="2400" dirty="0" err="1"/>
              <a:t>азаяды</a:t>
            </a:r>
            <a:r>
              <a:rPr lang="ru-RU" sz="2400" dirty="0"/>
              <a:t>, </a:t>
            </a:r>
            <a:r>
              <a:rPr lang="ru-RU" sz="2400" dirty="0" err="1"/>
              <a:t>бірақ</a:t>
            </a:r>
            <a:r>
              <a:rPr lang="ru-RU" sz="2400" dirty="0"/>
              <a:t> фотоэффект </a:t>
            </a:r>
            <a:r>
              <a:rPr lang="ru-RU" sz="2400" dirty="0" err="1"/>
              <a:t>сияқты</a:t>
            </a:r>
            <a:r>
              <a:rPr lang="ru-RU" sz="2400" dirty="0"/>
              <a:t> тез </a:t>
            </a:r>
            <a:r>
              <a:rPr lang="ru-RU" sz="2400" dirty="0" err="1"/>
              <a:t>емес</a:t>
            </a:r>
            <a:r>
              <a:rPr lang="ru-RU" sz="2400" dirty="0"/>
              <a:t>.</a:t>
            </a:r>
          </a:p>
          <a:p>
            <a:pPr algn="just"/>
            <a:r>
              <a:rPr lang="ru-RU" sz="2400" dirty="0">
                <a:solidFill>
                  <a:srgbClr val="C00000"/>
                </a:solidFill>
              </a:rPr>
              <a:t>             </a:t>
            </a:r>
            <a:r>
              <a:rPr lang="ru-RU" sz="2400" b="1" dirty="0" err="1">
                <a:solidFill>
                  <a:srgbClr val="C00000"/>
                </a:solidFill>
              </a:rPr>
              <a:t>Жұптасу</a:t>
            </a:r>
            <a:r>
              <a:rPr lang="ru-RU" sz="2400" b="1" dirty="0">
                <a:solidFill>
                  <a:srgbClr val="C00000"/>
                </a:solidFill>
              </a:rPr>
              <a:t> </a:t>
            </a:r>
            <a:r>
              <a:rPr lang="ru-RU" sz="2400" b="1" dirty="0" err="1">
                <a:solidFill>
                  <a:srgbClr val="C00000"/>
                </a:solidFill>
              </a:rPr>
              <a:t>ықтималдығы</a:t>
            </a:r>
            <a:r>
              <a:rPr lang="ru-RU" sz="2400" b="1" dirty="0">
                <a:solidFill>
                  <a:srgbClr val="C00000"/>
                </a:solidFill>
              </a:rPr>
              <a:t> </a:t>
            </a:r>
            <a:r>
              <a:rPr lang="ru-RU" sz="2400" dirty="0"/>
              <a:t>1,02 МэВ-</a:t>
            </a:r>
            <a:r>
              <a:rPr lang="ru-RU" sz="2400" dirty="0" err="1"/>
              <a:t>тан</a:t>
            </a:r>
            <a:r>
              <a:rPr lang="ru-RU" sz="2400" dirty="0"/>
              <a:t> </a:t>
            </a:r>
            <a:r>
              <a:rPr lang="ru-RU" sz="2400" dirty="0" err="1"/>
              <a:t>басталатын</a:t>
            </a:r>
            <a:r>
              <a:rPr lang="ru-RU" sz="2400" dirty="0"/>
              <a:t> </a:t>
            </a:r>
            <a:r>
              <a:rPr lang="ru-RU" sz="2400" dirty="0" err="1"/>
              <a:t>энергияның</a:t>
            </a:r>
            <a:r>
              <a:rPr lang="ru-RU" sz="2400" dirty="0"/>
              <a:t> </a:t>
            </a:r>
            <a:r>
              <a:rPr lang="ru-RU" sz="2400" dirty="0" err="1"/>
              <a:t>жоғарылауымен</a:t>
            </a:r>
            <a:r>
              <a:rPr lang="ru-RU" sz="2400" dirty="0"/>
              <a:t> </a:t>
            </a:r>
            <a:r>
              <a:rPr lang="ru-RU" sz="2400" dirty="0" err="1"/>
              <a:t>артады</a:t>
            </a:r>
            <a:r>
              <a:rPr lang="ru-RU" sz="2400" dirty="0"/>
              <a:t>. Гамма-</a:t>
            </a:r>
            <a:r>
              <a:rPr lang="ru-RU" sz="2400" dirty="0" err="1"/>
              <a:t>кванттардың</a:t>
            </a:r>
            <a:r>
              <a:rPr lang="ru-RU" sz="2400" dirty="0"/>
              <a:t> «</a:t>
            </a:r>
            <a:r>
              <a:rPr lang="ru-RU" sz="2400" dirty="0" err="1"/>
              <a:t>төмен</a:t>
            </a:r>
            <a:r>
              <a:rPr lang="ru-RU" sz="2400" dirty="0"/>
              <a:t>» </a:t>
            </a:r>
            <a:r>
              <a:rPr lang="ru-RU" sz="2400" dirty="0" err="1"/>
              <a:t>энергиялары</a:t>
            </a:r>
            <a:r>
              <a:rPr lang="ru-RU" sz="2400" dirty="0"/>
              <a:t> </a:t>
            </a:r>
            <a:r>
              <a:rPr lang="ru-RU" sz="2400" dirty="0" err="1"/>
              <a:t>аймағында</a:t>
            </a:r>
            <a:r>
              <a:rPr lang="ru-RU" sz="2400" dirty="0"/>
              <a:t> фотоэффект гамма-</a:t>
            </a:r>
            <a:r>
              <a:rPr lang="ru-RU" sz="2400" dirty="0" err="1"/>
              <a:t>сәулеленудің</a:t>
            </a:r>
            <a:r>
              <a:rPr lang="ru-RU" sz="2400" dirty="0"/>
              <a:t> </a:t>
            </a:r>
            <a:r>
              <a:rPr lang="ru-RU" sz="2400" dirty="0" err="1"/>
              <a:t>заттармен</a:t>
            </a:r>
            <a:r>
              <a:rPr lang="ru-RU" sz="2400" dirty="0"/>
              <a:t> </a:t>
            </a:r>
            <a:r>
              <a:rPr lang="ru-RU" sz="2400" dirty="0" err="1"/>
              <a:t>әрекеттесуінің</a:t>
            </a:r>
            <a:r>
              <a:rPr lang="ru-RU" sz="2400" dirty="0"/>
              <a:t> </a:t>
            </a:r>
            <a:r>
              <a:rPr lang="ru-RU" sz="2400" dirty="0" err="1"/>
              <a:t>негізгі</a:t>
            </a:r>
            <a:r>
              <a:rPr lang="ru-RU" sz="2400" dirty="0"/>
              <a:t> </a:t>
            </a:r>
            <a:r>
              <a:rPr lang="ru-RU" sz="2400" dirty="0" err="1"/>
              <a:t>механизмі</a:t>
            </a:r>
            <a:r>
              <a:rPr lang="ru-RU" sz="2400" dirty="0"/>
              <a:t> </a:t>
            </a:r>
            <a:r>
              <a:rPr lang="ru-RU" sz="2400" dirty="0" err="1"/>
              <a:t>болады</a:t>
            </a:r>
            <a:r>
              <a:rPr lang="ru-RU" sz="2400" dirty="0"/>
              <a:t> </a:t>
            </a:r>
            <a:r>
              <a:rPr lang="ru-RU" sz="2400" dirty="0" err="1"/>
              <a:t>деп</a:t>
            </a:r>
            <a:r>
              <a:rPr lang="ru-RU" sz="2400" dirty="0"/>
              <a:t> </a:t>
            </a:r>
            <a:r>
              <a:rPr lang="ru-RU" sz="2400" dirty="0" err="1"/>
              <a:t>санауға</a:t>
            </a:r>
            <a:r>
              <a:rPr lang="ru-RU" sz="2400" dirty="0"/>
              <a:t> </a:t>
            </a:r>
            <a:r>
              <a:rPr lang="ru-RU" sz="2400" dirty="0" err="1"/>
              <a:t>болады</a:t>
            </a:r>
            <a:r>
              <a:rPr lang="ru-RU" sz="2400" dirty="0"/>
              <a:t>. «Орта» </a:t>
            </a:r>
            <a:r>
              <a:rPr lang="ru-RU" sz="2400" dirty="0" err="1"/>
              <a:t>энергиялар</a:t>
            </a:r>
            <a:r>
              <a:rPr lang="ru-RU" sz="2400" dirty="0"/>
              <a:t> </a:t>
            </a:r>
            <a:r>
              <a:rPr lang="ru-RU" sz="2400" dirty="0" err="1"/>
              <a:t>аймағында</a:t>
            </a:r>
            <a:r>
              <a:rPr lang="ru-RU" sz="2400" dirty="0"/>
              <a:t> -            </a:t>
            </a:r>
          </a:p>
          <a:p>
            <a:pPr algn="just"/>
            <a:r>
              <a:rPr lang="ru-RU" sz="2400" b="1" dirty="0">
                <a:solidFill>
                  <a:srgbClr val="C00000"/>
                </a:solidFill>
              </a:rPr>
              <a:t>              Комптон </a:t>
            </a:r>
            <a:r>
              <a:rPr lang="ru-RU" sz="2400" b="1" dirty="0" err="1">
                <a:solidFill>
                  <a:srgbClr val="C00000"/>
                </a:solidFill>
              </a:rPr>
              <a:t>эффектісі</a:t>
            </a:r>
            <a:r>
              <a:rPr lang="ru-RU" sz="2400" dirty="0"/>
              <a:t>, ал «</a:t>
            </a:r>
            <a:r>
              <a:rPr lang="ru-RU" sz="2400" dirty="0" err="1"/>
              <a:t>жоғары</a:t>
            </a:r>
            <a:r>
              <a:rPr lang="ru-RU" sz="2400" dirty="0"/>
              <a:t>» </a:t>
            </a:r>
            <a:r>
              <a:rPr lang="ru-RU" sz="2400" dirty="0" err="1"/>
              <a:t>аймақта</a:t>
            </a:r>
            <a:r>
              <a:rPr lang="ru-RU" sz="2400" dirty="0"/>
              <a:t> - </a:t>
            </a:r>
            <a:r>
              <a:rPr lang="ru-RU" sz="2400" b="1" dirty="0">
                <a:solidFill>
                  <a:srgbClr val="FF0000"/>
                </a:solidFill>
              </a:rPr>
              <a:t>электрон-позитрон </a:t>
            </a:r>
            <a:r>
              <a:rPr lang="ru-RU" sz="2400" b="1" dirty="0" err="1">
                <a:solidFill>
                  <a:srgbClr val="FF0000"/>
                </a:solidFill>
              </a:rPr>
              <a:t>жұптары</a:t>
            </a:r>
            <a:r>
              <a:rPr lang="ru-RU" sz="2400" b="1" dirty="0">
                <a:solidFill>
                  <a:srgbClr val="FF0000"/>
                </a:solidFill>
              </a:rPr>
              <a:t> </a:t>
            </a:r>
            <a:r>
              <a:rPr lang="ru-RU" sz="2400" dirty="0" err="1"/>
              <a:t>пайда</a:t>
            </a:r>
            <a:r>
              <a:rPr lang="ru-RU" sz="2400" dirty="0"/>
              <a:t> </a:t>
            </a:r>
            <a:r>
              <a:rPr lang="ru-RU" sz="2400" dirty="0" err="1"/>
              <a:t>болады</a:t>
            </a:r>
            <a:r>
              <a:rPr lang="ru-RU" sz="2400" dirty="0"/>
              <a:t>.</a:t>
            </a:r>
          </a:p>
          <a:p>
            <a:pPr algn="just"/>
            <a:r>
              <a:rPr lang="ru-RU" sz="2400" dirty="0"/>
              <a:t>               </a:t>
            </a:r>
            <a:r>
              <a:rPr lang="ru-RU" sz="2400" dirty="0" err="1"/>
              <a:t>Осылайша</a:t>
            </a:r>
            <a:r>
              <a:rPr lang="ru-RU" sz="2400" dirty="0"/>
              <a:t>, гамма-</a:t>
            </a:r>
            <a:r>
              <a:rPr lang="ru-RU" sz="2400" dirty="0" err="1"/>
              <a:t>сәулеленудің</a:t>
            </a:r>
            <a:r>
              <a:rPr lang="ru-RU" sz="2400" dirty="0"/>
              <a:t> </a:t>
            </a:r>
            <a:r>
              <a:rPr lang="ru-RU" sz="2400" dirty="0" err="1"/>
              <a:t>затпен</a:t>
            </a:r>
            <a:r>
              <a:rPr lang="ru-RU" sz="2400" dirty="0"/>
              <a:t> </a:t>
            </a:r>
            <a:r>
              <a:rPr lang="ru-RU" sz="2400" dirty="0" err="1"/>
              <a:t>өзара</a:t>
            </a:r>
            <a:r>
              <a:rPr lang="ru-RU" sz="2400" dirty="0"/>
              <a:t> </a:t>
            </a:r>
            <a:r>
              <a:rPr lang="ru-RU" sz="2400" dirty="0" err="1"/>
              <a:t>әрекеттесуі</a:t>
            </a:r>
            <a:r>
              <a:rPr lang="ru-RU" sz="2400" dirty="0"/>
              <a:t> </a:t>
            </a:r>
            <a:r>
              <a:rPr lang="ru-RU" sz="2400" dirty="0" err="1"/>
              <a:t>соңында</a:t>
            </a:r>
            <a:r>
              <a:rPr lang="ru-RU" sz="2400" dirty="0"/>
              <a:t> </a:t>
            </a:r>
            <a:r>
              <a:rPr lang="ru-RU" sz="2400" dirty="0" err="1"/>
              <a:t>пайда</a:t>
            </a:r>
            <a:r>
              <a:rPr lang="ru-RU" sz="2400" dirty="0"/>
              <a:t> </a:t>
            </a:r>
            <a:r>
              <a:rPr lang="ru-RU" sz="2400" dirty="0" err="1"/>
              <a:t>болады</a:t>
            </a:r>
            <a:r>
              <a:rPr lang="ru-RU" sz="2400" dirty="0"/>
              <a:t>:</a:t>
            </a:r>
          </a:p>
          <a:p>
            <a:pPr algn="just"/>
            <a:r>
              <a:rPr lang="ru-RU" sz="2400" dirty="0"/>
              <a:t>а) </a:t>
            </a:r>
            <a:r>
              <a:rPr lang="ru-RU" sz="2400" dirty="0" err="1"/>
              <a:t>энергиясы</a:t>
            </a:r>
            <a:r>
              <a:rPr lang="ru-RU" sz="2400" dirty="0"/>
              <a:t> </a:t>
            </a:r>
            <a:r>
              <a:rPr lang="ru-RU" sz="2400" dirty="0" err="1"/>
              <a:t>жоғары</a:t>
            </a:r>
            <a:r>
              <a:rPr lang="ru-RU" sz="2400" dirty="0"/>
              <a:t> </a:t>
            </a:r>
            <a:r>
              <a:rPr lang="ru-RU" sz="2400" dirty="0" err="1"/>
              <a:t>электрондар</a:t>
            </a:r>
            <a:r>
              <a:rPr lang="ru-RU" sz="2400" dirty="0"/>
              <a:t>, </a:t>
            </a:r>
            <a:r>
              <a:rPr lang="ru-RU" sz="2400" dirty="0" err="1"/>
              <a:t>олардың</a:t>
            </a:r>
            <a:r>
              <a:rPr lang="ru-RU" sz="2400" dirty="0"/>
              <a:t> </a:t>
            </a:r>
            <a:r>
              <a:rPr lang="ru-RU" sz="2400" dirty="0" err="1"/>
              <a:t>одан</a:t>
            </a:r>
            <a:r>
              <a:rPr lang="ru-RU" sz="2400" dirty="0"/>
              <a:t> </a:t>
            </a:r>
            <a:r>
              <a:rPr lang="ru-RU" sz="2400" dirty="0" err="1"/>
              <a:t>әрі</a:t>
            </a:r>
            <a:r>
              <a:rPr lang="ru-RU" sz="2400" dirty="0"/>
              <a:t> </a:t>
            </a:r>
            <a:r>
              <a:rPr lang="ru-RU" sz="2400" dirty="0" err="1"/>
              <a:t>тағдыры</a:t>
            </a:r>
            <a:r>
              <a:rPr lang="ru-RU" sz="2400" dirty="0"/>
              <a:t> бета-</a:t>
            </a:r>
            <a:r>
              <a:rPr lang="ru-RU" sz="2400" dirty="0" err="1"/>
              <a:t>бөлшектердің</a:t>
            </a:r>
            <a:r>
              <a:rPr lang="ru-RU" sz="2400" dirty="0"/>
              <a:t> </a:t>
            </a:r>
            <a:r>
              <a:rPr lang="ru-RU" sz="2400" dirty="0" err="1"/>
              <a:t>тағдырынан</a:t>
            </a:r>
            <a:r>
              <a:rPr lang="ru-RU" sz="2400" dirty="0"/>
              <a:t> </a:t>
            </a:r>
            <a:r>
              <a:rPr lang="ru-RU" sz="2400" dirty="0" err="1"/>
              <a:t>түбегейлі</a:t>
            </a:r>
            <a:r>
              <a:rPr lang="ru-RU" sz="2400" dirty="0"/>
              <a:t> </a:t>
            </a:r>
            <a:r>
              <a:rPr lang="ru-RU" sz="2400" dirty="0" err="1"/>
              <a:t>ерекшеленбейді</a:t>
            </a:r>
            <a:r>
              <a:rPr lang="ru-RU" sz="2400" dirty="0"/>
              <a:t>;</a:t>
            </a:r>
          </a:p>
          <a:p>
            <a:pPr algn="just"/>
            <a:r>
              <a:rPr lang="ru-RU" sz="2400" dirty="0"/>
              <a:t>б) </a:t>
            </a:r>
            <a:r>
              <a:rPr lang="ru-RU" sz="2400" dirty="0" err="1"/>
              <a:t>екінші</a:t>
            </a:r>
            <a:r>
              <a:rPr lang="ru-RU" sz="2400" dirty="0"/>
              <a:t> </a:t>
            </a:r>
            <a:r>
              <a:rPr lang="ru-RU" sz="2400" dirty="0" err="1"/>
              <a:t>реттік</a:t>
            </a:r>
            <a:r>
              <a:rPr lang="ru-RU" sz="2400" dirty="0"/>
              <a:t> </a:t>
            </a:r>
            <a:r>
              <a:rPr lang="ru-RU" sz="2400" dirty="0" err="1"/>
              <a:t>электромагниттік</a:t>
            </a:r>
            <a:r>
              <a:rPr lang="ru-RU" sz="2400" dirty="0"/>
              <a:t> </a:t>
            </a:r>
            <a:r>
              <a:rPr lang="ru-RU" sz="2400" dirty="0" err="1"/>
              <a:t>сәулелену</a:t>
            </a:r>
            <a:r>
              <a:rPr lang="ru-RU" sz="2400" dirty="0"/>
              <a:t> - </a:t>
            </a:r>
            <a:r>
              <a:rPr lang="ru-RU" sz="2400" dirty="0" err="1"/>
              <a:t>шашыранды</a:t>
            </a:r>
            <a:r>
              <a:rPr lang="ru-RU" sz="2400" dirty="0"/>
              <a:t> гамма-</a:t>
            </a:r>
            <a:r>
              <a:rPr lang="ru-RU" sz="2400" dirty="0" err="1"/>
              <a:t>кванттар</a:t>
            </a:r>
            <a:r>
              <a:rPr lang="ru-RU" sz="2400" dirty="0"/>
              <a:t> </a:t>
            </a:r>
            <a:r>
              <a:rPr lang="ru-RU" sz="2400" dirty="0" err="1"/>
              <a:t>және</a:t>
            </a:r>
            <a:r>
              <a:rPr lang="ru-RU" sz="2400" dirty="0"/>
              <a:t> </a:t>
            </a:r>
            <a:r>
              <a:rPr lang="ru-RU" sz="2400" dirty="0" err="1"/>
              <a:t>аннигиляциялық</a:t>
            </a:r>
            <a:r>
              <a:rPr lang="ru-RU" sz="2400" dirty="0"/>
              <a:t> </a:t>
            </a:r>
            <a:r>
              <a:rPr lang="ru-RU" sz="2400" dirty="0" err="1"/>
              <a:t>сәулеленуі</a:t>
            </a:r>
            <a:r>
              <a:rPr lang="ru-RU" sz="2400" dirty="0"/>
              <a:t>.</a:t>
            </a:r>
          </a:p>
        </p:txBody>
      </p:sp>
    </p:spTree>
    <p:extLst>
      <p:ext uri="{BB962C8B-B14F-4D97-AF65-F5344CB8AC3E}">
        <p14:creationId xmlns:p14="http://schemas.microsoft.com/office/powerpoint/2010/main" val="78333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193292-A9E4-445A-8EE9-EEFEAEF8C230}"/>
              </a:ext>
            </a:extLst>
          </p:cNvPr>
          <p:cNvSpPr txBox="1"/>
          <p:nvPr/>
        </p:nvSpPr>
        <p:spPr>
          <a:xfrm>
            <a:off x="323528" y="260648"/>
            <a:ext cx="8208912" cy="6093976"/>
          </a:xfrm>
          <a:prstGeom prst="rect">
            <a:avLst/>
          </a:prstGeom>
          <a:noFill/>
        </p:spPr>
        <p:txBody>
          <a:bodyPr wrap="square">
            <a:spAutoFit/>
          </a:bodyPr>
          <a:lstStyle/>
          <a:p>
            <a:pPr algn="just"/>
            <a:r>
              <a:rPr lang="ru-RU" sz="2600" dirty="0"/>
              <a:t>            </a:t>
            </a:r>
            <a:r>
              <a:rPr lang="ru-RU" sz="2600" dirty="0" err="1"/>
              <a:t>Жалпы</a:t>
            </a:r>
            <a:r>
              <a:rPr lang="ru-RU" sz="2600" dirty="0"/>
              <a:t> </a:t>
            </a:r>
            <a:r>
              <a:rPr lang="ru-RU" sz="2600" dirty="0" err="1"/>
              <a:t>алғанда</a:t>
            </a:r>
            <a:r>
              <a:rPr lang="ru-RU" sz="2600" dirty="0"/>
              <a:t>, альфа, бета </a:t>
            </a:r>
            <a:r>
              <a:rPr lang="ru-RU" sz="2600" dirty="0" err="1"/>
              <a:t>және</a:t>
            </a:r>
            <a:r>
              <a:rPr lang="ru-RU" sz="2600" dirty="0"/>
              <a:t> гамма-</a:t>
            </a:r>
            <a:r>
              <a:rPr lang="ru-RU" sz="2600" dirty="0" err="1"/>
              <a:t>сәулеленудің</a:t>
            </a:r>
            <a:r>
              <a:rPr lang="ru-RU" sz="2600" dirty="0"/>
              <a:t> </a:t>
            </a:r>
            <a:r>
              <a:rPr lang="ru-RU" sz="2600" dirty="0" err="1"/>
              <a:t>өзара</a:t>
            </a:r>
            <a:r>
              <a:rPr lang="ru-RU" sz="2600" dirty="0"/>
              <a:t> </a:t>
            </a:r>
            <a:r>
              <a:rPr lang="ru-RU" sz="2600" dirty="0" err="1"/>
              <a:t>әрекеттесуінің</a:t>
            </a:r>
            <a:r>
              <a:rPr lang="ru-RU" sz="2600" dirty="0"/>
              <a:t> </a:t>
            </a:r>
            <a:r>
              <a:rPr lang="ru-RU" sz="2600" dirty="0" err="1"/>
              <a:t>физикалық</a:t>
            </a:r>
            <a:r>
              <a:rPr lang="ru-RU" sz="2600" dirty="0"/>
              <a:t> </a:t>
            </a:r>
            <a:r>
              <a:rPr lang="ru-RU" sz="2600" dirty="0" err="1"/>
              <a:t>көрінісіндегі</a:t>
            </a:r>
            <a:r>
              <a:rPr lang="ru-RU" sz="2600" dirty="0"/>
              <a:t> </a:t>
            </a:r>
            <a:r>
              <a:rPr lang="ru-RU" sz="2600" dirty="0" err="1"/>
              <a:t>айырмашылық</a:t>
            </a:r>
            <a:r>
              <a:rPr lang="ru-RU" sz="2600" dirty="0"/>
              <a:t> тек </a:t>
            </a:r>
            <a:r>
              <a:rPr lang="ru-RU" sz="2600" dirty="0" err="1"/>
              <a:t>бастапқы</a:t>
            </a:r>
            <a:r>
              <a:rPr lang="ru-RU" sz="2600" dirty="0"/>
              <a:t> </a:t>
            </a:r>
            <a:r>
              <a:rPr lang="ru-RU" sz="2600" dirty="0" err="1"/>
              <a:t>кезеңде</a:t>
            </a:r>
            <a:r>
              <a:rPr lang="ru-RU" sz="2600" dirty="0"/>
              <a:t> </a:t>
            </a:r>
            <a:r>
              <a:rPr lang="ru-RU" sz="2600" dirty="0" err="1"/>
              <a:t>пайда</a:t>
            </a:r>
            <a:r>
              <a:rPr lang="ru-RU" sz="2600" dirty="0"/>
              <a:t> </a:t>
            </a:r>
            <a:r>
              <a:rPr lang="ru-RU" sz="2600" dirty="0" err="1"/>
              <a:t>болады</a:t>
            </a:r>
            <a:r>
              <a:rPr lang="ru-RU" sz="2600" dirty="0"/>
              <a:t>, </a:t>
            </a:r>
            <a:r>
              <a:rPr lang="ru-RU" sz="2600" dirty="0" err="1"/>
              <a:t>секундтың</a:t>
            </a:r>
            <a:r>
              <a:rPr lang="ru-RU" sz="2600" dirty="0"/>
              <a:t> </a:t>
            </a:r>
            <a:r>
              <a:rPr lang="ru-RU" sz="2600" dirty="0" err="1"/>
              <a:t>миллиардтан</a:t>
            </a:r>
            <a:r>
              <a:rPr lang="ru-RU" sz="2600" dirty="0"/>
              <a:t> </a:t>
            </a:r>
            <a:r>
              <a:rPr lang="ru-RU" sz="2600" dirty="0" err="1"/>
              <a:t>бір</a:t>
            </a:r>
            <a:r>
              <a:rPr lang="ru-RU" sz="2600" dirty="0"/>
              <a:t> </a:t>
            </a:r>
            <a:r>
              <a:rPr lang="ru-RU" sz="2600" dirty="0" err="1"/>
              <a:t>бөлігін</a:t>
            </a:r>
            <a:r>
              <a:rPr lang="ru-RU" sz="2600" dirty="0"/>
              <a:t> </a:t>
            </a:r>
            <a:r>
              <a:rPr lang="ru-RU" sz="2600" dirty="0" err="1"/>
              <a:t>құрайды</a:t>
            </a:r>
            <a:endParaRPr lang="ru-RU" sz="2600" dirty="0"/>
          </a:p>
          <a:p>
            <a:pPr algn="just"/>
            <a:r>
              <a:rPr lang="ru-RU" sz="2600" dirty="0"/>
              <a:t>           </a:t>
            </a:r>
            <a:r>
              <a:rPr lang="ru-RU" sz="2600" dirty="0" err="1"/>
              <a:t>Бөлшектердің</a:t>
            </a:r>
            <a:r>
              <a:rPr lang="ru-RU" sz="2600" dirty="0"/>
              <a:t> </a:t>
            </a:r>
            <a:r>
              <a:rPr lang="ru-RU" sz="2600" dirty="0" err="1"/>
              <a:t>затқа</a:t>
            </a:r>
            <a:r>
              <a:rPr lang="ru-RU" sz="2600" dirty="0"/>
              <a:t> </a:t>
            </a:r>
            <a:r>
              <a:rPr lang="ru-RU" sz="2600" dirty="0" err="1"/>
              <a:t>беретін</a:t>
            </a:r>
            <a:r>
              <a:rPr lang="ru-RU" sz="2600" dirty="0"/>
              <a:t> </a:t>
            </a:r>
            <a:r>
              <a:rPr lang="ru-RU" sz="2600" dirty="0" err="1"/>
              <a:t>энергиясы</a:t>
            </a:r>
            <a:r>
              <a:rPr lang="ru-RU" sz="2600" dirty="0"/>
              <a:t> </a:t>
            </a:r>
            <a:r>
              <a:rPr lang="ru-RU" sz="2600" dirty="0" err="1"/>
              <a:t>екінші</a:t>
            </a:r>
            <a:r>
              <a:rPr lang="ru-RU" sz="2600" dirty="0"/>
              <a:t> </a:t>
            </a:r>
            <a:r>
              <a:rPr lang="ru-RU" sz="2600" dirty="0" err="1"/>
              <a:t>иондардың</a:t>
            </a:r>
            <a:r>
              <a:rPr lang="ru-RU" sz="2600" dirty="0"/>
              <a:t> - </a:t>
            </a:r>
            <a:r>
              <a:rPr lang="ru-RU" sz="2600" dirty="0" err="1"/>
              <a:t>электрондардың</a:t>
            </a:r>
            <a:r>
              <a:rPr lang="ru-RU" sz="2600" dirty="0"/>
              <a:t>, </a:t>
            </a:r>
            <a:r>
              <a:rPr lang="ru-RU" sz="2600" dirty="0" err="1"/>
              <a:t>фотондардың</a:t>
            </a:r>
            <a:r>
              <a:rPr lang="ru-RU" sz="2600" dirty="0"/>
              <a:t> </a:t>
            </a:r>
            <a:r>
              <a:rPr lang="ru-RU" sz="2600" dirty="0" err="1"/>
              <a:t>және</a:t>
            </a:r>
            <a:r>
              <a:rPr lang="ru-RU" sz="2600" dirty="0"/>
              <a:t> </a:t>
            </a:r>
            <a:r>
              <a:rPr lang="ru-RU" sz="2600" dirty="0" err="1"/>
              <a:t>электронды</a:t>
            </a:r>
            <a:r>
              <a:rPr lang="ru-RU" sz="2600" dirty="0"/>
              <a:t> </a:t>
            </a:r>
            <a:r>
              <a:rPr lang="ru-RU" sz="2600" dirty="0" err="1"/>
              <a:t>қозулардың</a:t>
            </a:r>
            <a:r>
              <a:rPr lang="ru-RU" sz="2600" dirty="0"/>
              <a:t> </a:t>
            </a:r>
            <a:r>
              <a:rPr lang="ru-RU" sz="2600" dirty="0" err="1"/>
              <a:t>энергиясына</a:t>
            </a:r>
            <a:r>
              <a:rPr lang="ru-RU" sz="2600" dirty="0"/>
              <a:t> </a:t>
            </a:r>
            <a:r>
              <a:rPr lang="ru-RU" sz="2600" dirty="0" err="1"/>
              <a:t>айналады</a:t>
            </a:r>
            <a:r>
              <a:rPr lang="ru-RU" sz="2600" dirty="0"/>
              <a:t>, </a:t>
            </a:r>
            <a:r>
              <a:rPr lang="ru-RU" sz="2600" dirty="0" err="1"/>
              <a:t>олар</a:t>
            </a:r>
            <a:r>
              <a:rPr lang="ru-RU" sz="2600" dirty="0"/>
              <a:t> </a:t>
            </a:r>
            <a:r>
              <a:rPr lang="ru-RU" sz="2600" dirty="0" err="1"/>
              <a:t>иондаушы</a:t>
            </a:r>
            <a:r>
              <a:rPr lang="ru-RU" sz="2600" dirty="0"/>
              <a:t> </a:t>
            </a:r>
            <a:r>
              <a:rPr lang="ru-RU" sz="2600" dirty="0" err="1"/>
              <a:t>бөлшектердің</a:t>
            </a:r>
            <a:r>
              <a:rPr lang="ru-RU" sz="2600" dirty="0"/>
              <a:t> </a:t>
            </a:r>
            <a:r>
              <a:rPr lang="ru-RU" sz="2600" dirty="0" err="1"/>
              <a:t>қайсы</a:t>
            </a:r>
            <a:r>
              <a:rPr lang="ru-RU" sz="2600" dirty="0"/>
              <a:t> </a:t>
            </a:r>
            <a:r>
              <a:rPr lang="ru-RU" sz="2600" dirty="0" err="1"/>
              <a:t>түрінен</a:t>
            </a:r>
            <a:r>
              <a:rPr lang="ru-RU" sz="2600" dirty="0"/>
              <a:t> </a:t>
            </a:r>
            <a:r>
              <a:rPr lang="ru-RU" sz="2600" dirty="0" err="1"/>
              <a:t>пайда</a:t>
            </a:r>
            <a:r>
              <a:rPr lang="ru-RU" sz="2600" dirty="0"/>
              <a:t> </a:t>
            </a:r>
            <a:r>
              <a:rPr lang="ru-RU" sz="2600" dirty="0" err="1"/>
              <a:t>болуына</a:t>
            </a:r>
            <a:r>
              <a:rPr lang="ru-RU" sz="2600" dirty="0"/>
              <a:t> </a:t>
            </a:r>
            <a:r>
              <a:rPr lang="ru-RU" sz="2600" dirty="0" err="1"/>
              <a:t>қарамастан</a:t>
            </a:r>
            <a:r>
              <a:rPr lang="ru-RU" sz="2600" dirty="0"/>
              <a:t>  </a:t>
            </a:r>
            <a:r>
              <a:rPr lang="ru-RU" sz="2600" dirty="0" err="1"/>
              <a:t>солайша</a:t>
            </a:r>
            <a:r>
              <a:rPr lang="ru-RU" sz="2600" dirty="0"/>
              <a:t> </a:t>
            </a:r>
            <a:r>
              <a:rPr lang="ru-RU" sz="2600" dirty="0" err="1"/>
              <a:t>ұқсас</a:t>
            </a:r>
            <a:r>
              <a:rPr lang="ru-RU" sz="2600" dirty="0"/>
              <a:t> </a:t>
            </a:r>
            <a:r>
              <a:rPr lang="ru-RU" sz="2600" dirty="0" err="1"/>
              <a:t>әрекет</a:t>
            </a:r>
            <a:r>
              <a:rPr lang="ru-RU" sz="2600" dirty="0"/>
              <a:t> </a:t>
            </a:r>
            <a:r>
              <a:rPr lang="ru-RU" sz="2600" dirty="0" err="1"/>
              <a:t>етеді</a:t>
            </a:r>
            <a:r>
              <a:rPr lang="ru-RU" sz="2600" dirty="0"/>
              <a:t>.</a:t>
            </a:r>
          </a:p>
          <a:p>
            <a:pPr algn="just"/>
            <a:r>
              <a:rPr lang="ru-RU" sz="2600" dirty="0"/>
              <a:t>            </a:t>
            </a:r>
            <a:r>
              <a:rPr lang="ru-RU" sz="2600" dirty="0" err="1"/>
              <a:t>Олар</a:t>
            </a:r>
            <a:r>
              <a:rPr lang="ru-RU" sz="2600" dirty="0"/>
              <a:t> </a:t>
            </a:r>
            <a:r>
              <a:rPr lang="ru-RU" sz="2600" dirty="0" err="1"/>
              <a:t>энергиясын</a:t>
            </a:r>
            <a:r>
              <a:rPr lang="ru-RU" sz="2600" dirty="0"/>
              <a:t> аз </a:t>
            </a:r>
            <a:r>
              <a:rPr lang="ru-RU" sz="2600" dirty="0" err="1"/>
              <a:t>мөлшерде</a:t>
            </a:r>
            <a:r>
              <a:rPr lang="ru-RU" sz="2600" dirty="0"/>
              <a:t> </a:t>
            </a:r>
            <a:r>
              <a:rPr lang="ru-RU" sz="2600" dirty="0" err="1"/>
              <a:t>жаңа</a:t>
            </a:r>
            <a:r>
              <a:rPr lang="ru-RU" sz="2600" dirty="0"/>
              <a:t> </a:t>
            </a:r>
            <a:r>
              <a:rPr lang="ru-RU" sz="2600" dirty="0" err="1"/>
              <a:t>электрондардың</a:t>
            </a:r>
            <a:r>
              <a:rPr lang="ru-RU" sz="2600" dirty="0"/>
              <a:t>, </a:t>
            </a:r>
            <a:r>
              <a:rPr lang="ru-RU" sz="2600" dirty="0" err="1"/>
              <a:t>фотондардың</a:t>
            </a:r>
            <a:r>
              <a:rPr lang="ru-RU" sz="2600" dirty="0"/>
              <a:t> </a:t>
            </a:r>
            <a:r>
              <a:rPr lang="ru-RU" sz="2600" dirty="0" err="1"/>
              <a:t>және</a:t>
            </a:r>
            <a:r>
              <a:rPr lang="ru-RU" sz="2600" dirty="0"/>
              <a:t> </a:t>
            </a:r>
            <a:r>
              <a:rPr lang="ru-RU" sz="2600" dirty="0" err="1"/>
              <a:t>электронды</a:t>
            </a:r>
            <a:r>
              <a:rPr lang="ru-RU" sz="2600" dirty="0"/>
              <a:t> </a:t>
            </a:r>
            <a:r>
              <a:rPr lang="ru-RU" sz="2600" dirty="0" err="1"/>
              <a:t>қозулардың</a:t>
            </a:r>
            <a:r>
              <a:rPr lang="ru-RU" sz="2600" dirty="0"/>
              <a:t> </a:t>
            </a:r>
            <a:r>
              <a:rPr lang="ru-RU" sz="2600" dirty="0" err="1"/>
              <a:t>көп</a:t>
            </a:r>
            <a:r>
              <a:rPr lang="ru-RU" sz="2600" dirty="0"/>
              <a:t> </a:t>
            </a:r>
            <a:r>
              <a:rPr lang="ru-RU" sz="2600" dirty="0" err="1"/>
              <a:t>мөлшерін</a:t>
            </a:r>
            <a:r>
              <a:rPr lang="ru-RU" sz="2600" dirty="0"/>
              <a:t> </a:t>
            </a:r>
            <a:r>
              <a:rPr lang="ru-RU" sz="2600" dirty="0" err="1"/>
              <a:t>құруға</a:t>
            </a:r>
            <a:r>
              <a:rPr lang="ru-RU" sz="2600" dirty="0"/>
              <a:t> «</a:t>
            </a:r>
            <a:r>
              <a:rPr lang="ru-RU" sz="2600" dirty="0" err="1"/>
              <a:t>ауыстырады</a:t>
            </a:r>
            <a:r>
              <a:rPr lang="ru-RU" sz="2600" dirty="0"/>
              <a:t>» (</a:t>
            </a:r>
            <a:r>
              <a:rPr lang="ru-RU" sz="2600" dirty="0" err="1"/>
              <a:t>бұл</a:t>
            </a:r>
            <a:r>
              <a:rPr lang="ru-RU" sz="2600" dirty="0"/>
              <a:t> процесс «энергия </a:t>
            </a:r>
            <a:r>
              <a:rPr lang="ru-RU" sz="2600" dirty="0" err="1"/>
              <a:t>диссипациясы</a:t>
            </a:r>
            <a:r>
              <a:rPr lang="ru-RU" sz="2600" dirty="0"/>
              <a:t>» </a:t>
            </a:r>
            <a:r>
              <a:rPr lang="ru-RU" sz="2600" dirty="0" err="1"/>
              <a:t>деп</a:t>
            </a:r>
            <a:r>
              <a:rPr lang="ru-RU" sz="2600" dirty="0"/>
              <a:t> </a:t>
            </a:r>
            <a:r>
              <a:rPr lang="ru-RU" sz="2600" dirty="0" err="1"/>
              <a:t>аталады</a:t>
            </a:r>
            <a:r>
              <a:rPr lang="ru-RU" sz="2600" dirty="0"/>
              <a:t>), </a:t>
            </a:r>
            <a:r>
              <a:rPr lang="ru-RU" sz="2600" dirty="0" err="1"/>
              <a:t>бастапқы</a:t>
            </a:r>
            <a:r>
              <a:rPr lang="ru-RU" sz="2600" dirty="0"/>
              <a:t> </a:t>
            </a:r>
            <a:r>
              <a:rPr lang="ru-RU" sz="2600" dirty="0" err="1"/>
              <a:t>бөлшектің</a:t>
            </a:r>
            <a:r>
              <a:rPr lang="ru-RU" sz="2600" dirty="0"/>
              <a:t> </a:t>
            </a:r>
            <a:r>
              <a:rPr lang="ru-RU" sz="2600" dirty="0" err="1"/>
              <a:t>әрекетін</a:t>
            </a:r>
            <a:r>
              <a:rPr lang="ru-RU" sz="2600" dirty="0"/>
              <a:t> </a:t>
            </a:r>
            <a:r>
              <a:rPr lang="ru-RU" sz="2600" dirty="0" err="1"/>
              <a:t>белгілі</a:t>
            </a:r>
            <a:r>
              <a:rPr lang="ru-RU" sz="2600" dirty="0"/>
              <a:t> </a:t>
            </a:r>
            <a:r>
              <a:rPr lang="ru-RU" sz="2600" dirty="0" err="1"/>
              <a:t>бір</a:t>
            </a:r>
            <a:r>
              <a:rPr lang="ru-RU" sz="2600" dirty="0"/>
              <a:t> </a:t>
            </a:r>
            <a:r>
              <a:rPr lang="ru-RU" sz="2600" dirty="0" err="1"/>
              <a:t>көлемге</a:t>
            </a:r>
            <a:r>
              <a:rPr lang="ru-RU" sz="2600" dirty="0"/>
              <a:t> </a:t>
            </a:r>
            <a:r>
              <a:rPr lang="ru-RU" sz="2600" dirty="0" err="1"/>
              <a:t>дейін</a:t>
            </a:r>
            <a:r>
              <a:rPr lang="ru-RU" sz="2600" dirty="0"/>
              <a:t> </a:t>
            </a:r>
            <a:r>
              <a:rPr lang="ru-RU" sz="2600" dirty="0" err="1"/>
              <a:t>созады</a:t>
            </a:r>
            <a:r>
              <a:rPr lang="ru-RU" sz="2600" dirty="0"/>
              <a:t>.</a:t>
            </a:r>
          </a:p>
        </p:txBody>
      </p:sp>
    </p:spTree>
    <p:extLst>
      <p:ext uri="{BB962C8B-B14F-4D97-AF65-F5344CB8AC3E}">
        <p14:creationId xmlns:p14="http://schemas.microsoft.com/office/powerpoint/2010/main" val="29832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AF7A006-8126-4032-BEDC-2BBD023780A8}"/>
              </a:ext>
            </a:extLst>
          </p:cNvPr>
          <p:cNvPicPr>
            <a:picLocks noChangeAspect="1"/>
          </p:cNvPicPr>
          <p:nvPr/>
        </p:nvPicPr>
        <p:blipFill>
          <a:blip r:embed="rId2"/>
          <a:stretch>
            <a:fillRect/>
          </a:stretch>
        </p:blipFill>
        <p:spPr>
          <a:xfrm>
            <a:off x="683568" y="908720"/>
            <a:ext cx="7947710" cy="4248471"/>
          </a:xfrm>
          <a:prstGeom prst="rect">
            <a:avLst/>
          </a:prstGeom>
        </p:spPr>
      </p:pic>
    </p:spTree>
    <p:extLst>
      <p:ext uri="{BB962C8B-B14F-4D97-AF65-F5344CB8AC3E}">
        <p14:creationId xmlns:p14="http://schemas.microsoft.com/office/powerpoint/2010/main" val="325330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07D13-03D5-45A6-9270-A921D51801E8}"/>
              </a:ext>
            </a:extLst>
          </p:cNvPr>
          <p:cNvSpPr txBox="1"/>
          <p:nvPr/>
        </p:nvSpPr>
        <p:spPr>
          <a:xfrm>
            <a:off x="107504" y="112707"/>
            <a:ext cx="8784976" cy="6632585"/>
          </a:xfrm>
          <a:prstGeom prst="rect">
            <a:avLst/>
          </a:prstGeom>
          <a:noFill/>
        </p:spPr>
        <p:txBody>
          <a:bodyPr wrap="square">
            <a:spAutoFit/>
          </a:bodyPr>
          <a:lstStyle/>
          <a:p>
            <a:pPr algn="just"/>
            <a:r>
              <a:rPr lang="ru-RU" sz="2500" dirty="0"/>
              <a:t>              </a:t>
            </a:r>
            <a:r>
              <a:rPr lang="ru-RU" sz="2500" dirty="0" err="1"/>
              <a:t>Өзара</a:t>
            </a:r>
            <a:r>
              <a:rPr lang="ru-RU" sz="2500" dirty="0"/>
              <a:t> </a:t>
            </a:r>
            <a:r>
              <a:rPr lang="ru-RU" sz="2500" dirty="0" err="1"/>
              <a:t>әрекеттесу</a:t>
            </a:r>
            <a:r>
              <a:rPr lang="ru-RU" sz="2500" dirty="0"/>
              <a:t> </a:t>
            </a:r>
            <a:r>
              <a:rPr lang="ru-RU" sz="2500" dirty="0" err="1"/>
              <a:t>нәтижесі</a:t>
            </a:r>
            <a:r>
              <a:rPr lang="ru-RU" sz="2500" dirty="0"/>
              <a:t> </a:t>
            </a:r>
            <a:r>
              <a:rPr lang="ru-RU" sz="2500" dirty="0" err="1"/>
              <a:t>заттың</a:t>
            </a:r>
            <a:r>
              <a:rPr lang="ru-RU" sz="2500" dirty="0"/>
              <a:t> </a:t>
            </a:r>
            <a:r>
              <a:rPr lang="ru-RU" sz="2500" b="1" dirty="0" err="1">
                <a:solidFill>
                  <a:srgbClr val="C00000"/>
                </a:solidFill>
              </a:rPr>
              <a:t>агрегаттық</a:t>
            </a:r>
            <a:r>
              <a:rPr lang="ru-RU" sz="2500" b="1" dirty="0">
                <a:solidFill>
                  <a:srgbClr val="C00000"/>
                </a:solidFill>
              </a:rPr>
              <a:t> </a:t>
            </a:r>
            <a:r>
              <a:rPr lang="ru-RU" sz="2500" b="1" dirty="0" err="1">
                <a:solidFill>
                  <a:srgbClr val="C00000"/>
                </a:solidFill>
              </a:rPr>
              <a:t>күйіне</a:t>
            </a:r>
            <a:r>
              <a:rPr lang="ru-RU" sz="2500" b="1" dirty="0">
                <a:solidFill>
                  <a:srgbClr val="C00000"/>
                </a:solidFill>
              </a:rPr>
              <a:t> </a:t>
            </a:r>
            <a:r>
              <a:rPr lang="ru-RU" sz="2500" dirty="0" err="1"/>
              <a:t>байланысты</a:t>
            </a:r>
            <a:r>
              <a:rPr lang="ru-RU" sz="2500" dirty="0"/>
              <a:t>. </a:t>
            </a:r>
          </a:p>
          <a:p>
            <a:pPr algn="just"/>
            <a:r>
              <a:rPr lang="ru-RU" sz="2500" dirty="0"/>
              <a:t>              </a:t>
            </a:r>
            <a:r>
              <a:rPr lang="ru-RU" sz="2500" b="1" dirty="0" err="1">
                <a:solidFill>
                  <a:srgbClr val="C00000"/>
                </a:solidFill>
              </a:rPr>
              <a:t>Газдар</a:t>
            </a:r>
            <a:r>
              <a:rPr lang="ru-RU" sz="2500" b="1" dirty="0">
                <a:solidFill>
                  <a:srgbClr val="C00000"/>
                </a:solidFill>
              </a:rPr>
              <a:t> </a:t>
            </a:r>
            <a:r>
              <a:rPr lang="ru-RU" sz="2500" b="1" dirty="0" err="1">
                <a:solidFill>
                  <a:srgbClr val="C00000"/>
                </a:solidFill>
              </a:rPr>
              <a:t>үшін</a:t>
            </a:r>
            <a:r>
              <a:rPr lang="ru-RU" sz="2500" b="1" dirty="0">
                <a:solidFill>
                  <a:srgbClr val="C00000"/>
                </a:solidFill>
              </a:rPr>
              <a:t> </a:t>
            </a:r>
            <a:r>
              <a:rPr lang="ru-RU" sz="2500" dirty="0"/>
              <a:t>(</a:t>
            </a:r>
            <a:r>
              <a:rPr lang="ru-RU" sz="2500" dirty="0" err="1"/>
              <a:t>ауаны</a:t>
            </a:r>
            <a:r>
              <a:rPr lang="ru-RU" sz="2500" dirty="0"/>
              <a:t> </a:t>
            </a:r>
            <a:r>
              <a:rPr lang="ru-RU" sz="2500" dirty="0" err="1"/>
              <a:t>қоса</a:t>
            </a:r>
            <a:r>
              <a:rPr lang="ru-RU" sz="2500" dirty="0"/>
              <a:t> </a:t>
            </a:r>
            <a:r>
              <a:rPr lang="ru-RU" sz="2500" dirty="0" err="1"/>
              <a:t>алғанда</a:t>
            </a:r>
            <a:r>
              <a:rPr lang="ru-RU" sz="2500" dirty="0"/>
              <a:t>), </a:t>
            </a:r>
            <a:r>
              <a:rPr lang="ru-RU" sz="2500" dirty="0" err="1"/>
              <a:t>иондану</a:t>
            </a:r>
            <a:r>
              <a:rPr lang="ru-RU" sz="2500" dirty="0"/>
              <a:t> </a:t>
            </a:r>
            <a:r>
              <a:rPr lang="ru-RU" sz="2500" dirty="0" err="1"/>
              <a:t>және</a:t>
            </a:r>
            <a:r>
              <a:rPr lang="ru-RU" sz="2500" dirty="0"/>
              <a:t> </a:t>
            </a:r>
            <a:r>
              <a:rPr lang="ru-RU" sz="2500" dirty="0" err="1"/>
              <a:t>молекулалардың</a:t>
            </a:r>
            <a:r>
              <a:rPr lang="ru-RU" sz="2500" dirty="0"/>
              <a:t> </a:t>
            </a:r>
            <a:r>
              <a:rPr lang="ru-RU" sz="2500" dirty="0" err="1"/>
              <a:t>қозуы</a:t>
            </a:r>
            <a:r>
              <a:rPr lang="ru-RU" sz="2500" dirty="0"/>
              <a:t> </a:t>
            </a:r>
            <a:r>
              <a:rPr lang="ru-RU" sz="2500" dirty="0" err="1"/>
              <a:t>сәулелену</a:t>
            </a:r>
            <a:r>
              <a:rPr lang="ru-RU" sz="2500" dirty="0"/>
              <a:t> </a:t>
            </a:r>
            <a:r>
              <a:rPr lang="ru-RU" sz="2500" dirty="0" err="1"/>
              <a:t>әсерінің</a:t>
            </a:r>
            <a:r>
              <a:rPr lang="ru-RU" sz="2500" dirty="0"/>
              <a:t> </a:t>
            </a:r>
            <a:r>
              <a:rPr lang="ru-RU" sz="2500" dirty="0" err="1"/>
              <a:t>негізгі</a:t>
            </a:r>
            <a:r>
              <a:rPr lang="ru-RU" sz="2500" dirty="0"/>
              <a:t> </a:t>
            </a:r>
            <a:r>
              <a:rPr lang="ru-RU" sz="2500" dirty="0" err="1"/>
              <a:t>нәтижесі</a:t>
            </a:r>
            <a:r>
              <a:rPr lang="ru-RU" sz="2500" dirty="0"/>
              <a:t> </a:t>
            </a:r>
            <a:r>
              <a:rPr lang="ru-RU" sz="2500" dirty="0" err="1"/>
              <a:t>болып</a:t>
            </a:r>
            <a:r>
              <a:rPr lang="ru-RU" sz="2500" dirty="0"/>
              <a:t> </a:t>
            </a:r>
            <a:r>
              <a:rPr lang="ru-RU" sz="2500" dirty="0" err="1"/>
              <a:t>табылады</a:t>
            </a:r>
            <a:r>
              <a:rPr lang="ru-RU" sz="2500" dirty="0"/>
              <a:t>, </a:t>
            </a:r>
            <a:r>
              <a:rPr lang="ru-RU" sz="2500" dirty="0" err="1"/>
              <a:t>бірақ</a:t>
            </a:r>
            <a:r>
              <a:rPr lang="ru-RU" sz="2500" dirty="0"/>
              <a:t> </a:t>
            </a:r>
            <a:r>
              <a:rPr lang="ru-RU" sz="2500" dirty="0" err="1"/>
              <a:t>сонымен</a:t>
            </a:r>
            <a:r>
              <a:rPr lang="ru-RU" sz="2500" dirty="0"/>
              <a:t> </a:t>
            </a:r>
            <a:r>
              <a:rPr lang="ru-RU" sz="2500" dirty="0" err="1"/>
              <a:t>бірге</a:t>
            </a:r>
            <a:r>
              <a:rPr lang="ru-RU" sz="2500" dirty="0"/>
              <a:t> </a:t>
            </a:r>
            <a:r>
              <a:rPr lang="ru-RU" sz="2500" dirty="0" err="1"/>
              <a:t>азды-көпті</a:t>
            </a:r>
            <a:r>
              <a:rPr lang="ru-RU" sz="2500" dirty="0"/>
              <a:t> </a:t>
            </a:r>
            <a:r>
              <a:rPr lang="ru-RU" sz="2500" dirty="0" err="1"/>
              <a:t>химиялық</a:t>
            </a:r>
            <a:r>
              <a:rPr lang="ru-RU" sz="2500" dirty="0"/>
              <a:t> </a:t>
            </a:r>
            <a:r>
              <a:rPr lang="ru-RU" sz="2500" dirty="0" err="1"/>
              <a:t>реакциялар</a:t>
            </a:r>
            <a:r>
              <a:rPr lang="ru-RU" sz="2500" dirty="0"/>
              <a:t> </a:t>
            </a:r>
            <a:r>
              <a:rPr lang="ru-RU" sz="2500" dirty="0" err="1"/>
              <a:t>жүреді</a:t>
            </a:r>
            <a:r>
              <a:rPr lang="ru-RU" sz="2500" dirty="0"/>
              <a:t> (</a:t>
            </a:r>
            <a:r>
              <a:rPr lang="ru-RU" sz="2500" dirty="0" err="1"/>
              <a:t>газдарда</a:t>
            </a:r>
            <a:r>
              <a:rPr lang="ru-RU" sz="2500" dirty="0"/>
              <a:t> </a:t>
            </a:r>
            <a:r>
              <a:rPr lang="ru-RU" sz="2500" dirty="0" err="1"/>
              <a:t>молекулалар</a:t>
            </a:r>
            <a:r>
              <a:rPr lang="ru-RU" sz="2500" dirty="0"/>
              <a:t> </a:t>
            </a:r>
            <a:r>
              <a:rPr lang="ru-RU" sz="2500" dirty="0" err="1"/>
              <a:t>арасындағы</a:t>
            </a:r>
            <a:r>
              <a:rPr lang="ru-RU" sz="2500" dirty="0"/>
              <a:t> </a:t>
            </a:r>
            <a:r>
              <a:rPr lang="ru-RU" sz="2500" dirty="0" err="1"/>
              <a:t>үлкен</a:t>
            </a:r>
            <a:r>
              <a:rPr lang="ru-RU" sz="2500" dirty="0"/>
              <a:t> </a:t>
            </a:r>
            <a:r>
              <a:rPr lang="ru-RU" sz="2500" dirty="0" err="1"/>
              <a:t>қашықтыққа</a:t>
            </a:r>
            <a:r>
              <a:rPr lang="ru-RU" sz="2500" dirty="0"/>
              <a:t> </a:t>
            </a:r>
            <a:r>
              <a:rPr lang="ru-RU" sz="2500" dirty="0" err="1"/>
              <a:t>байланысты</a:t>
            </a:r>
            <a:r>
              <a:rPr lang="ru-RU" sz="2500" dirty="0"/>
              <a:t> </a:t>
            </a:r>
            <a:r>
              <a:rPr lang="ru-RU" sz="2500" dirty="0" err="1"/>
              <a:t>қиын</a:t>
            </a:r>
            <a:r>
              <a:rPr lang="ru-RU" sz="2500" dirty="0"/>
              <a:t>), </a:t>
            </a:r>
            <a:r>
              <a:rPr lang="ru-RU" sz="2500" dirty="0" err="1"/>
              <a:t>бұл</a:t>
            </a:r>
            <a:r>
              <a:rPr lang="ru-RU" sz="2500" dirty="0"/>
              <a:t> </a:t>
            </a:r>
            <a:r>
              <a:rPr lang="ru-RU" sz="2500" dirty="0" err="1"/>
              <a:t>жаңа</a:t>
            </a:r>
            <a:r>
              <a:rPr lang="ru-RU" sz="2500" dirty="0"/>
              <a:t> </a:t>
            </a:r>
            <a:r>
              <a:rPr lang="ru-RU" sz="2500" dirty="0" err="1"/>
              <a:t>заттар</a:t>
            </a:r>
            <a:r>
              <a:rPr lang="ru-RU" sz="2500" dirty="0"/>
              <a:t> </a:t>
            </a:r>
            <a:r>
              <a:rPr lang="ru-RU" sz="2500" dirty="0" err="1"/>
              <a:t>пайда</a:t>
            </a:r>
            <a:r>
              <a:rPr lang="ru-RU" sz="2500" dirty="0"/>
              <a:t> </a:t>
            </a:r>
            <a:r>
              <a:rPr lang="ru-RU" sz="2500" dirty="0" err="1"/>
              <a:t>болуына</a:t>
            </a:r>
            <a:r>
              <a:rPr lang="ru-RU" sz="2500" dirty="0"/>
              <a:t> </a:t>
            </a:r>
            <a:r>
              <a:rPr lang="ru-RU" sz="2500" dirty="0" err="1"/>
              <a:t>әкеледі</a:t>
            </a:r>
            <a:r>
              <a:rPr lang="ru-RU" sz="2500" dirty="0"/>
              <a:t>.</a:t>
            </a:r>
          </a:p>
          <a:p>
            <a:pPr algn="just"/>
            <a:r>
              <a:rPr lang="ru-RU" sz="2500" dirty="0"/>
              <a:t>               </a:t>
            </a:r>
            <a:r>
              <a:rPr lang="ru-RU" sz="2500" b="1" dirty="0" err="1">
                <a:solidFill>
                  <a:srgbClr val="C00000"/>
                </a:solidFill>
              </a:rPr>
              <a:t>Сұйықтар</a:t>
            </a:r>
            <a:r>
              <a:rPr lang="ru-RU" sz="2500" b="1" dirty="0">
                <a:solidFill>
                  <a:srgbClr val="C00000"/>
                </a:solidFill>
              </a:rPr>
              <a:t> </a:t>
            </a:r>
            <a:r>
              <a:rPr lang="ru-RU" sz="2500" b="1" dirty="0" err="1">
                <a:solidFill>
                  <a:srgbClr val="C00000"/>
                </a:solidFill>
              </a:rPr>
              <a:t>үшін</a:t>
            </a:r>
            <a:r>
              <a:rPr lang="ru-RU" sz="2500" b="1" dirty="0">
                <a:solidFill>
                  <a:srgbClr val="C00000"/>
                </a:solidFill>
              </a:rPr>
              <a:t> </a:t>
            </a:r>
            <a:r>
              <a:rPr lang="ru-RU" sz="2500" dirty="0" err="1"/>
              <a:t>пайда</a:t>
            </a:r>
            <a:r>
              <a:rPr lang="ru-RU" sz="2500" dirty="0"/>
              <a:t> </a:t>
            </a:r>
            <a:r>
              <a:rPr lang="ru-RU" sz="2500" dirty="0" err="1"/>
              <a:t>болған</a:t>
            </a:r>
            <a:r>
              <a:rPr lang="ru-RU" sz="2500" dirty="0"/>
              <a:t> </a:t>
            </a:r>
            <a:r>
              <a:rPr lang="ru-RU" sz="2500" dirty="0" err="1"/>
              <a:t>химиялық</a:t>
            </a:r>
            <a:r>
              <a:rPr lang="ru-RU" sz="2500" dirty="0"/>
              <a:t> </a:t>
            </a:r>
            <a:r>
              <a:rPr lang="ru-RU" sz="2500" dirty="0" err="1"/>
              <a:t>белсенді</a:t>
            </a:r>
            <a:r>
              <a:rPr lang="ru-RU" sz="2500" dirty="0"/>
              <a:t> </a:t>
            </a:r>
            <a:r>
              <a:rPr lang="ru-RU" sz="2500" dirty="0" err="1"/>
              <a:t>бөлшектердің</a:t>
            </a:r>
            <a:r>
              <a:rPr lang="ru-RU" sz="2500" dirty="0"/>
              <a:t> (</a:t>
            </a:r>
            <a:r>
              <a:rPr lang="ru-RU" sz="2500" dirty="0" err="1"/>
              <a:t>иондар</a:t>
            </a:r>
            <a:r>
              <a:rPr lang="ru-RU" sz="2500" dirty="0"/>
              <a:t>, </a:t>
            </a:r>
            <a:r>
              <a:rPr lang="ru-RU" sz="2500" dirty="0" err="1"/>
              <a:t>радикалдар</a:t>
            </a:r>
            <a:r>
              <a:rPr lang="ru-RU" sz="2500" dirty="0"/>
              <a:t>) </a:t>
            </a:r>
            <a:r>
              <a:rPr lang="ru-RU" sz="2500" dirty="0" err="1"/>
              <a:t>химиялық</a:t>
            </a:r>
            <a:r>
              <a:rPr lang="ru-RU" sz="2500" dirty="0"/>
              <a:t> </a:t>
            </a:r>
            <a:r>
              <a:rPr lang="ru-RU" sz="2500" dirty="0" err="1"/>
              <a:t>реакциялары</a:t>
            </a:r>
            <a:r>
              <a:rPr lang="ru-RU" sz="2500" dirty="0"/>
              <a:t> </a:t>
            </a:r>
            <a:r>
              <a:rPr lang="ru-RU" sz="2500" dirty="0" err="1"/>
              <a:t>соның</a:t>
            </a:r>
            <a:r>
              <a:rPr lang="ru-RU" sz="2500" dirty="0"/>
              <a:t> </a:t>
            </a:r>
            <a:r>
              <a:rPr lang="ru-RU" sz="2500" dirty="0" err="1"/>
              <a:t>өзінде</a:t>
            </a:r>
            <a:r>
              <a:rPr lang="ru-RU" sz="2500" dirty="0"/>
              <a:t> </a:t>
            </a:r>
            <a:r>
              <a:rPr lang="ru-RU" sz="2500" dirty="0" err="1"/>
              <a:t>сәулелену</a:t>
            </a:r>
            <a:r>
              <a:rPr lang="ru-RU" sz="2500" dirty="0"/>
              <a:t> </a:t>
            </a:r>
            <a:r>
              <a:rPr lang="ru-RU" sz="2500" dirty="0" err="1"/>
              <a:t>әсерінің</a:t>
            </a:r>
            <a:r>
              <a:rPr lang="ru-RU" sz="2500" dirty="0"/>
              <a:t> </a:t>
            </a:r>
            <a:r>
              <a:rPr lang="ru-RU" sz="2500" dirty="0" err="1"/>
              <a:t>негізгі</a:t>
            </a:r>
            <a:r>
              <a:rPr lang="ru-RU" sz="2500" dirty="0"/>
              <a:t> </a:t>
            </a:r>
            <a:r>
              <a:rPr lang="ru-RU" sz="2500" dirty="0" err="1"/>
              <a:t>әсері</a:t>
            </a:r>
            <a:r>
              <a:rPr lang="ru-RU" sz="2500" dirty="0"/>
              <a:t> </a:t>
            </a:r>
            <a:r>
              <a:rPr lang="ru-RU" sz="2500" dirty="0" err="1"/>
              <a:t>болып</a:t>
            </a:r>
            <a:r>
              <a:rPr lang="ru-RU" sz="2500" dirty="0"/>
              <a:t> </a:t>
            </a:r>
            <a:r>
              <a:rPr lang="ru-RU" sz="2500" dirty="0" err="1"/>
              <a:t>табылады</a:t>
            </a:r>
            <a:r>
              <a:rPr lang="ru-RU" sz="2500" dirty="0"/>
              <a:t>.</a:t>
            </a:r>
          </a:p>
          <a:p>
            <a:pPr algn="just"/>
            <a:r>
              <a:rPr lang="ru-RU" sz="2500" dirty="0"/>
              <a:t>              </a:t>
            </a:r>
            <a:r>
              <a:rPr lang="ru-RU" sz="2500" b="1" dirty="0" err="1">
                <a:solidFill>
                  <a:srgbClr val="C00000"/>
                </a:solidFill>
              </a:rPr>
              <a:t>Қатты</a:t>
            </a:r>
            <a:r>
              <a:rPr lang="ru-RU" sz="2500" b="1" dirty="0">
                <a:solidFill>
                  <a:srgbClr val="C00000"/>
                </a:solidFill>
              </a:rPr>
              <a:t> </a:t>
            </a:r>
            <a:r>
              <a:rPr lang="ru-RU" sz="2500" b="1" dirty="0" err="1">
                <a:solidFill>
                  <a:srgbClr val="C00000"/>
                </a:solidFill>
              </a:rPr>
              <a:t>денелерге</a:t>
            </a:r>
            <a:r>
              <a:rPr lang="ru-RU" sz="2500" b="1" dirty="0">
                <a:solidFill>
                  <a:srgbClr val="C00000"/>
                </a:solidFill>
              </a:rPr>
              <a:t> </a:t>
            </a:r>
            <a:r>
              <a:rPr lang="ru-RU" sz="2500" dirty="0" err="1"/>
              <a:t>радиацияның</a:t>
            </a:r>
            <a:r>
              <a:rPr lang="ru-RU" sz="2500" dirty="0"/>
              <a:t> </a:t>
            </a:r>
            <a:r>
              <a:rPr lang="ru-RU" sz="2500" dirty="0" err="1"/>
              <a:t>әсері</a:t>
            </a:r>
            <a:r>
              <a:rPr lang="ru-RU" sz="2500" dirty="0"/>
              <a:t> </a:t>
            </a:r>
            <a:r>
              <a:rPr lang="ru-RU" sz="2500" dirty="0" err="1"/>
              <a:t>көбінесе</a:t>
            </a:r>
            <a:r>
              <a:rPr lang="ru-RU" sz="2500" dirty="0"/>
              <a:t> </a:t>
            </a:r>
            <a:r>
              <a:rPr lang="ru-RU" sz="2500" dirty="0" err="1"/>
              <a:t>химиялық</a:t>
            </a:r>
            <a:r>
              <a:rPr lang="ru-RU" sz="2500" dirty="0"/>
              <a:t> </a:t>
            </a:r>
            <a:r>
              <a:rPr lang="ru-RU" sz="2500" dirty="0" err="1"/>
              <a:t>түрленулерге</a:t>
            </a:r>
            <a:r>
              <a:rPr lang="ru-RU" sz="2500" dirty="0"/>
              <a:t> </a:t>
            </a:r>
            <a:r>
              <a:rPr lang="ru-RU" sz="2500" dirty="0" err="1"/>
              <a:t>әкеледі</a:t>
            </a:r>
            <a:r>
              <a:rPr lang="ru-RU" sz="2500" dirty="0"/>
              <a:t> </a:t>
            </a:r>
            <a:r>
              <a:rPr lang="ru-RU" sz="2500" dirty="0" err="1"/>
              <a:t>және</a:t>
            </a:r>
            <a:r>
              <a:rPr lang="ru-RU" sz="2500" dirty="0"/>
              <a:t> </a:t>
            </a:r>
            <a:r>
              <a:rPr lang="ru-RU" sz="2500" dirty="0" err="1"/>
              <a:t>әрқашан</a:t>
            </a:r>
            <a:r>
              <a:rPr lang="ru-RU" sz="2500" dirty="0"/>
              <a:t> - </a:t>
            </a:r>
            <a:r>
              <a:rPr lang="ru-RU" sz="2500" dirty="0" err="1"/>
              <a:t>олардың</a:t>
            </a:r>
            <a:r>
              <a:rPr lang="ru-RU" sz="2500" dirty="0"/>
              <a:t> </a:t>
            </a:r>
            <a:r>
              <a:rPr lang="ru-RU" sz="2500" dirty="0" err="1"/>
              <a:t>кристалдық</a:t>
            </a:r>
            <a:r>
              <a:rPr lang="ru-RU" sz="2500" dirty="0"/>
              <a:t> </a:t>
            </a:r>
            <a:r>
              <a:rPr lang="ru-RU" sz="2500" dirty="0" err="1"/>
              <a:t>торындағы</a:t>
            </a:r>
            <a:r>
              <a:rPr lang="ru-RU" sz="2500" dirty="0"/>
              <a:t> </a:t>
            </a:r>
            <a:r>
              <a:rPr lang="ru-RU" sz="2500" dirty="0" err="1"/>
              <a:t>ақауларға</a:t>
            </a:r>
            <a:r>
              <a:rPr lang="ru-RU" sz="2500" dirty="0"/>
              <a:t> (</a:t>
            </a:r>
            <a:r>
              <a:rPr lang="ru-RU" sz="2500" dirty="0" err="1"/>
              <a:t>электронды</a:t>
            </a:r>
            <a:r>
              <a:rPr lang="ru-RU" sz="2500" dirty="0"/>
              <a:t> </a:t>
            </a:r>
            <a:r>
              <a:rPr lang="ru-RU" sz="2500" dirty="0" err="1"/>
              <a:t>құрылымның</a:t>
            </a:r>
            <a:r>
              <a:rPr lang="ru-RU" sz="2500" dirty="0"/>
              <a:t> </a:t>
            </a:r>
            <a:r>
              <a:rPr lang="ru-RU" sz="2500" dirty="0" err="1"/>
              <a:t>бұзылуы</a:t>
            </a:r>
            <a:r>
              <a:rPr lang="ru-RU" sz="2500" dirty="0"/>
              <a:t>, </a:t>
            </a:r>
            <a:r>
              <a:rPr lang="ru-RU" sz="2500" dirty="0" err="1"/>
              <a:t>вакансиялар</a:t>
            </a:r>
            <a:r>
              <a:rPr lang="ru-RU" sz="2500" dirty="0"/>
              <a:t>, </a:t>
            </a:r>
            <a:r>
              <a:rPr lang="ru-RU" sz="2500" dirty="0" err="1"/>
              <a:t>интерстициалды</a:t>
            </a:r>
            <a:r>
              <a:rPr lang="ru-RU" sz="2500" dirty="0"/>
              <a:t> </a:t>
            </a:r>
            <a:r>
              <a:rPr lang="ru-RU" sz="2500" dirty="0" err="1"/>
              <a:t>атомдар</a:t>
            </a:r>
            <a:r>
              <a:rPr lang="ru-RU" sz="2500" dirty="0"/>
              <a:t>, дислокация </a:t>
            </a:r>
            <a:r>
              <a:rPr lang="ru-RU" sz="2500" dirty="0" err="1"/>
              <a:t>және</a:t>
            </a:r>
            <a:r>
              <a:rPr lang="ru-RU" sz="2500" dirty="0"/>
              <a:t> </a:t>
            </a:r>
            <a:r>
              <a:rPr lang="ru-RU" sz="2500" dirty="0" err="1"/>
              <a:t>т.б</a:t>
            </a:r>
            <a:r>
              <a:rPr lang="ru-RU" sz="2500" dirty="0"/>
              <a:t>.) </a:t>
            </a:r>
            <a:r>
              <a:rPr lang="ru-RU" sz="2500" dirty="0" err="1"/>
              <a:t>әкеледі</a:t>
            </a:r>
            <a:r>
              <a:rPr lang="ru-RU" sz="2500" dirty="0"/>
              <a:t>, оны </a:t>
            </a:r>
            <a:r>
              <a:rPr lang="ru-RU" sz="2500" dirty="0" err="1"/>
              <a:t>құру</a:t>
            </a:r>
            <a:r>
              <a:rPr lang="ru-RU" sz="2500" dirty="0"/>
              <a:t> </a:t>
            </a:r>
            <a:r>
              <a:rPr lang="ru-RU" sz="2500" dirty="0" err="1"/>
              <a:t>және</a:t>
            </a:r>
            <a:r>
              <a:rPr lang="ru-RU" sz="2500" dirty="0"/>
              <a:t> </a:t>
            </a:r>
            <a:r>
              <a:rPr lang="ru-RU" sz="2500" dirty="0" err="1"/>
              <a:t>эволюциясы</a:t>
            </a:r>
            <a:r>
              <a:rPr lang="ru-RU" sz="2500" dirty="0"/>
              <a:t> </a:t>
            </a:r>
            <a:r>
              <a:rPr lang="ru-RU" sz="2500" dirty="0" err="1"/>
              <a:t>уақыт</a:t>
            </a:r>
            <a:r>
              <a:rPr lang="ru-RU" sz="2500" dirty="0"/>
              <a:t> пен </a:t>
            </a:r>
            <a:r>
              <a:rPr lang="ru-RU" sz="2500" dirty="0" err="1"/>
              <a:t>зат</a:t>
            </a:r>
            <a:r>
              <a:rPr lang="ru-RU" sz="2500" dirty="0"/>
              <a:t> </a:t>
            </a:r>
            <a:r>
              <a:rPr lang="ru-RU" sz="2500" dirty="0" err="1"/>
              <a:t>көлемінде</a:t>
            </a:r>
            <a:r>
              <a:rPr lang="ru-RU" sz="2500" dirty="0"/>
              <a:t> </a:t>
            </a:r>
            <a:r>
              <a:rPr lang="ru-RU" sz="2500" dirty="0" err="1"/>
              <a:t>күрделі</a:t>
            </a:r>
            <a:r>
              <a:rPr lang="ru-RU" sz="2500" dirty="0"/>
              <a:t> </a:t>
            </a:r>
            <a:r>
              <a:rPr lang="ru-RU" sz="2500" dirty="0" err="1"/>
              <a:t>мәселе</a:t>
            </a:r>
            <a:r>
              <a:rPr lang="ru-RU" sz="2500" dirty="0"/>
              <a:t> </a:t>
            </a:r>
            <a:r>
              <a:rPr lang="ru-RU" sz="2500" dirty="0" err="1"/>
              <a:t>болып</a:t>
            </a:r>
            <a:r>
              <a:rPr lang="ru-RU" sz="2500" dirty="0"/>
              <a:t> </a:t>
            </a:r>
            <a:r>
              <a:rPr lang="ru-RU" sz="2500" dirty="0" err="1"/>
              <a:t>табылады</a:t>
            </a:r>
            <a:r>
              <a:rPr lang="ru-RU" sz="2500" dirty="0"/>
              <a:t>.</a:t>
            </a:r>
          </a:p>
        </p:txBody>
      </p:sp>
    </p:spTree>
    <p:extLst>
      <p:ext uri="{BB962C8B-B14F-4D97-AF65-F5344CB8AC3E}">
        <p14:creationId xmlns:p14="http://schemas.microsoft.com/office/powerpoint/2010/main" val="1705272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t>γ-</a:t>
            </a:r>
            <a:r>
              <a:rPr lang="ru-RU" sz="2800" b="1" dirty="0" err="1"/>
              <a:t>сәулелердің</a:t>
            </a:r>
            <a:r>
              <a:rPr lang="ru-RU" sz="2800" b="1" dirty="0"/>
              <a:t> </a:t>
            </a:r>
            <a:r>
              <a:rPr lang="ru-RU" sz="2800" b="1" dirty="0" err="1"/>
              <a:t>әртүрлі</a:t>
            </a:r>
            <a:r>
              <a:rPr lang="ru-RU" sz="2800" b="1" dirty="0"/>
              <a:t> </a:t>
            </a:r>
            <a:r>
              <a:rPr lang="ru-RU" sz="2800" b="1" dirty="0" err="1"/>
              <a:t>заттарда</a:t>
            </a:r>
            <a:r>
              <a:rPr lang="ru-RU" sz="2800" b="1" dirty="0"/>
              <a:t> </a:t>
            </a:r>
            <a:r>
              <a:rPr lang="ru-RU" sz="2800" b="1" dirty="0" err="1"/>
              <a:t>жұтылуының</a:t>
            </a:r>
            <a:r>
              <a:rPr lang="ru-RU" sz="2800" b="1" dirty="0"/>
              <a:t> </a:t>
            </a:r>
            <a:r>
              <a:rPr lang="ru-RU" sz="2800" b="1" dirty="0" err="1"/>
              <a:t>коэффициенті</a:t>
            </a:r>
            <a:endParaRPr lang="ru-RU" sz="2800" b="1" dirty="0"/>
          </a:p>
        </p:txBody>
      </p:sp>
      <p:sp>
        <p:nvSpPr>
          <p:cNvPr id="3" name="Объект 2"/>
          <p:cNvSpPr>
            <a:spLocks noGrp="1"/>
          </p:cNvSpPr>
          <p:nvPr>
            <p:ph sz="half" idx="1"/>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44823"/>
            <a:ext cx="8921911" cy="3544651"/>
          </a:xfrm>
          <a:prstGeom prst="rect">
            <a:avLst/>
          </a:prstGeom>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998105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580" y="692696"/>
            <a:ext cx="9130711"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028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FE040EE-FCCC-4E2A-84CE-3B52186A8CD8}"/>
              </a:ext>
            </a:extLst>
          </p:cNvPr>
          <p:cNvSpPr>
            <a:spLocks noGrp="1" noChangeArrowheads="1"/>
          </p:cNvSpPr>
          <p:nvPr>
            <p:ph type="title"/>
          </p:nvPr>
        </p:nvSpPr>
        <p:spPr>
          <a:xfrm>
            <a:off x="381000" y="175419"/>
            <a:ext cx="8229600" cy="411162"/>
          </a:xfrm>
        </p:spPr>
        <p:txBody>
          <a:bodyPr>
            <a:normAutofit/>
          </a:bodyPr>
          <a:lstStyle/>
          <a:p>
            <a:pPr eaLnBrk="1" hangingPunct="1"/>
            <a:r>
              <a:rPr lang="ru-RU" altLang="ru-RU" sz="2000" b="1" dirty="0" err="1">
                <a:solidFill>
                  <a:srgbClr val="FF0000"/>
                </a:solidFill>
                <a:latin typeface="Times New Roman" panose="02020603050405020304" pitchFamily="18" charset="0"/>
              </a:rPr>
              <a:t>Сәулелену</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дозасы</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және</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оның</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қуаты</a:t>
            </a:r>
            <a:endParaRPr lang="ru-RU" altLang="ru-RU" b="1" dirty="0">
              <a:solidFill>
                <a:srgbClr val="FF0000"/>
              </a:solidFill>
              <a:latin typeface="Times New Roman" panose="02020603050405020304" pitchFamily="18" charset="0"/>
            </a:endParaRPr>
          </a:p>
        </p:txBody>
      </p:sp>
      <p:sp>
        <p:nvSpPr>
          <p:cNvPr id="26627" name="Rectangle 3">
            <a:extLst>
              <a:ext uri="{FF2B5EF4-FFF2-40B4-BE49-F238E27FC236}">
                <a16:creationId xmlns:a16="http://schemas.microsoft.com/office/drawing/2014/main" id="{89D87F13-0445-43B6-B0CC-D57CBFA14DFA}"/>
              </a:ext>
            </a:extLst>
          </p:cNvPr>
          <p:cNvSpPr>
            <a:spLocks noGrp="1" noChangeArrowheads="1"/>
          </p:cNvSpPr>
          <p:nvPr>
            <p:ph type="body" idx="1"/>
          </p:nvPr>
        </p:nvSpPr>
        <p:spPr>
          <a:xfrm>
            <a:off x="152400" y="586581"/>
            <a:ext cx="8686800" cy="5890419"/>
          </a:xfrm>
          <a:ln>
            <a:solidFill>
              <a:srgbClr val="FF3300"/>
            </a:solidFill>
            <a:miter lim="800000"/>
            <a:headEnd/>
            <a:tailEnd/>
          </a:ln>
        </p:spPr>
        <p:txBody>
          <a:bodyPr>
            <a:normAutofit lnSpcReduction="10000"/>
          </a:bodyPr>
          <a:lstStyle/>
          <a:p>
            <a:pPr eaLnBrk="1" hangingPunct="1">
              <a:spcBef>
                <a:spcPts val="500"/>
              </a:spcBef>
              <a:spcAft>
                <a:spcPts val="500"/>
              </a:spcAft>
            </a:pPr>
            <a:r>
              <a:rPr lang="ru-RU" altLang="ru-RU" sz="1500" b="1" dirty="0" err="1">
                <a:latin typeface="Times New Roman" panose="02020603050405020304" pitchFamily="18" charset="0"/>
              </a:rPr>
              <a:t>Иондаушы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шығаруға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қабілетті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заттар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белсенділігімен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ерекшеленеді</a:t>
            </a:r>
            <a:r>
              <a:rPr lang="ru-RU" altLang="ru-RU" sz="1500" b="1" dirty="0">
                <a:latin typeface="Times New Roman" panose="02020603050405020304" pitchFamily="18" charset="0"/>
              </a:rPr>
              <a:t> (А), </a:t>
            </a:r>
            <a:r>
              <a:rPr lang="ru-RU" altLang="ru-RU" sz="1500" b="1" dirty="0" err="1">
                <a:latin typeface="Times New Roman" panose="02020603050405020304" pitchFamily="18" charset="0"/>
              </a:rPr>
              <a:t>яғни</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уақыт</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бірлігіндегі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радиоактивті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түрлендірулер</a:t>
            </a:r>
            <a:r>
              <a:rPr lang="ru-RU" altLang="ru-RU" sz="1500" b="1" dirty="0">
                <a:latin typeface="Times New Roman" panose="02020603050405020304" pitchFamily="18" charset="0"/>
              </a:rPr>
              <a:t> саны. </a:t>
            </a:r>
            <a:r>
              <a:rPr lang="en-US" altLang="ru-RU" sz="1500" b="1" dirty="0">
                <a:latin typeface="Times New Roman" panose="02020603050405020304" pitchFamily="18" charset="0"/>
              </a:rPr>
              <a:t>SI </a:t>
            </a:r>
            <a:r>
              <a:rPr lang="ru-RU" altLang="ru-RU" sz="1500" b="1" dirty="0" err="1">
                <a:latin typeface="Times New Roman" panose="02020603050405020304" pitchFamily="18" charset="0"/>
              </a:rPr>
              <a:t>жүйесінде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белсенділік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ретінде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секундына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ядролық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түрлену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ыдырау</a:t>
            </a:r>
            <a:r>
              <a:rPr lang="ru-RU" altLang="ru-RU" sz="1500" b="1" dirty="0">
                <a:latin typeface="Times New Roman" panose="02020603050405020304" pitchFamily="18" charset="0"/>
              </a:rPr>
              <a:t> / с) </a:t>
            </a:r>
            <a:r>
              <a:rPr lang="ru-RU" altLang="ru-RU" sz="1500" b="1" dirty="0" err="1">
                <a:latin typeface="Times New Roman" panose="02020603050405020304" pitchFamily="18" charset="0"/>
              </a:rPr>
              <a:t>алынады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беккерел</a:t>
            </a:r>
            <a:r>
              <a:rPr lang="ru-RU" altLang="ru-RU" sz="1500" b="1" dirty="0">
                <a:latin typeface="Times New Roman" panose="02020603050405020304" pitchFamily="18" charset="0"/>
              </a:rPr>
              <a:t> (Бк</a:t>
            </a:r>
            <a:r>
              <a:rPr lang="en-US" altLang="ru-RU" sz="1500" b="1" dirty="0">
                <a:latin typeface="Times New Roman" panose="02020603050405020304" pitchFamily="18" charset="0"/>
              </a:rPr>
              <a:t>) </a:t>
            </a:r>
            <a:r>
              <a:rPr lang="ru-RU" altLang="ru-RU" sz="1500" b="1" dirty="0" err="1">
                <a:latin typeface="Times New Roman" panose="02020603050405020304" pitchFamily="18" charset="0"/>
              </a:rPr>
              <a:t>деп</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аталады</a:t>
            </a:r>
            <a:r>
              <a:rPr lang="ru-RU" altLang="ru-RU" sz="1500" b="1" dirty="0">
                <a:latin typeface="Times New Roman" panose="02020603050405020304" pitchFamily="18" charset="0"/>
              </a:rPr>
              <a:t>.</a:t>
            </a:r>
          </a:p>
          <a:p>
            <a:pPr eaLnBrk="1" hangingPunct="1">
              <a:spcBef>
                <a:spcPts val="500"/>
              </a:spcBef>
              <a:spcAft>
                <a:spcPts val="500"/>
              </a:spcAft>
            </a:pPr>
            <a:r>
              <a:rPr lang="ru-RU" altLang="ru-RU" sz="1500" b="1" dirty="0" err="1">
                <a:latin typeface="Times New Roman" panose="02020603050405020304" pitchFamily="18" charset="0"/>
              </a:rPr>
              <a:t>Организмге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әсерін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сипаттайтын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негізгі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физикалық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шама</a:t>
            </a:r>
            <a:r>
              <a:rPr lang="ru-RU" altLang="ru-RU" sz="1500" b="1" dirty="0">
                <a:latin typeface="Times New Roman" panose="02020603050405020304" pitchFamily="18" charset="0"/>
              </a:rPr>
              <a:t> -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энергия </a:t>
            </a:r>
            <a:r>
              <a:rPr lang="ru-RU" altLang="ru-RU" sz="1500" b="1" dirty="0" err="1">
                <a:latin typeface="Times New Roman" panose="02020603050405020304" pitchFamily="18" charset="0"/>
              </a:rPr>
              <a:t>мөлшеріне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тікелей</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тәуелді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келеді</a:t>
            </a:r>
            <a:r>
              <a:rPr lang="ru-RU" altLang="ru-RU" sz="1500" b="1" dirty="0">
                <a:latin typeface="Times New Roman" panose="02020603050405020304" pitchFamily="18" charset="0"/>
              </a:rPr>
              <a:t>. </a:t>
            </a:r>
          </a:p>
          <a:p>
            <a:pPr eaLnBrk="1" hangingPunct="1">
              <a:spcBef>
                <a:spcPts val="500"/>
              </a:spcBef>
              <a:spcAft>
                <a:spcPts val="500"/>
              </a:spcAft>
            </a:pPr>
            <a:r>
              <a:rPr lang="ru-RU" altLang="ru-RU" sz="1500" b="1" dirty="0" err="1">
                <a:solidFill>
                  <a:srgbClr val="FF0000"/>
                </a:solidFill>
                <a:latin typeface="Times New Roman" panose="02020603050405020304" pitchFamily="18" charset="0"/>
              </a:rPr>
              <a:t>Сәулелену</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дозасы</a:t>
            </a:r>
            <a:r>
              <a:rPr lang="ru-RU" altLang="ru-RU" sz="1500" b="1" dirty="0">
                <a:solidFill>
                  <a:srgbClr val="FF0000"/>
                </a:solidFill>
                <a:latin typeface="Times New Roman" panose="02020603050405020304" pitchFamily="18" charset="0"/>
              </a:rPr>
              <a:t>.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энергия </a:t>
            </a:r>
            <a:r>
              <a:rPr lang="ru-RU" altLang="ru-RU" sz="1500" b="1" dirty="0" err="1">
                <a:latin typeface="Times New Roman" panose="02020603050405020304" pitchFamily="18" charset="0"/>
              </a:rPr>
              <a:t>мөлшерін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өлшеу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үшін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туралы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түсінік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енгізіледі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заттың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көлем</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массаға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жұтылатын</a:t>
            </a:r>
            <a:r>
              <a:rPr lang="ru-RU" altLang="ru-RU" sz="1500" b="1" dirty="0">
                <a:latin typeface="Times New Roman" panose="02020603050405020304" pitchFamily="18" charset="0"/>
              </a:rPr>
              <a:t> энергия </a:t>
            </a:r>
            <a:r>
              <a:rPr lang="ru-RU" altLang="ru-RU" sz="1500" b="1" dirty="0" err="1">
                <a:latin typeface="Times New Roman" panose="02020603050405020304" pitchFamily="18" charset="0"/>
              </a:rPr>
              <a:t>мөлшері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болып</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табылады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Сонымен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иондаушы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мөлшерінің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сипаттамасы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және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қоршаған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сәулеленген</a:t>
            </a:r>
            <a:r>
              <a:rPr lang="ru-RU" altLang="ru-RU" sz="1500" b="1" dirty="0"/>
              <a:t> </a:t>
            </a:r>
            <a:r>
              <a:rPr lang="ru-RU" altLang="ru-RU" sz="1500" b="1" dirty="0" err="1"/>
              <a:t>ортадағы</a:t>
            </a:r>
            <a:r>
              <a:rPr lang="ru-RU" altLang="ru-RU" sz="1500" b="1" dirty="0"/>
              <a:t> </a:t>
            </a:r>
            <a:r>
              <a:rPr lang="ru-RU" altLang="ru-RU" sz="1500" b="1" dirty="0" err="1"/>
              <a:t>оның</a:t>
            </a:r>
            <a:r>
              <a:rPr lang="ru-RU" altLang="ru-RU" sz="1500" b="1" dirty="0"/>
              <a:t>  </a:t>
            </a:r>
            <a:r>
              <a:rPr lang="ru-RU" altLang="ru-RU" sz="1500" b="1" dirty="0" err="1">
                <a:latin typeface="Times New Roman" panose="02020603050405020304" pitchFamily="18" charset="0"/>
              </a:rPr>
              <a:t>ортаға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немесе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қоршаған</a:t>
            </a:r>
            <a:r>
              <a:rPr lang="ru-RU" altLang="ru-RU" sz="1500" b="1" dirty="0">
                <a:latin typeface="Times New Roman" panose="02020603050405020304" pitchFamily="18" charset="0"/>
              </a:rPr>
              <a:t> орта </a:t>
            </a:r>
            <a:r>
              <a:rPr lang="ru-RU" altLang="ru-RU" sz="1500" b="1" dirty="0" err="1">
                <a:latin typeface="Times New Roman" panose="02020603050405020304" pitchFamily="18" charset="0"/>
              </a:rPr>
              <a:t>объектілеріне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әсер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ету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өлшемі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Үш</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бар: </a:t>
            </a:r>
            <a:r>
              <a:rPr lang="ru-RU" altLang="ru-RU" sz="1500" b="1" dirty="0" err="1">
                <a:solidFill>
                  <a:srgbClr val="FF0000"/>
                </a:solidFill>
                <a:latin typeface="Times New Roman" panose="02020603050405020304" pitchFamily="18" charset="0"/>
              </a:rPr>
              <a:t>сіңірілген</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және</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экспозиционды</a:t>
            </a:r>
            <a:r>
              <a:rPr lang="ru-RU" altLang="ru-RU" sz="1500" b="1" dirty="0">
                <a:solidFill>
                  <a:srgbClr val="FF0000"/>
                </a:solidFill>
                <a:latin typeface="Times New Roman" panose="02020603050405020304" pitchFamily="18" charset="0"/>
              </a:rPr>
              <a:t>.</a:t>
            </a:r>
          </a:p>
          <a:p>
            <a:pPr>
              <a:spcBef>
                <a:spcPts val="500"/>
              </a:spcBef>
              <a:spcAft>
                <a:spcPts val="500"/>
              </a:spcAft>
            </a:pPr>
            <a:r>
              <a:rPr lang="ru-RU" altLang="ru-RU" sz="1500" b="1" dirty="0" err="1">
                <a:solidFill>
                  <a:srgbClr val="FF0000"/>
                </a:solidFill>
                <a:latin typeface="Times New Roman" panose="02020603050405020304" pitchFamily="18" charset="0"/>
              </a:rPr>
              <a:t>Сіңірілген</a:t>
            </a:r>
            <a:r>
              <a:rPr lang="ru-RU" altLang="ru-RU" sz="1500" b="1" dirty="0">
                <a:solidFill>
                  <a:srgbClr val="FF0000"/>
                </a:solidFill>
                <a:latin typeface="Times New Roman" panose="02020603050405020304" pitchFamily="18" charset="0"/>
              </a:rPr>
              <a:t> доза (</a:t>
            </a:r>
            <a:r>
              <a:rPr lang="en-US" altLang="ru-RU" sz="1500" b="1" dirty="0">
                <a:solidFill>
                  <a:srgbClr val="FF0000"/>
                </a:solidFill>
                <a:latin typeface="Times New Roman" panose="02020603050405020304" pitchFamily="18" charset="0"/>
              </a:rPr>
              <a:t>D) </a:t>
            </a:r>
            <a:r>
              <a:rPr lang="en-US" altLang="ru-RU" sz="1500" b="1" dirty="0">
                <a:latin typeface="Times New Roman" panose="02020603050405020304" pitchFamily="18" charset="0"/>
              </a:rPr>
              <a:t>- </a:t>
            </a:r>
            <a:r>
              <a:rPr lang="ru-RU" altLang="ru-RU" sz="1500" b="1" dirty="0" err="1">
                <a:latin typeface="Times New Roman" panose="02020603050405020304" pitchFamily="18" charset="0"/>
              </a:rPr>
              <a:t>бұл</a:t>
            </a:r>
            <a:r>
              <a:rPr lang="ru-RU" altLang="ru-RU" sz="1500" b="1" dirty="0"/>
              <a:t> </a:t>
            </a:r>
            <a:r>
              <a:rPr lang="ru-RU" altLang="ru-RU" sz="1500" b="1" dirty="0" err="1"/>
              <a:t>иондаушы</a:t>
            </a:r>
            <a:r>
              <a:rPr lang="ru-RU" altLang="ru-RU" sz="1500" b="1" dirty="0"/>
              <a:t> </a:t>
            </a:r>
            <a:r>
              <a:rPr lang="ru-RU" altLang="ru-RU" sz="1500" b="1" dirty="0" err="1"/>
              <a:t>сәулеленудің</a:t>
            </a:r>
            <a:r>
              <a:rPr lang="ru-RU" altLang="ru-RU" sz="1500" b="1" dirty="0"/>
              <a:t> </a:t>
            </a:r>
            <a:r>
              <a:rPr lang="ru-RU" altLang="ru-RU" sz="1500" b="1" dirty="0" err="1"/>
              <a:t>энергиясы</a:t>
            </a:r>
            <a:r>
              <a:rPr lang="ru-RU" altLang="ru-RU" sz="1500" b="1" dirty="0"/>
              <a:t>, </a:t>
            </a:r>
            <a:r>
              <a:rPr lang="ru-RU" altLang="ru-RU" sz="1500" b="1" dirty="0" err="1"/>
              <a:t>яғни</a:t>
            </a:r>
            <a:r>
              <a:rPr lang="ru-RU" altLang="ru-RU" sz="1500" b="1" dirty="0"/>
              <a:t> </a:t>
            </a:r>
            <a:r>
              <a:rPr lang="ru-RU" altLang="ru-RU" sz="1500" b="1" dirty="0" err="1"/>
              <a:t>сәулеленген</a:t>
            </a:r>
            <a:r>
              <a:rPr lang="ru-RU" altLang="ru-RU" sz="1500" b="1" dirty="0"/>
              <a:t> </a:t>
            </a:r>
            <a:r>
              <a:rPr lang="ru-RU" altLang="ru-RU" sz="1500" b="1" dirty="0" err="1">
                <a:latin typeface="Times New Roman" panose="02020603050405020304" pitchFamily="18" charset="0"/>
              </a:rPr>
              <a:t>дененің</a:t>
            </a:r>
            <a:r>
              <a:rPr lang="ru-RU" altLang="ru-RU" sz="1500" b="1" dirty="0">
                <a:latin typeface="Times New Roman" panose="02020603050405020304" pitchFamily="18" charset="0"/>
              </a:rPr>
              <a:t> (организм </a:t>
            </a:r>
            <a:r>
              <a:rPr lang="ru-RU" altLang="ru-RU" sz="1500" b="1" dirty="0" err="1">
                <a:latin typeface="Times New Roman" panose="02020603050405020304" pitchFamily="18" charset="0"/>
              </a:rPr>
              <a:t>ұлпаларының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энергиясы</a:t>
            </a:r>
            <a:r>
              <a:rPr lang="ru-RU" altLang="ru-RU" sz="1500" b="1" dirty="0">
                <a:latin typeface="Times New Roman" panose="02020603050405020304" pitchFamily="18" charset="0"/>
              </a:rPr>
              <a:t>, масса </a:t>
            </a:r>
            <a:r>
              <a:rPr lang="ru-RU" altLang="ru-RU" sz="1500" b="1" dirty="0" err="1">
                <a:latin typeface="Times New Roman" panose="02020603050405020304" pitchFamily="18" charset="0"/>
              </a:rPr>
              <a:t>бірлігіне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есептегенде</a:t>
            </a:r>
            <a:r>
              <a:rPr lang="ru-RU" altLang="ru-RU" sz="1500" b="1" dirty="0">
                <a:latin typeface="Times New Roman" panose="02020603050405020304" pitchFamily="18" charset="0"/>
              </a:rPr>
              <a:t>: </a:t>
            </a:r>
            <a:r>
              <a:rPr lang="en-US" altLang="ru-RU" sz="1500" b="1" dirty="0">
                <a:solidFill>
                  <a:srgbClr val="FF0000"/>
                </a:solidFill>
                <a:latin typeface="Times New Roman" panose="02020603050405020304" pitchFamily="18" charset="0"/>
              </a:rPr>
              <a:t>D = </a:t>
            </a:r>
            <a:r>
              <a:rPr lang="en-US" altLang="ru-RU" sz="1500" b="1" dirty="0" err="1">
                <a:solidFill>
                  <a:srgbClr val="FF0000"/>
                </a:solidFill>
                <a:latin typeface="Times New Roman" panose="02020603050405020304" pitchFamily="18" charset="0"/>
              </a:rPr>
              <a:t>dE</a:t>
            </a:r>
            <a:r>
              <a:rPr lang="en-US" altLang="ru-RU" sz="1500" b="1" dirty="0">
                <a:solidFill>
                  <a:srgbClr val="FF0000"/>
                </a:solidFill>
                <a:latin typeface="Times New Roman" panose="02020603050405020304" pitchFamily="18" charset="0"/>
              </a:rPr>
              <a:t> / dm, </a:t>
            </a:r>
            <a:r>
              <a:rPr lang="ru-RU" altLang="ru-RU" sz="1500" b="1" dirty="0" err="1">
                <a:solidFill>
                  <a:srgbClr val="FF0000"/>
                </a:solidFill>
                <a:latin typeface="Times New Roman" panose="02020603050405020304" pitchFamily="18" charset="0"/>
              </a:rPr>
              <a:t>мұндағы</a:t>
            </a:r>
            <a:r>
              <a:rPr lang="ru-RU" altLang="ru-RU" sz="1500" b="1" dirty="0">
                <a:solidFill>
                  <a:srgbClr val="FF0000"/>
                </a:solidFill>
                <a:latin typeface="Times New Roman" panose="02020603050405020304" pitchFamily="18" charset="0"/>
              </a:rPr>
              <a:t> </a:t>
            </a:r>
            <a:r>
              <a:rPr lang="en-US" altLang="ru-RU" sz="1500" b="1" dirty="0">
                <a:solidFill>
                  <a:srgbClr val="FF0000"/>
                </a:solidFill>
                <a:latin typeface="Times New Roman" panose="02020603050405020304" pitchFamily="18" charset="0"/>
              </a:rPr>
              <a:t>E - </a:t>
            </a:r>
            <a:r>
              <a:rPr lang="ru-RU" altLang="ru-RU" sz="1500" b="1" dirty="0" err="1">
                <a:solidFill>
                  <a:srgbClr val="FF0000"/>
                </a:solidFill>
                <a:latin typeface="Times New Roman" panose="02020603050405020304" pitchFamily="18" charset="0"/>
              </a:rPr>
              <a:t>сәулелену</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энергиясы</a:t>
            </a:r>
            <a:r>
              <a:rPr lang="ru-RU" altLang="ru-RU" sz="1500" b="1" dirty="0">
                <a:solidFill>
                  <a:srgbClr val="FF0000"/>
                </a:solidFill>
                <a:latin typeface="Times New Roman" panose="02020603050405020304" pitchFamily="18" charset="0"/>
              </a:rPr>
              <a:t>, </a:t>
            </a:r>
            <a:r>
              <a:rPr lang="en-US" altLang="ru-RU" sz="1500" b="1" dirty="0">
                <a:solidFill>
                  <a:srgbClr val="FF0000"/>
                </a:solidFill>
                <a:latin typeface="Times New Roman" panose="02020603050405020304" pitchFamily="18" charset="0"/>
              </a:rPr>
              <a:t>m - </a:t>
            </a:r>
            <a:r>
              <a:rPr lang="ru-RU" altLang="ru-RU" sz="1500" b="1" dirty="0" err="1">
                <a:solidFill>
                  <a:srgbClr val="FF0000"/>
                </a:solidFill>
                <a:latin typeface="Times New Roman" panose="02020603050405020304" pitchFamily="18" charset="0"/>
              </a:rPr>
              <a:t>заттың</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массасы</a:t>
            </a:r>
            <a:r>
              <a:rPr lang="ru-RU" altLang="ru-RU" sz="1500" b="1" dirty="0">
                <a:solidFill>
                  <a:srgbClr val="FF0000"/>
                </a:solidFill>
                <a:latin typeface="Times New Roman" panose="02020603050405020304" pitchFamily="18" charset="0"/>
              </a:rPr>
              <a:t>. </a:t>
            </a:r>
            <a:r>
              <a:rPr lang="ru-RU" altLang="ru-RU" sz="1500" b="1" dirty="0" err="1">
                <a:latin typeface="Times New Roman" panose="02020603050405020304" pitchFamily="18" charset="0"/>
              </a:rPr>
              <a:t>Халықаралық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бірліктер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жүйесінде</a:t>
            </a:r>
            <a:r>
              <a:rPr lang="ru-RU" altLang="ru-RU" sz="1500" b="1" dirty="0">
                <a:latin typeface="Times New Roman" panose="02020603050405020304" pitchFamily="18" charset="0"/>
              </a:rPr>
              <a:t> (</a:t>
            </a:r>
            <a:r>
              <a:rPr lang="en-US" altLang="ru-RU" sz="1500" b="1" dirty="0">
                <a:latin typeface="Times New Roman" panose="02020603050405020304" pitchFamily="18" charset="0"/>
              </a:rPr>
              <a:t>SI)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доза </a:t>
            </a:r>
            <a:r>
              <a:rPr lang="ru-RU" altLang="ru-RU" sz="1500" b="1" dirty="0" err="1">
                <a:latin typeface="Times New Roman" panose="02020603050405020304" pitchFamily="18" charset="0"/>
              </a:rPr>
              <a:t>массаның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килограммына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Джоульмен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өрнектеледі</a:t>
            </a:r>
            <a:r>
              <a:rPr lang="ru-RU" altLang="ru-RU" sz="1500" b="1" dirty="0">
                <a:latin typeface="Times New Roman" panose="02020603050405020304" pitchFamily="18" charset="0"/>
              </a:rPr>
              <a:t> - Дж / кг.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шама</a:t>
            </a:r>
            <a:r>
              <a:rPr lang="ru-RU" altLang="ru-RU" sz="1500" b="1" dirty="0">
                <a:latin typeface="Times New Roman" panose="02020603050405020304" pitchFamily="18" charset="0"/>
              </a:rPr>
              <a:t> </a:t>
            </a:r>
            <a:r>
              <a:rPr lang="ru-RU" altLang="ru-RU" sz="1500" b="1" dirty="0">
                <a:solidFill>
                  <a:srgbClr val="FF0000"/>
                </a:solidFill>
                <a:latin typeface="Times New Roman" panose="02020603050405020304" pitchFamily="18" charset="0"/>
              </a:rPr>
              <a:t>грей (Гр</a:t>
            </a:r>
            <a:r>
              <a:rPr lang="en-US" altLang="ru-RU" sz="1500" b="1" dirty="0">
                <a:solidFill>
                  <a:srgbClr val="FF0000"/>
                </a:solidFill>
                <a:latin typeface="Times New Roman" panose="02020603050405020304" pitchFamily="18" charset="0"/>
              </a:rPr>
              <a:t>) </a:t>
            </a:r>
            <a:r>
              <a:rPr lang="ru-RU" altLang="ru-RU" sz="1500" b="1" dirty="0" err="1">
                <a:latin typeface="Times New Roman" panose="02020603050405020304" pitchFamily="18" charset="0"/>
              </a:rPr>
              <a:t>деп</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аталады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Кейде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жұтылған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дозаның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басқа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жүйелік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емес</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өлшем</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қолданылады</a:t>
            </a:r>
            <a:r>
              <a:rPr lang="ru-RU" altLang="ru-RU" sz="1500" b="1" dirty="0">
                <a:latin typeface="Times New Roman" panose="02020603050405020304" pitchFamily="18" charset="0"/>
              </a:rPr>
              <a:t> - рад,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a:solidFill>
                  <a:srgbClr val="000000"/>
                </a:solidFill>
                <a:latin typeface="Times New Roman" panose="02020603050405020304" pitchFamily="18" charset="0"/>
              </a:rPr>
              <a:t>1рад =10</a:t>
            </a:r>
            <a:r>
              <a:rPr lang="ru-RU" altLang="ru-RU" sz="1500" b="1" baseline="30000" dirty="0">
                <a:solidFill>
                  <a:srgbClr val="000000"/>
                </a:solidFill>
              </a:rPr>
              <a:t>-2 </a:t>
            </a:r>
            <a:r>
              <a:rPr lang="ru-RU" altLang="ru-RU" sz="1500" b="1" dirty="0">
                <a:solidFill>
                  <a:srgbClr val="000000"/>
                </a:solidFill>
                <a:latin typeface="Times New Roman" panose="02020603050405020304" pitchFamily="18" charset="0"/>
              </a:rPr>
              <a:t>Гр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Ауадағы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беткейлік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дозаны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тері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және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заттың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тереңдігімен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тереңдік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жергілікті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және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интегралды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жалпы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дозаларды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ажыратады</a:t>
            </a:r>
            <a:r>
              <a:rPr lang="ru-RU" altLang="ru-RU" sz="1500" b="1" dirty="0">
                <a:latin typeface="Times New Roman" panose="02020603050405020304" pitchFamily="18" charset="0"/>
              </a:rPr>
              <a:t>. </a:t>
            </a:r>
          </a:p>
          <a:p>
            <a:pPr>
              <a:spcBef>
                <a:spcPts val="500"/>
              </a:spcBef>
              <a:spcAft>
                <a:spcPts val="500"/>
              </a:spcAft>
            </a:pPr>
            <a:r>
              <a:rPr lang="ru-RU" altLang="ru-RU" sz="1500" b="1" u="sng" dirty="0" err="1">
                <a:solidFill>
                  <a:srgbClr val="FF3300"/>
                </a:solidFill>
                <a:latin typeface="Times New Roman" panose="02020603050405020304" pitchFamily="18" charset="0"/>
              </a:rPr>
              <a:t>Экспозиционды</a:t>
            </a:r>
            <a:r>
              <a:rPr lang="ru-RU" altLang="ru-RU" sz="1500" b="1" u="sng" dirty="0">
                <a:solidFill>
                  <a:srgbClr val="FF3300"/>
                </a:solidFill>
                <a:latin typeface="Times New Roman" panose="02020603050405020304" pitchFamily="18" charset="0"/>
              </a:rPr>
              <a:t> доза </a:t>
            </a:r>
            <a:r>
              <a:rPr lang="en-US" altLang="ru-RU" sz="1500" b="1" u="sng" dirty="0">
                <a:solidFill>
                  <a:srgbClr val="FF3300"/>
                </a:solidFill>
                <a:latin typeface="Times New Roman" panose="02020603050405020304" pitchFamily="18" charset="0"/>
              </a:rPr>
              <a:t>D</a:t>
            </a:r>
            <a:r>
              <a:rPr lang="ru-RU" altLang="ru-RU" sz="1500" b="1" u="sng" baseline="-25000" dirty="0">
                <a:solidFill>
                  <a:srgbClr val="FF3300"/>
                </a:solidFill>
                <a:latin typeface="Times New Roman" panose="02020603050405020304" pitchFamily="18" charset="0"/>
              </a:rPr>
              <a:t>0</a:t>
            </a:r>
            <a:r>
              <a:rPr lang="ru-RU" altLang="ru-RU" sz="1500" b="1" dirty="0">
                <a:solidFill>
                  <a:srgbClr val="000000"/>
                </a:solidFill>
                <a:latin typeface="Times New Roman" panose="02020603050405020304" pitchFamily="18" charset="0"/>
              </a:rPr>
              <a:t> (</a:t>
            </a:r>
            <a:r>
              <a:rPr lang="en-US" altLang="ru-RU" sz="1500" b="1" dirty="0">
                <a:solidFill>
                  <a:srgbClr val="FF3300"/>
                </a:solidFill>
                <a:latin typeface="Times New Roman" panose="02020603050405020304" pitchFamily="18" charset="0"/>
              </a:rPr>
              <a:t>D</a:t>
            </a:r>
            <a:r>
              <a:rPr lang="ru-RU" altLang="ru-RU" sz="1500" b="1" baseline="-25000" dirty="0">
                <a:solidFill>
                  <a:srgbClr val="FF3300"/>
                </a:solidFill>
                <a:latin typeface="Times New Roman" panose="02020603050405020304" pitchFamily="18" charset="0"/>
              </a:rPr>
              <a:t>0</a:t>
            </a:r>
            <a:r>
              <a:rPr lang="ru-RU" altLang="ru-RU" sz="1500" b="1" dirty="0">
                <a:solidFill>
                  <a:srgbClr val="000000"/>
                </a:solidFill>
                <a:latin typeface="Times New Roman" panose="02020603050405020304" pitchFamily="18" charset="0"/>
              </a:rPr>
              <a:t> </a:t>
            </a:r>
            <a:r>
              <a:rPr lang="en-US" altLang="ru-RU" sz="1500" b="1" dirty="0">
                <a:latin typeface="Times New Roman" panose="02020603050405020304" pitchFamily="18" charset="0"/>
              </a:rPr>
              <a:t> </a:t>
            </a:r>
            <a:r>
              <a:rPr lang="ru-RU" altLang="ru-RU" sz="1500" b="1" dirty="0" err="1">
                <a:latin typeface="Times New Roman" panose="02020603050405020304" pitchFamily="18" charset="0"/>
              </a:rPr>
              <a:t>әсер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ету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ауадағы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иондаушы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қабілетін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сипаттайды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Сәйкес</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коэффициенттердің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көмегімен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экспозиционды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дозадан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объектіге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дозаға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өтеді</a:t>
            </a:r>
            <a:r>
              <a:rPr lang="ru-RU" altLang="ru-RU" sz="1500" b="1" dirty="0">
                <a:latin typeface="Times New Roman" panose="02020603050405020304" pitchFamily="18" charset="0"/>
              </a:rPr>
              <a:t>. </a:t>
            </a:r>
            <a:r>
              <a:rPr lang="en-US" altLang="ru-RU" sz="1500" b="1" dirty="0">
                <a:latin typeface="Times New Roman" panose="02020603050405020304" pitchFamily="18" charset="0"/>
              </a:rPr>
              <a:t>SI-</a:t>
            </a:r>
            <a:r>
              <a:rPr lang="ru-RU" altLang="ru-RU" sz="1500" b="1" dirty="0">
                <a:latin typeface="Times New Roman" panose="02020603050405020304" pitchFamily="18" charset="0"/>
              </a:rPr>
              <a:t>де </a:t>
            </a:r>
            <a:r>
              <a:rPr lang="ru-RU" altLang="ru-RU" sz="1500" b="1" dirty="0" err="1">
                <a:latin typeface="Times New Roman" panose="02020603050405020304" pitchFamily="18" charset="0"/>
              </a:rPr>
              <a:t>белгіленген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экспозиционды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дозаны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өлшеу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бірлігіне</a:t>
            </a:r>
            <a:r>
              <a:rPr lang="ru-RU" altLang="ru-RU" sz="1500" b="1" dirty="0">
                <a:latin typeface="Times New Roman" panose="02020603050405020304" pitchFamily="18" charset="0"/>
              </a:rPr>
              <a:t>  -  кулон </a:t>
            </a:r>
            <a:r>
              <a:rPr lang="ru-RU" altLang="ru-RU" sz="1500" b="1" dirty="0" err="1">
                <a:latin typeface="Times New Roman" panose="02020603050405020304" pitchFamily="18" charset="0"/>
              </a:rPr>
              <a:t>қабылданған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ол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килограммға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арналған</a:t>
            </a:r>
            <a:r>
              <a:rPr lang="ru-RU" altLang="ru-RU" sz="1500" b="1" dirty="0">
                <a:latin typeface="Times New Roman" panose="02020603050405020304" pitchFamily="18" charset="0"/>
              </a:rPr>
              <a:t> кулон (Кл  кг</a:t>
            </a:r>
            <a:r>
              <a:rPr lang="ru-RU" altLang="ru-RU" sz="1500" b="1" baseline="30000" dirty="0"/>
              <a:t>-1</a:t>
            </a:r>
            <a:r>
              <a:rPr lang="ru-RU" altLang="ru-RU" sz="1500" b="1" dirty="0">
                <a:latin typeface="Times New Roman" panose="02020603050405020304" pitchFamily="18" charset="0"/>
              </a:rPr>
              <a:t>). </a:t>
            </a:r>
            <a:r>
              <a:rPr lang="en-US" altLang="ru-RU" sz="1500" b="1" dirty="0">
                <a:latin typeface="Times New Roman" panose="02020603050405020304" pitchFamily="18" charset="0"/>
              </a:rPr>
              <a:t> </a:t>
            </a:r>
            <a:r>
              <a:rPr lang="ru-RU" altLang="ru-RU" sz="1500" b="1" dirty="0" err="1">
                <a:latin typeface="Times New Roman" panose="02020603050405020304" pitchFamily="18" charset="0"/>
              </a:rPr>
              <a:t>Тәжірибеде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және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ғылыми</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әдебиеттерде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экспозиционды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дозаның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басқа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жүйелік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емес</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бірлігі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кең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таралған</a:t>
            </a:r>
            <a:r>
              <a:rPr lang="ru-RU" altLang="ru-RU" sz="1500" b="1" dirty="0">
                <a:latin typeface="Times New Roman" panose="02020603050405020304" pitchFamily="18" charset="0"/>
              </a:rPr>
              <a:t> - рентген (</a:t>
            </a:r>
            <a:r>
              <a:rPr lang="en-US" altLang="ru-RU" sz="1500" b="1" dirty="0">
                <a:latin typeface="Times New Roman" panose="02020603050405020304" pitchFamily="18" charset="0"/>
              </a:rPr>
              <a:t>R).</a:t>
            </a:r>
            <a:r>
              <a:rPr lang="kk-KZ" altLang="ru-RU" sz="1500" b="1" dirty="0">
                <a:latin typeface="Times New Roman" panose="02020603050405020304" pitchFamily="18" charset="0"/>
              </a:rPr>
              <a:t> </a:t>
            </a:r>
            <a:endParaRPr lang="ru-RU" altLang="ru-RU" sz="1500" b="1" dirty="0">
              <a:latin typeface="Times New Roman" panose="02020603050405020304" pitchFamily="18" charset="0"/>
            </a:endParaRPr>
          </a:p>
          <a:p>
            <a:pPr eaLnBrk="1" hangingPunct="1">
              <a:buFontTx/>
              <a:buNone/>
            </a:pPr>
            <a:r>
              <a:rPr lang="ru-RU" altLang="ru-RU" sz="1400" b="1"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408332120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FE040EE-FCCC-4E2A-84CE-3B52186A8CD8}"/>
              </a:ext>
            </a:extLst>
          </p:cNvPr>
          <p:cNvSpPr>
            <a:spLocks noGrp="1" noChangeArrowheads="1"/>
          </p:cNvSpPr>
          <p:nvPr>
            <p:ph type="title"/>
          </p:nvPr>
        </p:nvSpPr>
        <p:spPr>
          <a:xfrm>
            <a:off x="381000" y="175419"/>
            <a:ext cx="8229600" cy="411162"/>
          </a:xfrm>
        </p:spPr>
        <p:txBody>
          <a:bodyPr/>
          <a:lstStyle/>
          <a:p>
            <a:pPr eaLnBrk="1" hangingPunct="1"/>
            <a:r>
              <a:rPr lang="ru-RU" altLang="ru-RU" sz="2000" b="1" dirty="0">
                <a:solidFill>
                  <a:srgbClr val="FF0000"/>
                </a:solidFill>
                <a:latin typeface="Times New Roman" panose="02020603050405020304" pitchFamily="18" charset="0"/>
              </a:rPr>
              <a:t>Доза излучения и его мощность</a:t>
            </a:r>
            <a:endParaRPr lang="ru-RU" altLang="ru-RU" b="1" dirty="0">
              <a:solidFill>
                <a:srgbClr val="FF0000"/>
              </a:solidFill>
              <a:latin typeface="Times New Roman" panose="02020603050405020304" pitchFamily="18" charset="0"/>
            </a:endParaRPr>
          </a:p>
        </p:txBody>
      </p:sp>
      <p:sp>
        <p:nvSpPr>
          <p:cNvPr id="26627" name="Rectangle 3">
            <a:extLst>
              <a:ext uri="{FF2B5EF4-FFF2-40B4-BE49-F238E27FC236}">
                <a16:creationId xmlns:a16="http://schemas.microsoft.com/office/drawing/2014/main" id="{89D87F13-0445-43B6-B0CC-D57CBFA14DFA}"/>
              </a:ext>
            </a:extLst>
          </p:cNvPr>
          <p:cNvSpPr>
            <a:spLocks noGrp="1" noChangeArrowheads="1"/>
          </p:cNvSpPr>
          <p:nvPr>
            <p:ph type="body" idx="1"/>
          </p:nvPr>
        </p:nvSpPr>
        <p:spPr>
          <a:xfrm>
            <a:off x="152400" y="685800"/>
            <a:ext cx="8686800" cy="5791200"/>
          </a:xfrm>
          <a:ln>
            <a:solidFill>
              <a:srgbClr val="FF3300"/>
            </a:solidFill>
            <a:miter lim="800000"/>
            <a:headEnd/>
            <a:tailEnd/>
          </a:ln>
        </p:spPr>
        <p:txBody>
          <a:bodyPr>
            <a:normAutofit lnSpcReduction="10000"/>
          </a:bodyPr>
          <a:lstStyle/>
          <a:p>
            <a:pPr eaLnBrk="1" hangingPunct="1">
              <a:spcBef>
                <a:spcPts val="500"/>
              </a:spcBef>
              <a:spcAft>
                <a:spcPts val="500"/>
              </a:spcAft>
            </a:pPr>
            <a:r>
              <a:rPr lang="ru-RU" altLang="ru-RU" sz="1500" b="1" dirty="0">
                <a:highlight>
                  <a:srgbClr val="FFFF00"/>
                </a:highlight>
                <a:latin typeface="Times New Roman" panose="02020603050405020304" pitchFamily="18" charset="0"/>
              </a:rPr>
              <a:t>Вещества, способные создавать ионизирующие излучения, различаются </a:t>
            </a:r>
            <a:r>
              <a:rPr lang="ru-RU" altLang="ru-RU" sz="1500" b="1" dirty="0">
                <a:solidFill>
                  <a:srgbClr val="FF0000"/>
                </a:solidFill>
                <a:highlight>
                  <a:srgbClr val="FFFF00"/>
                </a:highlight>
                <a:latin typeface="Times New Roman" panose="02020603050405020304" pitchFamily="18" charset="0"/>
              </a:rPr>
              <a:t>активностью</a:t>
            </a:r>
            <a:r>
              <a:rPr lang="ru-RU" altLang="ru-RU" sz="1500" b="1" dirty="0">
                <a:highlight>
                  <a:srgbClr val="FFFF00"/>
                </a:highlight>
                <a:latin typeface="Times New Roman" panose="02020603050405020304" pitchFamily="18" charset="0"/>
              </a:rPr>
              <a:t> (А), т.е. числом радиоактивных превращений в единицу времени. В системе СИ за единицу активности принято одно ядерное превращение в секунду (распад/с). Эта единица получила название беккерель (Бк). </a:t>
            </a:r>
          </a:p>
          <a:p>
            <a:pPr eaLnBrk="1" hangingPunct="1"/>
            <a:r>
              <a:rPr lang="ru-RU" altLang="ru-RU" sz="1500" b="1" dirty="0">
                <a:solidFill>
                  <a:srgbClr val="000000"/>
                </a:solidFill>
                <a:highlight>
                  <a:srgbClr val="FFFF00"/>
                </a:highlight>
                <a:latin typeface="Times New Roman" panose="02020603050405020304" pitchFamily="18" charset="0"/>
              </a:rPr>
              <a:t>Основная физическая величина, характеризующая действие излучения на организм, находится в прямой зависимости от количества поглощенной энергии.</a:t>
            </a:r>
          </a:p>
          <a:p>
            <a:pPr algn="just" eaLnBrk="1" hangingPunct="1"/>
            <a:r>
              <a:rPr lang="ru-RU" altLang="ru-RU" sz="1500" b="1" u="sng" dirty="0">
                <a:solidFill>
                  <a:srgbClr val="FF3300"/>
                </a:solidFill>
                <a:highlight>
                  <a:srgbClr val="FFFF00"/>
                </a:highlight>
                <a:latin typeface="Times New Roman" panose="02020603050405020304" pitchFamily="18" charset="0"/>
              </a:rPr>
              <a:t>Доза излучения.</a:t>
            </a:r>
            <a:r>
              <a:rPr lang="ru-RU" altLang="ru-RU" sz="1500" b="1" dirty="0">
                <a:solidFill>
                  <a:srgbClr val="000000"/>
                </a:solidFill>
                <a:highlight>
                  <a:srgbClr val="FFFF00"/>
                </a:highlight>
                <a:latin typeface="Times New Roman" panose="02020603050405020304" pitchFamily="18" charset="0"/>
              </a:rPr>
              <a:t> Для измерения количества поглощенной энергии введено понятие – доза излучения. Это величина энергии, поглощенной в единице объема (массы) облучаемого вещества. Таким образом: </a:t>
            </a:r>
            <a:r>
              <a:rPr lang="ru-RU" altLang="ru-RU" sz="1500" b="1" dirty="0">
                <a:solidFill>
                  <a:srgbClr val="FF3300"/>
                </a:solidFill>
                <a:highlight>
                  <a:srgbClr val="FFFF00"/>
                </a:highlight>
                <a:latin typeface="Times New Roman" panose="02020603050405020304" pitchFamily="18" charset="0"/>
              </a:rPr>
              <a:t>доза ионизирующего излучения - это характеристика количества излучения и мера его воздействия на облучаемую среду или объекты окружающей среды. </a:t>
            </a:r>
            <a:r>
              <a:rPr lang="ru-RU" altLang="ru-RU" sz="1500" b="1" dirty="0">
                <a:highlight>
                  <a:srgbClr val="FFFF00"/>
                </a:highlight>
                <a:latin typeface="Times New Roman" panose="02020603050405020304" pitchFamily="18" charset="0"/>
              </a:rPr>
              <a:t>Различают три дозы облучения: поглощённая, эквивалентная и экспозиционная. </a:t>
            </a:r>
          </a:p>
          <a:p>
            <a:pPr algn="just" eaLnBrk="1" hangingPunct="1"/>
            <a:r>
              <a:rPr lang="ru-RU" altLang="ru-RU" sz="1500" b="1" u="sng" dirty="0">
                <a:solidFill>
                  <a:srgbClr val="FF3300"/>
                </a:solidFill>
                <a:highlight>
                  <a:srgbClr val="FFFF00"/>
                </a:highlight>
                <a:latin typeface="Times New Roman" panose="02020603050405020304" pitchFamily="18" charset="0"/>
              </a:rPr>
              <a:t>Поглощенная доза (</a:t>
            </a:r>
            <a:r>
              <a:rPr lang="en-US" altLang="ru-RU" sz="1500" b="1" u="sng" dirty="0">
                <a:solidFill>
                  <a:srgbClr val="FF3300"/>
                </a:solidFill>
                <a:highlight>
                  <a:srgbClr val="FFFF00"/>
                </a:highlight>
                <a:latin typeface="Times New Roman" panose="02020603050405020304" pitchFamily="18" charset="0"/>
              </a:rPr>
              <a:t>D</a:t>
            </a:r>
            <a:r>
              <a:rPr lang="ru-RU" altLang="ru-RU" sz="1500" b="1" u="sng" dirty="0">
                <a:solidFill>
                  <a:srgbClr val="FF3300"/>
                </a:solidFill>
                <a:highlight>
                  <a:srgbClr val="FFFF00"/>
                </a:highlight>
                <a:latin typeface="Times New Roman" panose="02020603050405020304" pitchFamily="18" charset="0"/>
              </a:rPr>
              <a:t>)</a:t>
            </a:r>
            <a:r>
              <a:rPr lang="ru-RU" altLang="ru-RU" sz="1500" b="1" dirty="0">
                <a:solidFill>
                  <a:srgbClr val="000000"/>
                </a:solidFill>
                <a:highlight>
                  <a:srgbClr val="FFFF00"/>
                </a:highlight>
                <a:latin typeface="Times New Roman" panose="02020603050405020304" pitchFamily="18" charset="0"/>
              </a:rPr>
              <a:t> – энергия ионизирующего излучения, поглощенная облучаемым телом (тканями организма), в пересчете на единицу массы: </a:t>
            </a:r>
            <a:r>
              <a:rPr lang="en-US" altLang="ru-RU" sz="1500" b="1" dirty="0">
                <a:solidFill>
                  <a:srgbClr val="0000FF"/>
                </a:solidFill>
                <a:highlight>
                  <a:srgbClr val="FFFF00"/>
                </a:highlight>
                <a:latin typeface="Times New Roman" panose="02020603050405020304" pitchFamily="18" charset="0"/>
              </a:rPr>
              <a:t>D</a:t>
            </a:r>
            <a:r>
              <a:rPr lang="ru-RU" altLang="ru-RU" sz="1500" b="1" dirty="0">
                <a:solidFill>
                  <a:srgbClr val="0000FF"/>
                </a:solidFill>
                <a:highlight>
                  <a:srgbClr val="FFFF00"/>
                </a:highlight>
                <a:latin typeface="Times New Roman" panose="02020603050405020304" pitchFamily="18" charset="0"/>
              </a:rPr>
              <a:t> = </a:t>
            </a:r>
            <a:r>
              <a:rPr lang="en-US" altLang="ru-RU" sz="1500" b="1" dirty="0" err="1">
                <a:solidFill>
                  <a:srgbClr val="0000FF"/>
                </a:solidFill>
                <a:highlight>
                  <a:srgbClr val="FFFF00"/>
                </a:highlight>
                <a:latin typeface="Times New Roman" panose="02020603050405020304" pitchFamily="18" charset="0"/>
              </a:rPr>
              <a:t>dE</a:t>
            </a:r>
            <a:r>
              <a:rPr lang="ru-RU" altLang="ru-RU" sz="1500" b="1" dirty="0">
                <a:solidFill>
                  <a:srgbClr val="0000FF"/>
                </a:solidFill>
                <a:highlight>
                  <a:srgbClr val="FFFF00"/>
                </a:highlight>
                <a:latin typeface="Times New Roman" panose="02020603050405020304" pitchFamily="18" charset="0"/>
              </a:rPr>
              <a:t>/</a:t>
            </a:r>
            <a:r>
              <a:rPr lang="en-US" altLang="ru-RU" sz="1500" b="1" dirty="0">
                <a:solidFill>
                  <a:srgbClr val="0000FF"/>
                </a:solidFill>
                <a:highlight>
                  <a:srgbClr val="FFFF00"/>
                </a:highlight>
                <a:latin typeface="Times New Roman" panose="02020603050405020304" pitchFamily="18" charset="0"/>
              </a:rPr>
              <a:t>dm</a:t>
            </a:r>
            <a:r>
              <a:rPr lang="ru-RU" altLang="ru-RU" sz="1500" b="1" dirty="0">
                <a:solidFill>
                  <a:srgbClr val="0000FF"/>
                </a:solidFill>
                <a:highlight>
                  <a:srgbClr val="FFFF00"/>
                </a:highlight>
                <a:latin typeface="Times New Roman" panose="02020603050405020304" pitchFamily="18" charset="0"/>
              </a:rPr>
              <a:t>, где Е – энергия излучения,  </a:t>
            </a:r>
            <a:r>
              <a:rPr lang="en-US" altLang="ru-RU" sz="1500" b="1" dirty="0">
                <a:solidFill>
                  <a:srgbClr val="0000FF"/>
                </a:solidFill>
                <a:highlight>
                  <a:srgbClr val="FFFF00"/>
                </a:highlight>
                <a:latin typeface="Times New Roman" panose="02020603050405020304" pitchFamily="18" charset="0"/>
              </a:rPr>
              <a:t>m</a:t>
            </a:r>
            <a:r>
              <a:rPr lang="ru-RU" altLang="ru-RU" sz="1500" b="1" dirty="0">
                <a:solidFill>
                  <a:srgbClr val="0000FF"/>
                </a:solidFill>
                <a:highlight>
                  <a:srgbClr val="FFFF00"/>
                </a:highlight>
                <a:latin typeface="Times New Roman" panose="02020603050405020304" pitchFamily="18" charset="0"/>
              </a:rPr>
              <a:t> – масса объекта.</a:t>
            </a:r>
            <a:r>
              <a:rPr lang="ru-RU" altLang="ru-RU" sz="1500" b="1" dirty="0">
                <a:solidFill>
                  <a:srgbClr val="000000"/>
                </a:solidFill>
                <a:highlight>
                  <a:srgbClr val="FFFF00"/>
                </a:highlight>
                <a:latin typeface="Times New Roman" panose="02020603050405020304" pitchFamily="18" charset="0"/>
              </a:rPr>
              <a:t> В Международной системе единиц (СИ) поглощенная доза выражается в джоулях на килограмм массы  -</a:t>
            </a:r>
            <a:r>
              <a:rPr lang="ru-RU" altLang="ru-RU" sz="1500" b="1" dirty="0">
                <a:solidFill>
                  <a:srgbClr val="000000"/>
                </a:solidFill>
                <a:highlight>
                  <a:srgbClr val="FFFF00"/>
                </a:highlight>
              </a:rPr>
              <a:t> </a:t>
            </a:r>
            <a:r>
              <a:rPr lang="ru-RU" altLang="ru-RU" sz="1500" b="1" dirty="0">
                <a:solidFill>
                  <a:srgbClr val="000000"/>
                </a:solidFill>
                <a:highlight>
                  <a:srgbClr val="FFFF00"/>
                </a:highlight>
                <a:latin typeface="Times New Roman" panose="02020603050405020304" pitchFamily="18" charset="0"/>
              </a:rPr>
              <a:t>Дж/кг. Эта величина получила название </a:t>
            </a:r>
            <a:r>
              <a:rPr lang="ru-RU" altLang="ru-RU" sz="1500" b="1" dirty="0">
                <a:solidFill>
                  <a:srgbClr val="FF0000"/>
                </a:solidFill>
                <a:highlight>
                  <a:srgbClr val="FFFF00"/>
                </a:highlight>
                <a:latin typeface="Times New Roman" panose="02020603050405020304" pitchFamily="18" charset="0"/>
              </a:rPr>
              <a:t>грей (Гр). </a:t>
            </a:r>
            <a:r>
              <a:rPr lang="ru-RU" altLang="ru-RU" sz="1500" b="1" dirty="0">
                <a:solidFill>
                  <a:srgbClr val="000000"/>
                </a:solidFill>
                <a:highlight>
                  <a:srgbClr val="FFFF00"/>
                </a:highlight>
                <a:latin typeface="Times New Roman" panose="02020603050405020304" pitchFamily="18" charset="0"/>
              </a:rPr>
              <a:t>Иногда используют другую, внесистемную единицу измерения поглощенной дозы - рад, причем  1рад =10</a:t>
            </a:r>
            <a:r>
              <a:rPr lang="ru-RU" altLang="ru-RU" sz="1500" b="1" baseline="30000" dirty="0">
                <a:solidFill>
                  <a:srgbClr val="000000"/>
                </a:solidFill>
                <a:highlight>
                  <a:srgbClr val="FFFF00"/>
                </a:highlight>
              </a:rPr>
              <a:t>-2 </a:t>
            </a:r>
            <a:r>
              <a:rPr lang="ru-RU" altLang="ru-RU" sz="1500" b="1" dirty="0">
                <a:solidFill>
                  <a:srgbClr val="000000"/>
                </a:solidFill>
                <a:highlight>
                  <a:srgbClr val="FFFF00"/>
                </a:highlight>
                <a:latin typeface="Times New Roman" panose="02020603050405020304" pitchFamily="18" charset="0"/>
              </a:rPr>
              <a:t>Гр.</a:t>
            </a:r>
            <a:r>
              <a:rPr lang="ru-RU" altLang="ru-RU" sz="1500" dirty="0">
                <a:solidFill>
                  <a:srgbClr val="000000"/>
                </a:solidFill>
                <a:highlight>
                  <a:srgbClr val="FFFF00"/>
                </a:highlight>
                <a:latin typeface="Times New Roman" panose="02020603050405020304" pitchFamily="18" charset="0"/>
              </a:rPr>
              <a:t>  </a:t>
            </a:r>
            <a:r>
              <a:rPr lang="ru-RU" altLang="ru-RU" sz="1500" b="1" dirty="0">
                <a:solidFill>
                  <a:srgbClr val="000000"/>
                </a:solidFill>
                <a:highlight>
                  <a:srgbClr val="FFFF00"/>
                </a:highlight>
                <a:latin typeface="Times New Roman" panose="02020603050405020304" pitchFamily="18" charset="0"/>
              </a:rPr>
              <a:t>Различают дозу в воздухе, на поверхности (кожная доза) и в глубине облучаемого объекта (глубинная доза), очаговую и интегральную (общую поглощенную) дозы.</a:t>
            </a:r>
          </a:p>
          <a:p>
            <a:pPr algn="just" eaLnBrk="1" hangingPunct="1"/>
            <a:r>
              <a:rPr lang="ru-RU" altLang="ru-RU" sz="1500" b="1" u="sng" dirty="0">
                <a:solidFill>
                  <a:srgbClr val="FF3300"/>
                </a:solidFill>
                <a:highlight>
                  <a:srgbClr val="FFFF00"/>
                </a:highlight>
                <a:latin typeface="Times New Roman" panose="02020603050405020304" pitchFamily="18" charset="0"/>
              </a:rPr>
              <a:t>Экспозиционная доза </a:t>
            </a:r>
            <a:r>
              <a:rPr lang="en-US" altLang="ru-RU" sz="1500" b="1" u="sng" dirty="0">
                <a:solidFill>
                  <a:srgbClr val="FF3300"/>
                </a:solidFill>
                <a:highlight>
                  <a:srgbClr val="FFFF00"/>
                </a:highlight>
                <a:latin typeface="Times New Roman" panose="02020603050405020304" pitchFamily="18" charset="0"/>
              </a:rPr>
              <a:t>D</a:t>
            </a:r>
            <a:r>
              <a:rPr lang="ru-RU" altLang="ru-RU" sz="1500" b="1" u="sng" baseline="-25000" dirty="0">
                <a:solidFill>
                  <a:srgbClr val="FF3300"/>
                </a:solidFill>
                <a:highlight>
                  <a:srgbClr val="FFFF00"/>
                </a:highlight>
                <a:latin typeface="Times New Roman" panose="02020603050405020304" pitchFamily="18" charset="0"/>
              </a:rPr>
              <a:t>0</a:t>
            </a:r>
            <a:r>
              <a:rPr lang="ru-RU" altLang="ru-RU" sz="1500" b="1" dirty="0">
                <a:solidFill>
                  <a:srgbClr val="000000"/>
                </a:solidFill>
                <a:highlight>
                  <a:srgbClr val="FFFF00"/>
                </a:highlight>
                <a:latin typeface="Times New Roman" panose="02020603050405020304" pitchFamily="18" charset="0"/>
              </a:rPr>
              <a:t> характеризует ионизирующую способность излучений в воздухе. От экспозиционной дозы с помощью соответствующих коэффициентов переходят к дозе, поглощенной в объекте. </a:t>
            </a:r>
            <a:r>
              <a:rPr lang="ru-RU" altLang="ru-RU" sz="1500" b="1" dirty="0">
                <a:highlight>
                  <a:srgbClr val="FFFF00"/>
                </a:highlight>
                <a:latin typeface="Times New Roman" panose="02020603050405020304" pitchFamily="18" charset="0"/>
              </a:rPr>
              <a:t>Установленная в СИ единица измерения экспозиционной дозы - кулон, отнесенный к килограмму (Кл  кг</a:t>
            </a:r>
            <a:r>
              <a:rPr lang="ru-RU" altLang="ru-RU" sz="1500" b="1" baseline="30000" dirty="0">
                <a:highlight>
                  <a:srgbClr val="FFFF00"/>
                </a:highlight>
              </a:rPr>
              <a:t>-1</a:t>
            </a:r>
            <a:r>
              <a:rPr lang="ru-RU" altLang="ru-RU" sz="1500" b="1" dirty="0">
                <a:highlight>
                  <a:srgbClr val="FFFF00"/>
                </a:highlight>
                <a:latin typeface="Times New Roman" panose="02020603050405020304" pitchFamily="18" charset="0"/>
              </a:rPr>
              <a:t>). На практике и в научной литературе распространена другая, внесистемная, единица экспозиционной дозы - рентген (Р).</a:t>
            </a:r>
            <a:r>
              <a:rPr lang="ru-RU" altLang="ru-RU" sz="1500" dirty="0">
                <a:highlight>
                  <a:srgbClr val="FFFF00"/>
                </a:highlight>
                <a:latin typeface="Times New Roman" panose="02020603050405020304" pitchFamily="18" charset="0"/>
              </a:rPr>
              <a:t> </a:t>
            </a:r>
            <a:endParaRPr lang="ru-RU" altLang="ru-RU" sz="1500" b="1" dirty="0">
              <a:solidFill>
                <a:srgbClr val="000000"/>
              </a:solidFill>
              <a:highlight>
                <a:srgbClr val="FFFF00"/>
              </a:highlight>
              <a:latin typeface="Times New Roman" panose="02020603050405020304" pitchFamily="18" charset="0"/>
            </a:endParaRPr>
          </a:p>
          <a:p>
            <a:pPr eaLnBrk="1" hangingPunct="1">
              <a:buFontTx/>
              <a:buNone/>
            </a:pPr>
            <a:r>
              <a:rPr lang="ru-RU" altLang="ru-RU" sz="1400" b="1"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71549221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574235B-C6C4-4464-BD2F-127AF478B10B}"/>
              </a:ext>
            </a:extLst>
          </p:cNvPr>
          <p:cNvSpPr>
            <a:spLocks noGrp="1" noChangeArrowheads="1"/>
          </p:cNvSpPr>
          <p:nvPr>
            <p:ph type="title"/>
          </p:nvPr>
        </p:nvSpPr>
        <p:spPr>
          <a:xfrm>
            <a:off x="457200" y="99219"/>
            <a:ext cx="8229600" cy="411162"/>
          </a:xfrm>
        </p:spPr>
        <p:txBody>
          <a:bodyPr>
            <a:normAutofit/>
          </a:bodyPr>
          <a:lstStyle/>
          <a:p>
            <a:pPr eaLnBrk="1" hangingPunct="1"/>
            <a:r>
              <a:rPr lang="ru-RU" altLang="ru-RU" sz="2000" b="1" dirty="0" err="1">
                <a:solidFill>
                  <a:srgbClr val="FF0000"/>
                </a:solidFill>
                <a:latin typeface="Times New Roman" panose="02020603050405020304" pitchFamily="18" charset="0"/>
              </a:rPr>
              <a:t>Сәулелену</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дозасы</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және</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оның</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қуаты</a:t>
            </a:r>
            <a:r>
              <a:rPr lang="ru-RU" altLang="ru-RU" sz="2000" b="1" dirty="0">
                <a:solidFill>
                  <a:srgbClr val="FF0000"/>
                </a:solidFill>
                <a:latin typeface="Times New Roman" panose="02020603050405020304" pitchFamily="18" charset="0"/>
              </a:rPr>
              <a:t> (</a:t>
            </a:r>
            <a:r>
              <a:rPr lang="ru-RU" altLang="ru-RU" sz="2000" b="1" dirty="0" err="1">
                <a:solidFill>
                  <a:srgbClr val="FF0000"/>
                </a:solidFill>
                <a:latin typeface="Times New Roman" panose="02020603050405020304" pitchFamily="18" charset="0"/>
              </a:rPr>
              <a:t>жалғасы</a:t>
            </a:r>
            <a:r>
              <a:rPr lang="ru-RU" altLang="ru-RU" sz="2000" b="1" dirty="0">
                <a:solidFill>
                  <a:srgbClr val="FF0000"/>
                </a:solidFill>
                <a:latin typeface="Times New Roman" panose="02020603050405020304" pitchFamily="18" charset="0"/>
              </a:rPr>
              <a:t>)</a:t>
            </a:r>
            <a:endParaRPr lang="ru-RU" altLang="ru-RU" sz="2000" b="1" dirty="0">
              <a:solidFill>
                <a:srgbClr val="000000"/>
              </a:solidFill>
              <a:latin typeface="Times New Roman" panose="02020603050405020304" pitchFamily="18" charset="0"/>
            </a:endParaRPr>
          </a:p>
        </p:txBody>
      </p:sp>
      <p:sp>
        <p:nvSpPr>
          <p:cNvPr id="27651" name="Rectangle 3">
            <a:extLst>
              <a:ext uri="{FF2B5EF4-FFF2-40B4-BE49-F238E27FC236}">
                <a16:creationId xmlns:a16="http://schemas.microsoft.com/office/drawing/2014/main" id="{B1A0ADED-28B6-4237-B451-04CCD2C841B2}"/>
              </a:ext>
            </a:extLst>
          </p:cNvPr>
          <p:cNvSpPr>
            <a:spLocks noGrp="1" noChangeArrowheads="1"/>
          </p:cNvSpPr>
          <p:nvPr>
            <p:ph type="body" idx="1"/>
          </p:nvPr>
        </p:nvSpPr>
        <p:spPr>
          <a:xfrm>
            <a:off x="304800" y="609600"/>
            <a:ext cx="8534400" cy="5943600"/>
          </a:xfrm>
          <a:ln>
            <a:solidFill>
              <a:srgbClr val="FF0000"/>
            </a:solidFill>
            <a:miter lim="800000"/>
            <a:headEnd/>
            <a:tailEnd/>
          </a:ln>
        </p:spPr>
        <p:txBody>
          <a:bodyPr>
            <a:normAutofit/>
          </a:bodyPr>
          <a:lstStyle/>
          <a:p>
            <a:pPr eaLnBrk="1" hangingPunct="1">
              <a:spcBef>
                <a:spcPts val="500"/>
              </a:spcBef>
              <a:spcAft>
                <a:spcPts val="500"/>
              </a:spcAft>
            </a:pP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доза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Иондаушы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түрлі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типтерінің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бірдей</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сіңірілген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дозасы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биологиялық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ұлпаның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бірлік</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массасында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түрлі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биологиялық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әсер</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туғызатындығына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байланысты</a:t>
            </a:r>
            <a:r>
              <a:rPr lang="ru-RU" altLang="ru-RU" sz="1500" b="1" dirty="0">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доза </a:t>
            </a:r>
            <a:r>
              <a:rPr lang="ru-RU" altLang="ru-RU" sz="1500" b="1" dirty="0" err="1">
                <a:latin typeface="Times New Roman" panose="02020603050405020304" pitchFamily="18" charset="0"/>
              </a:rPr>
              <a:t>ұғымы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енгізілді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дозасы</a:t>
            </a:r>
            <a:r>
              <a:rPr lang="ru-RU" altLang="ru-RU" sz="1500" b="1" dirty="0">
                <a:solidFill>
                  <a:srgbClr val="FF0000"/>
                </a:solidFill>
                <a:latin typeface="Times New Roman" panose="02020603050405020304" pitchFamily="18" charset="0"/>
              </a:rPr>
              <a:t> </a:t>
            </a:r>
            <a:r>
              <a:rPr lang="ru-RU" altLang="ru-RU" sz="1500" b="1" dirty="0">
                <a:solidFill>
                  <a:srgbClr val="000000"/>
                </a:solidFill>
                <a:latin typeface="Times New Roman" panose="02020603050405020304" pitchFamily="18" charset="0"/>
              </a:rPr>
              <a:t>Н</a:t>
            </a:r>
            <a:r>
              <a:rPr lang="en-US" altLang="ru-RU" sz="1500" b="1" baseline="-25000" dirty="0">
                <a:solidFill>
                  <a:srgbClr val="000000"/>
                </a:solidFill>
                <a:latin typeface="Times New Roman" panose="02020603050405020304" pitchFamily="18" charset="0"/>
              </a:rPr>
              <a:t>T</a:t>
            </a:r>
            <a:r>
              <a:rPr lang="ru-RU" altLang="ru-RU" sz="1500" b="1" baseline="-25000" dirty="0">
                <a:solidFill>
                  <a:srgbClr val="000000"/>
                </a:solidFill>
                <a:latin typeface="Times New Roman" panose="02020603050405020304" pitchFamily="18" charset="0"/>
              </a:rPr>
              <a:t>,</a:t>
            </a:r>
            <a:r>
              <a:rPr lang="en-US" altLang="ru-RU" sz="1500" b="1" baseline="-25000" dirty="0">
                <a:solidFill>
                  <a:srgbClr val="000000"/>
                </a:solidFill>
                <a:latin typeface="Times New Roman" panose="02020603050405020304" pitchFamily="18" charset="0"/>
              </a:rPr>
              <a:t>R</a:t>
            </a:r>
            <a:r>
              <a:rPr lang="ru-RU" altLang="ru-RU" sz="1500" b="1" dirty="0">
                <a:solidFill>
                  <a:srgbClr val="000000"/>
                </a:solidFill>
                <a:latin typeface="Times New Roman" panose="02020603050405020304" pitchFamily="18" charset="0"/>
              </a:rPr>
              <a:t> </a:t>
            </a:r>
            <a:r>
              <a:rPr lang="en-US" altLang="ru-RU" sz="1500" b="1" dirty="0">
                <a:latin typeface="Times New Roman" panose="02020603050405020304" pitchFamily="18" charset="0"/>
              </a:rPr>
              <a:t> - </a:t>
            </a:r>
            <a:r>
              <a:rPr lang="ru-RU" altLang="ru-RU" sz="1500" b="1" dirty="0" err="1">
                <a:latin typeface="Times New Roman" panose="02020603050405020304" pitchFamily="18" charset="0"/>
              </a:rPr>
              <a:t>бұл</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органдағы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немесе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ұлпадағы</a:t>
            </a:r>
            <a:r>
              <a:rPr lang="ru-RU" altLang="ru-RU" sz="1500" b="1" dirty="0">
                <a:latin typeface="Times New Roman" panose="02020603050405020304" pitchFamily="18" charset="0"/>
              </a:rPr>
              <a:t> </a:t>
            </a:r>
            <a:r>
              <a:rPr lang="ru-RU" altLang="ru-RU" sz="1500" b="1" dirty="0" err="1">
                <a:solidFill>
                  <a:srgbClr val="FF0000"/>
                </a:solidFill>
                <a:latin typeface="Times New Roman" panose="02020603050405020304" pitchFamily="18" charset="0"/>
              </a:rPr>
              <a:t>сіңірілген</a:t>
            </a:r>
            <a:r>
              <a:rPr lang="ru-RU" altLang="ru-RU" sz="1500" b="1" dirty="0">
                <a:solidFill>
                  <a:srgbClr val="FF0000"/>
                </a:solidFill>
                <a:latin typeface="Times New Roman" panose="02020603050405020304" pitchFamily="18" charset="0"/>
              </a:rPr>
              <a:t> доза</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сәйкес</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салмақ</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коэффициентіне</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көбейтіледі</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яғни</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сәулеленудің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берілген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түрінің</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ұлпаларды</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зақымдау</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қабілетін</a:t>
            </a:r>
            <a:r>
              <a:rPr lang="ru-RU" altLang="ru-RU" sz="1500" b="1" dirty="0">
                <a:latin typeface="Times New Roman" panose="02020603050405020304" pitchFamily="18" charset="0"/>
              </a:rPr>
              <a:t> </a:t>
            </a:r>
            <a:r>
              <a:rPr lang="ru-RU" altLang="ru-RU" sz="1500" b="1" dirty="0" err="1">
                <a:latin typeface="Times New Roman" panose="02020603050405020304" pitchFamily="18" charset="0"/>
              </a:rPr>
              <a:t>көрсететін</a:t>
            </a:r>
            <a:r>
              <a:rPr lang="ru-RU" altLang="ru-RU" sz="1500" b="1" dirty="0">
                <a:latin typeface="Times New Roman" panose="02020603050405020304" pitchFamily="18" charset="0"/>
              </a:rPr>
              <a:t> коэффициент:</a:t>
            </a:r>
          </a:p>
          <a:p>
            <a:pPr>
              <a:spcBef>
                <a:spcPts val="500"/>
              </a:spcBef>
              <a:spcAft>
                <a:spcPts val="500"/>
              </a:spcAft>
            </a:pPr>
            <a:r>
              <a:rPr lang="ru-RU" altLang="ru-RU" sz="1500" b="1" dirty="0">
                <a:solidFill>
                  <a:srgbClr val="0000FF"/>
                </a:solidFill>
                <a:latin typeface="Times New Roman" panose="02020603050405020304" pitchFamily="18" charset="0"/>
              </a:rPr>
              <a:t>Н</a:t>
            </a:r>
            <a:r>
              <a:rPr lang="ru-RU" altLang="ru-RU" sz="1500" b="1" baseline="-25000" dirty="0">
                <a:solidFill>
                  <a:srgbClr val="0000FF"/>
                </a:solidFill>
                <a:latin typeface="Times New Roman" panose="02020603050405020304" pitchFamily="18" charset="0"/>
              </a:rPr>
              <a:t>Т,R</a:t>
            </a:r>
            <a:r>
              <a:rPr lang="ru-RU" altLang="ru-RU" sz="1500" b="1" dirty="0">
                <a:solidFill>
                  <a:srgbClr val="0000FF"/>
                </a:solidFill>
                <a:latin typeface="Times New Roman" panose="02020603050405020304" pitchFamily="18" charset="0"/>
              </a:rPr>
              <a:t> = </a:t>
            </a:r>
            <a:r>
              <a:rPr lang="en-US" altLang="ru-RU" sz="1500" b="1" dirty="0">
                <a:solidFill>
                  <a:srgbClr val="0000FF"/>
                </a:solidFill>
                <a:latin typeface="Times New Roman" panose="02020603050405020304" pitchFamily="18" charset="0"/>
              </a:rPr>
              <a:t>D</a:t>
            </a:r>
            <a:r>
              <a:rPr lang="en-US" altLang="ru-RU" sz="1500" b="1" baseline="-25000" dirty="0">
                <a:solidFill>
                  <a:srgbClr val="0000FF"/>
                </a:solidFill>
                <a:latin typeface="Times New Roman" panose="02020603050405020304" pitchFamily="18" charset="0"/>
              </a:rPr>
              <a:t>T</a:t>
            </a:r>
            <a:r>
              <a:rPr lang="ru-RU" altLang="ru-RU" sz="1500" b="1" baseline="-25000" dirty="0">
                <a:solidFill>
                  <a:srgbClr val="0000FF"/>
                </a:solidFill>
                <a:latin typeface="Times New Roman" panose="02020603050405020304" pitchFamily="18" charset="0"/>
              </a:rPr>
              <a:t>,</a:t>
            </a:r>
            <a:r>
              <a:rPr lang="en-US" altLang="ru-RU" sz="1500" b="1" baseline="-25000" dirty="0">
                <a:solidFill>
                  <a:srgbClr val="0000FF"/>
                </a:solidFill>
                <a:latin typeface="Times New Roman" panose="02020603050405020304" pitchFamily="18" charset="0"/>
              </a:rPr>
              <a:t>R</a:t>
            </a:r>
            <a:r>
              <a:rPr lang="ru-RU" altLang="ru-RU" sz="1500" b="1" dirty="0">
                <a:solidFill>
                  <a:srgbClr val="0000FF"/>
                </a:solidFill>
                <a:latin typeface="Times New Roman" panose="02020603050405020304" pitchFamily="18" charset="0"/>
              </a:rPr>
              <a:t>  </a:t>
            </a:r>
            <a:r>
              <a:rPr lang="en-US" altLang="ru-RU" sz="1500" b="1" dirty="0">
                <a:solidFill>
                  <a:srgbClr val="0000FF"/>
                </a:solidFill>
                <a:latin typeface="Times New Roman" panose="02020603050405020304" pitchFamily="18" charset="0"/>
              </a:rPr>
              <a:t>W</a:t>
            </a:r>
            <a:r>
              <a:rPr lang="en-US" altLang="ru-RU" sz="1500" b="1" baseline="-25000" dirty="0">
                <a:solidFill>
                  <a:srgbClr val="0000FF"/>
                </a:solidFill>
                <a:latin typeface="Times New Roman" panose="02020603050405020304" pitchFamily="18" charset="0"/>
              </a:rPr>
              <a:t>R                                                              </a:t>
            </a:r>
            <a:r>
              <a:rPr lang="ru-RU" altLang="ru-RU" sz="1500" b="1" dirty="0">
                <a:solidFill>
                  <a:srgbClr val="0000FF"/>
                </a:solidFill>
                <a:latin typeface="Times New Roman" panose="02020603050405020304" pitchFamily="18" charset="0"/>
              </a:rPr>
              <a:t> </a:t>
            </a:r>
            <a:r>
              <a:rPr lang="en-US" altLang="ru-RU" sz="1500" b="1" dirty="0">
                <a:solidFill>
                  <a:srgbClr val="0000FF"/>
                </a:solidFill>
                <a:latin typeface="Times New Roman" panose="02020603050405020304" pitchFamily="18" charset="0"/>
              </a:rPr>
              <a:t>W</a:t>
            </a:r>
            <a:r>
              <a:rPr lang="en-US" altLang="ru-RU" sz="1500" b="1" baseline="-25000" dirty="0">
                <a:solidFill>
                  <a:srgbClr val="0000FF"/>
                </a:solidFill>
                <a:latin typeface="Times New Roman" panose="02020603050405020304" pitchFamily="18" charset="0"/>
              </a:rPr>
              <a:t>R</a:t>
            </a:r>
            <a:r>
              <a:rPr lang="ru-RU" altLang="ru-RU" sz="1500" b="1" dirty="0">
                <a:solidFill>
                  <a:srgbClr val="0000FF"/>
                </a:solidFill>
                <a:latin typeface="Times New Roman" panose="02020603050405020304" pitchFamily="18" charset="0"/>
              </a:rPr>
              <a:t> - </a:t>
            </a:r>
            <a:r>
              <a:rPr lang="en-US" altLang="ru-RU" sz="1500" b="1" dirty="0">
                <a:solidFill>
                  <a:srgbClr val="0000FF"/>
                </a:solidFill>
                <a:latin typeface="Times New Roman" panose="02020603050405020304" pitchFamily="18" charset="0"/>
              </a:rPr>
              <a:t>R</a:t>
            </a:r>
            <a:r>
              <a:rPr lang="kk-KZ" altLang="ru-RU" sz="1500" b="1" dirty="0">
                <a:solidFill>
                  <a:srgbClr val="0000FF"/>
                </a:solidFill>
              </a:rPr>
              <a:t> сәулелену үшін </a:t>
            </a:r>
            <a:r>
              <a:rPr lang="ru-RU" altLang="ru-RU" sz="1500" b="1" dirty="0" err="1">
                <a:solidFill>
                  <a:srgbClr val="0000FF"/>
                </a:solidFill>
                <a:latin typeface="Times New Roman" panose="02020603050405020304" pitchFamily="18" charset="0"/>
              </a:rPr>
              <a:t>өлшеу</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коэффициенті</a:t>
            </a:r>
            <a:r>
              <a:rPr lang="ru-RU" altLang="ru-RU" sz="1500" b="1" dirty="0">
                <a:solidFill>
                  <a:srgbClr val="0000FF"/>
                </a:solidFill>
                <a:latin typeface="Times New Roman" panose="02020603050405020304" pitchFamily="18" charset="0"/>
              </a:rPr>
              <a:t>, </a:t>
            </a:r>
            <a:r>
              <a:rPr lang="en-US" altLang="ru-RU" sz="1500" b="1" dirty="0">
                <a:solidFill>
                  <a:srgbClr val="0000FF"/>
                </a:solidFill>
                <a:latin typeface="Times New Roman" panose="02020603050405020304" pitchFamily="18" charset="0"/>
              </a:rPr>
              <a:t>D</a:t>
            </a:r>
            <a:r>
              <a:rPr lang="en-US" altLang="ru-RU" sz="1500" b="1" baseline="-25000" dirty="0">
                <a:solidFill>
                  <a:srgbClr val="0000FF"/>
                </a:solidFill>
                <a:latin typeface="Times New Roman" panose="02020603050405020304" pitchFamily="18" charset="0"/>
              </a:rPr>
              <a:t>T</a:t>
            </a:r>
            <a:r>
              <a:rPr lang="ru-RU" altLang="ru-RU" sz="1500" b="1" baseline="-25000" dirty="0">
                <a:solidFill>
                  <a:srgbClr val="0000FF"/>
                </a:solidFill>
                <a:latin typeface="Times New Roman" panose="02020603050405020304" pitchFamily="18" charset="0"/>
              </a:rPr>
              <a:t>,</a:t>
            </a:r>
            <a:r>
              <a:rPr lang="en-US" altLang="ru-RU" sz="1500" b="1" baseline="-25000" dirty="0">
                <a:solidFill>
                  <a:srgbClr val="0000FF"/>
                </a:solidFill>
                <a:latin typeface="Times New Roman" panose="02020603050405020304" pitchFamily="18" charset="0"/>
              </a:rPr>
              <a:t>R</a:t>
            </a:r>
            <a:r>
              <a:rPr lang="ru-RU" altLang="ru-RU" sz="1500" b="1" dirty="0">
                <a:solidFill>
                  <a:srgbClr val="0000FF"/>
                </a:solidFill>
                <a:latin typeface="Times New Roman" panose="02020603050405020304" pitchFamily="18" charset="0"/>
              </a:rPr>
              <a:t> </a:t>
            </a:r>
            <a:r>
              <a:rPr lang="ru-RU" altLang="ru-RU" sz="1500" b="1" dirty="0">
                <a:solidFill>
                  <a:srgbClr val="0000FF"/>
                </a:solidFill>
              </a:rPr>
              <a:t>– Т </a:t>
            </a:r>
            <a:r>
              <a:rPr lang="ru-RU" altLang="ru-RU" sz="1500" b="1" dirty="0" err="1">
                <a:solidFill>
                  <a:srgbClr val="0000FF"/>
                </a:solidFill>
              </a:rPr>
              <a:t>ағзадағы</a:t>
            </a:r>
            <a:r>
              <a:rPr lang="ru-RU" altLang="ru-RU" sz="1500" b="1" dirty="0">
                <a:solidFill>
                  <a:srgbClr val="0000FF"/>
                </a:solidFill>
              </a:rPr>
              <a:t> </a:t>
            </a:r>
            <a:r>
              <a:rPr lang="ru-RU" altLang="ru-RU" sz="1500" b="1" dirty="0" err="1">
                <a:solidFill>
                  <a:srgbClr val="0000FF"/>
                </a:solidFill>
                <a:latin typeface="Times New Roman" panose="02020603050405020304" pitchFamily="18" charset="0"/>
              </a:rPr>
              <a:t>немесе</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ұлпадағы</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орташа</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сіңірілген</a:t>
            </a:r>
            <a:r>
              <a:rPr lang="ru-RU" altLang="ru-RU" sz="1500" b="1" dirty="0">
                <a:solidFill>
                  <a:srgbClr val="0000FF"/>
                </a:solidFill>
                <a:latin typeface="Times New Roman" panose="02020603050405020304" pitchFamily="18" charset="0"/>
              </a:rPr>
              <a:t> доза, </a:t>
            </a:r>
            <a:r>
              <a:rPr lang="ru-RU" altLang="ru-RU" sz="1500" b="1" dirty="0" err="1">
                <a:solidFill>
                  <a:srgbClr val="0000FF"/>
                </a:solidFill>
                <a:latin typeface="Times New Roman" panose="02020603050405020304" pitchFamily="18" charset="0"/>
              </a:rPr>
              <a:t>яғни</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сәулеленудің</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эквивалентті</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дозасы</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адам</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организмінің</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орташа</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ұлпасы</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үшін</a:t>
            </a:r>
            <a:r>
              <a:rPr lang="ru-RU" altLang="ru-RU" sz="1500" b="1" dirty="0">
                <a:solidFill>
                  <a:srgbClr val="0000FF"/>
                </a:solidFill>
                <a:latin typeface="Times New Roman" panose="02020603050405020304" pitchFamily="18" charset="0"/>
              </a:rPr>
              <a:t> </a:t>
            </a:r>
            <a:r>
              <a:rPr lang="ru-RU" altLang="ru-RU" sz="1500" b="1" dirty="0" err="1">
                <a:solidFill>
                  <a:srgbClr val="0000FF"/>
                </a:solidFill>
                <a:latin typeface="Times New Roman" panose="02020603050405020304" pitchFamily="18" charset="0"/>
              </a:rPr>
              <a:t>есептеледі</a:t>
            </a:r>
            <a:r>
              <a:rPr lang="ru-RU" altLang="ru-RU" sz="1500" b="1" dirty="0">
                <a:solidFill>
                  <a:srgbClr val="0000FF"/>
                </a:solidFill>
                <a:latin typeface="Times New Roman" panose="02020603050405020304" pitchFamily="18" charset="0"/>
              </a:rPr>
              <a:t> . </a:t>
            </a:r>
            <a:r>
              <a:rPr lang="en-US" altLang="ru-RU" sz="1500" b="1" dirty="0">
                <a:solidFill>
                  <a:srgbClr val="000000"/>
                </a:solidFill>
                <a:latin typeface="Times New Roman" panose="02020603050405020304" pitchFamily="18" charset="0"/>
              </a:rPr>
              <a:t>SI </a:t>
            </a:r>
            <a:r>
              <a:rPr lang="ru-RU" altLang="ru-RU" sz="1500" b="1" dirty="0" err="1">
                <a:solidFill>
                  <a:srgbClr val="000000"/>
                </a:solidFill>
                <a:latin typeface="Times New Roman" panose="02020603050405020304" pitchFamily="18" charset="0"/>
              </a:rPr>
              <a:t>эквивалентті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дозасы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зивертпен</a:t>
            </a:r>
            <a:r>
              <a:rPr lang="ru-RU" altLang="ru-RU" sz="1500" b="1" dirty="0">
                <a:solidFill>
                  <a:srgbClr val="000000"/>
                </a:solidFill>
                <a:latin typeface="Times New Roman" panose="02020603050405020304" pitchFamily="18" charset="0"/>
              </a:rPr>
              <a:t> (Зв</a:t>
            </a:r>
            <a:r>
              <a:rPr lang="en-US"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өрнектеледі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Жүйелік</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емес</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өлшем</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бірлігі</a:t>
            </a:r>
            <a:r>
              <a:rPr lang="ru-RU" altLang="ru-RU" sz="1500" b="1" dirty="0">
                <a:solidFill>
                  <a:srgbClr val="000000"/>
                </a:solidFill>
                <a:latin typeface="Times New Roman" panose="02020603050405020304" pitchFamily="18" charset="0"/>
              </a:rPr>
              <a:t> - бэр (</a:t>
            </a:r>
            <a:r>
              <a:rPr lang="ru-RU" altLang="ru-RU" sz="1500" b="1" dirty="0" err="1">
                <a:solidFill>
                  <a:srgbClr val="000000"/>
                </a:solidFill>
                <a:latin typeface="Times New Roman" panose="02020603050405020304" pitchFamily="18" charset="0"/>
              </a:rPr>
              <a:t>радтың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биологиялық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эквиваленті</a:t>
            </a:r>
            <a:r>
              <a:rPr lang="ru-RU" altLang="ru-RU" sz="1500" b="1" dirty="0">
                <a:solidFill>
                  <a:srgbClr val="000000"/>
                </a:solidFill>
                <a:latin typeface="Times New Roman" panose="02020603050405020304" pitchFamily="18" charset="0"/>
              </a:rPr>
              <a:t>), 1 бэр = 0,01 Зв. </a:t>
            </a:r>
          </a:p>
          <a:p>
            <a:pPr>
              <a:spcBef>
                <a:spcPts val="500"/>
              </a:spcBef>
              <a:spcAft>
                <a:spcPts val="500"/>
              </a:spcAft>
            </a:pPr>
            <a:r>
              <a:rPr lang="ru-RU" altLang="ru-RU" sz="1500" b="1" dirty="0" err="1">
                <a:solidFill>
                  <a:srgbClr val="FF0000"/>
                </a:solidFill>
                <a:latin typeface="Times New Roman" panose="02020603050405020304" pitchFamily="18" charset="0"/>
              </a:rPr>
              <a:t>Тиімді</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доза</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Органдарды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ұлпаларды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және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тұтасымен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организмді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сәулелендіргенде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оның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биологиялық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әсерін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немесе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қауіп-қатерді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бағалау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үшін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әр</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түрлі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сәулелену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түрлерінің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әсерін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және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жеке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органдардың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радиосезімталдығының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ескере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отырып</a:t>
            </a:r>
            <a:r>
              <a:rPr lang="ru-RU" altLang="ru-RU" sz="1500" b="1" dirty="0">
                <a:solidFill>
                  <a:srgbClr val="000000"/>
                </a:solidFill>
                <a:latin typeface="Times New Roman" panose="02020603050405020304" pitchFamily="18" charset="0"/>
              </a:rPr>
              <a:t> - </a:t>
            </a:r>
            <a:r>
              <a:rPr lang="ru-RU" altLang="ru-RU" sz="1500" b="1" dirty="0" err="1">
                <a:solidFill>
                  <a:srgbClr val="000000"/>
                </a:solidFill>
                <a:latin typeface="Times New Roman" panose="02020603050405020304" pitchFamily="18" charset="0"/>
              </a:rPr>
              <a:t>тиімді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эквивалентті</a:t>
            </a:r>
            <a:r>
              <a:rPr lang="ru-RU" altLang="ru-RU" sz="1500" b="1" dirty="0">
                <a:solidFill>
                  <a:srgbClr val="000000"/>
                </a:solidFill>
                <a:latin typeface="Times New Roman" panose="02020603050405020304" pitchFamily="18" charset="0"/>
              </a:rPr>
              <a:t> доза (Е) </a:t>
            </a:r>
            <a:r>
              <a:rPr lang="ru-RU" altLang="ru-RU" sz="1500" b="1" dirty="0" err="1">
                <a:solidFill>
                  <a:srgbClr val="000000"/>
                </a:solidFill>
                <a:latin typeface="Times New Roman" panose="02020603050405020304" pitchFamily="18" charset="0"/>
              </a:rPr>
              <a:t>енгізіледі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Объектке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әртүрлі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салмақ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коэффициенттері</a:t>
            </a:r>
            <a:r>
              <a:rPr lang="ru-RU" altLang="ru-RU" sz="1500" b="1" dirty="0">
                <a:solidFill>
                  <a:srgbClr val="000000"/>
                </a:solidFill>
                <a:latin typeface="Times New Roman" panose="02020603050405020304" pitchFamily="18" charset="0"/>
              </a:rPr>
              <a:t> бар </a:t>
            </a:r>
            <a:r>
              <a:rPr lang="ru-RU" altLang="ru-RU" sz="1500" b="1" dirty="0" err="1">
                <a:solidFill>
                  <a:srgbClr val="000000"/>
                </a:solidFill>
                <a:latin typeface="Times New Roman" panose="02020603050405020304" pitchFamily="18" charset="0"/>
              </a:rPr>
              <a:t>әр</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түрлі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сәулелену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түрлерімен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әсер</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еткен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жағдайларда</a:t>
            </a:r>
            <a:r>
              <a:rPr lang="ru-RU" altLang="ru-RU" sz="1500" b="1" dirty="0">
                <a:solidFill>
                  <a:srgbClr val="00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эквивалентті</a:t>
            </a:r>
            <a:r>
              <a:rPr lang="ru-RU" altLang="ru-RU" sz="1500" b="1" dirty="0">
                <a:solidFill>
                  <a:srgbClr val="FF0000"/>
                </a:solidFill>
                <a:latin typeface="Times New Roman" panose="02020603050405020304" pitchFamily="18" charset="0"/>
              </a:rPr>
              <a:t> доза </a:t>
            </a:r>
            <a:r>
              <a:rPr lang="ru-RU" altLang="ru-RU" sz="1500" b="1" dirty="0">
                <a:solidFill>
                  <a:srgbClr val="000000"/>
                </a:solidFill>
                <a:latin typeface="Times New Roman" panose="02020603050405020304" pitchFamily="18" charset="0"/>
              </a:rPr>
              <a:t>осы </a:t>
            </a:r>
            <a:r>
              <a:rPr lang="ru-RU" altLang="ru-RU" sz="1500" b="1" dirty="0" err="1">
                <a:solidFill>
                  <a:srgbClr val="000000"/>
                </a:solidFill>
                <a:latin typeface="Times New Roman" panose="02020603050405020304" pitchFamily="18" charset="0"/>
              </a:rPr>
              <a:t>сәулелену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түрлері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үшін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эквивалентті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дозалардың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қосындысы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ретінде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анықталады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Жалпы</a:t>
            </a:r>
            <a:r>
              <a:rPr lang="ru-RU" altLang="ru-RU" sz="1500" b="1" dirty="0">
                <a:solidFill>
                  <a:srgbClr val="000000"/>
                </a:solidFill>
                <a:latin typeface="Times New Roman" panose="02020603050405020304" pitchFamily="18" charset="0"/>
              </a:rPr>
              <a:t> организм </a:t>
            </a:r>
            <a:r>
              <a:rPr lang="ru-RU" altLang="ru-RU" sz="1500" b="1" dirty="0" err="1">
                <a:solidFill>
                  <a:srgbClr val="000000"/>
                </a:solidFill>
                <a:latin typeface="Times New Roman" panose="02020603050405020304" pitchFamily="18" charset="0"/>
              </a:rPr>
              <a:t>үшін</a:t>
            </a:r>
            <a:r>
              <a:rPr lang="ru-RU" altLang="ru-RU" sz="1500" b="1" dirty="0">
                <a:solidFill>
                  <a:srgbClr val="000000"/>
                </a:solidFill>
                <a:latin typeface="Times New Roman" panose="02020603050405020304" pitchFamily="18" charset="0"/>
              </a:rPr>
              <a:t> оны </a:t>
            </a:r>
            <a:r>
              <a:rPr lang="ru-RU" altLang="ru-RU" sz="1500" b="1" dirty="0" err="1">
                <a:solidFill>
                  <a:srgbClr val="000000"/>
                </a:solidFill>
                <a:latin typeface="Times New Roman" panose="02020603050405020304" pitchFamily="18" charset="0"/>
              </a:rPr>
              <a:t>жеке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мүшелер</a:t>
            </a:r>
            <a:r>
              <a:rPr lang="ru-RU" altLang="ru-RU" sz="1500" b="1" dirty="0">
                <a:solidFill>
                  <a:srgbClr val="000000"/>
                </a:solidFill>
                <a:latin typeface="Times New Roman" panose="02020603050405020304" pitchFamily="18" charset="0"/>
              </a:rPr>
              <a:t> мен </a:t>
            </a:r>
            <a:r>
              <a:rPr lang="ru-RU" altLang="ru-RU" sz="1500" b="1" dirty="0" err="1">
                <a:solidFill>
                  <a:srgbClr val="000000"/>
                </a:solidFill>
                <a:latin typeface="Times New Roman" panose="02020603050405020304" pitchFamily="18" charset="0"/>
              </a:rPr>
              <a:t>ұлпалардағы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эквивалентті</a:t>
            </a:r>
            <a:r>
              <a:rPr lang="ru-RU" altLang="ru-RU" sz="1500" b="1" dirty="0">
                <a:solidFill>
                  <a:srgbClr val="000000"/>
                </a:solidFill>
                <a:latin typeface="Times New Roman" panose="02020603050405020304" pitchFamily="18" charset="0"/>
              </a:rPr>
              <a:t> доза </a:t>
            </a:r>
            <a:r>
              <a:rPr lang="ru-RU" altLang="ru-RU" sz="1500" b="1" dirty="0" err="1">
                <a:solidFill>
                  <a:srgbClr val="000000"/>
                </a:solidFill>
                <a:latin typeface="Times New Roman" panose="02020603050405020304" pitchFamily="18" charset="0"/>
              </a:rPr>
              <a:t>өнімдерінің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қосындысы</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ретінде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берілген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органға</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немесе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ұлпаға</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сәйкес</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салмақ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коэффициентімен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радиациялық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қауіп</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коэффициенті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анықтауға</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болады</a:t>
            </a:r>
            <a:r>
              <a:rPr lang="ru-RU" altLang="ru-RU" sz="1500" b="1" dirty="0">
                <a:solidFill>
                  <a:srgbClr val="000000"/>
                </a:solidFill>
                <a:latin typeface="Times New Roman" panose="02020603050405020304" pitchFamily="18" charset="0"/>
              </a:rPr>
              <a:t>. </a:t>
            </a:r>
          </a:p>
          <a:p>
            <a:pPr>
              <a:spcBef>
                <a:spcPts val="500"/>
              </a:spcBef>
              <a:spcAft>
                <a:spcPts val="500"/>
              </a:spcAft>
            </a:pPr>
            <a:r>
              <a:rPr lang="ru-RU" altLang="ru-RU" sz="1500" b="1" dirty="0" err="1">
                <a:solidFill>
                  <a:srgbClr val="FF0000"/>
                </a:solidFill>
                <a:latin typeface="Times New Roman" panose="02020603050405020304" pitchFamily="18" charset="0"/>
              </a:rPr>
              <a:t>Тиімді</a:t>
            </a:r>
            <a:r>
              <a:rPr lang="ru-RU" altLang="ru-RU" sz="1500" b="1" dirty="0">
                <a:solidFill>
                  <a:srgbClr val="FF0000"/>
                </a:solidFill>
                <a:latin typeface="Times New Roman" panose="02020603050405020304" pitchFamily="18" charset="0"/>
              </a:rPr>
              <a:t> </a:t>
            </a:r>
            <a:r>
              <a:rPr lang="ru-RU" altLang="ru-RU" sz="1500" b="1" dirty="0" err="1">
                <a:solidFill>
                  <a:srgbClr val="FF0000"/>
                </a:solidFill>
                <a:latin typeface="Times New Roman" panose="02020603050405020304" pitchFamily="18" charset="0"/>
              </a:rPr>
              <a:t>коллективті</a:t>
            </a:r>
            <a:r>
              <a:rPr lang="ru-RU" altLang="ru-RU" sz="1500" b="1" dirty="0">
                <a:solidFill>
                  <a:srgbClr val="FF0000"/>
                </a:solidFill>
                <a:latin typeface="Times New Roman" panose="02020603050405020304" pitchFamily="18" charset="0"/>
              </a:rPr>
              <a:t> доза. </a:t>
            </a:r>
            <a:r>
              <a:rPr lang="ru-RU" altLang="ru-RU" sz="1500" b="1" dirty="0" err="1">
                <a:solidFill>
                  <a:srgbClr val="000000"/>
                </a:solidFill>
                <a:latin typeface="Times New Roman" panose="02020603050405020304" pitchFamily="18" charset="0"/>
              </a:rPr>
              <a:t>Стохастикалық</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сәулелену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әсерінің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пайда</a:t>
            </a:r>
            <a:r>
              <a:rPr lang="ru-RU" altLang="ru-RU" sz="1500" b="1" dirty="0">
                <a:solidFill>
                  <a:srgbClr val="000000"/>
                </a:solidFill>
                <a:latin typeface="Times New Roman" panose="02020603050405020304" pitchFamily="18" charset="0"/>
              </a:rPr>
              <a:t> болу </a:t>
            </a:r>
            <a:r>
              <a:rPr lang="ru-RU" altLang="ru-RU" sz="1500" b="1" dirty="0" err="1">
                <a:solidFill>
                  <a:srgbClr val="000000"/>
                </a:solidFill>
                <a:latin typeface="Times New Roman" panose="02020603050405020304" pitchFamily="18" charset="0"/>
              </a:rPr>
              <a:t>қаупін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бағалау</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қажет</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болған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жағдайларда</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тиімді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жеке</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дозалардың</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жиынтығын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құрайтын</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тиімді</a:t>
            </a:r>
            <a:r>
              <a:rPr lang="ru-RU" altLang="ru-RU" sz="1500" b="1" dirty="0">
                <a:solidFill>
                  <a:srgbClr val="000000"/>
                </a:solidFill>
                <a:latin typeface="Times New Roman" panose="02020603050405020304" pitchFamily="18" charset="0"/>
              </a:rPr>
              <a:t> </a:t>
            </a:r>
            <a:r>
              <a:rPr lang="ru-RU" altLang="ru-RU" sz="1500" b="1" dirty="0" err="1">
                <a:solidFill>
                  <a:srgbClr val="000000"/>
                </a:solidFill>
                <a:latin typeface="Times New Roman" panose="02020603050405020304" pitchFamily="18" charset="0"/>
              </a:rPr>
              <a:t>коллективті</a:t>
            </a:r>
            <a:r>
              <a:rPr lang="ru-RU" altLang="ru-RU" sz="1500" b="1" dirty="0">
                <a:solidFill>
                  <a:srgbClr val="000000"/>
                </a:solidFill>
                <a:latin typeface="Times New Roman" panose="02020603050405020304" pitchFamily="18" charset="0"/>
              </a:rPr>
              <a:t>  доза </a:t>
            </a:r>
            <a:r>
              <a:rPr lang="ru-RU" altLang="ru-RU" sz="1500" b="1" dirty="0" err="1">
                <a:solidFill>
                  <a:srgbClr val="000000"/>
                </a:solidFill>
                <a:latin typeface="Times New Roman" panose="02020603050405020304" pitchFamily="18" charset="0"/>
              </a:rPr>
              <a:t>қолданылады</a:t>
            </a:r>
            <a:r>
              <a:rPr lang="ru-RU" altLang="ru-RU" sz="1500" b="1"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218919987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574235B-C6C4-4464-BD2F-127AF478B10B}"/>
              </a:ext>
            </a:extLst>
          </p:cNvPr>
          <p:cNvSpPr>
            <a:spLocks noGrp="1" noChangeArrowheads="1"/>
          </p:cNvSpPr>
          <p:nvPr>
            <p:ph type="title"/>
          </p:nvPr>
        </p:nvSpPr>
        <p:spPr>
          <a:xfrm>
            <a:off x="457200" y="99219"/>
            <a:ext cx="8229600" cy="411162"/>
          </a:xfrm>
        </p:spPr>
        <p:txBody>
          <a:bodyPr/>
          <a:lstStyle/>
          <a:p>
            <a:pPr eaLnBrk="1" hangingPunct="1"/>
            <a:r>
              <a:rPr lang="ru-RU" altLang="ru-RU" sz="2000" b="1" dirty="0">
                <a:solidFill>
                  <a:srgbClr val="000000"/>
                </a:solidFill>
                <a:latin typeface="Times New Roman" panose="02020603050405020304" pitchFamily="18" charset="0"/>
              </a:rPr>
              <a:t>Доза излучения и его мощность (продолжение)</a:t>
            </a:r>
          </a:p>
        </p:txBody>
      </p:sp>
      <p:sp>
        <p:nvSpPr>
          <p:cNvPr id="27651" name="Rectangle 3">
            <a:extLst>
              <a:ext uri="{FF2B5EF4-FFF2-40B4-BE49-F238E27FC236}">
                <a16:creationId xmlns:a16="http://schemas.microsoft.com/office/drawing/2014/main" id="{B1A0ADED-28B6-4237-B451-04CCD2C841B2}"/>
              </a:ext>
            </a:extLst>
          </p:cNvPr>
          <p:cNvSpPr>
            <a:spLocks noGrp="1" noChangeArrowheads="1"/>
          </p:cNvSpPr>
          <p:nvPr>
            <p:ph type="body" idx="1"/>
          </p:nvPr>
        </p:nvSpPr>
        <p:spPr>
          <a:xfrm>
            <a:off x="304800" y="609600"/>
            <a:ext cx="8534400" cy="5943600"/>
          </a:xfrm>
          <a:ln>
            <a:solidFill>
              <a:srgbClr val="FF0000"/>
            </a:solidFill>
            <a:miter lim="800000"/>
            <a:headEnd/>
            <a:tailEnd/>
          </a:ln>
        </p:spPr>
        <p:txBody>
          <a:bodyPr/>
          <a:lstStyle/>
          <a:p>
            <a:pPr eaLnBrk="1" hangingPunct="1">
              <a:spcBef>
                <a:spcPts val="500"/>
              </a:spcBef>
              <a:spcAft>
                <a:spcPts val="500"/>
              </a:spcAft>
            </a:pPr>
            <a:r>
              <a:rPr lang="ru-RU" altLang="ru-RU" sz="1500" b="1" u="sng" dirty="0">
                <a:solidFill>
                  <a:srgbClr val="FF3300"/>
                </a:solidFill>
                <a:highlight>
                  <a:srgbClr val="FFFF00"/>
                </a:highlight>
                <a:latin typeface="Times New Roman" panose="02020603050405020304" pitchFamily="18" charset="0"/>
              </a:rPr>
              <a:t>Эквивалентная доза.</a:t>
            </a:r>
            <a:r>
              <a:rPr lang="ru-RU" altLang="ru-RU" sz="1500" b="1" dirty="0">
                <a:highlight>
                  <a:srgbClr val="FFFF00"/>
                </a:highlight>
                <a:latin typeface="Times New Roman" panose="02020603050405020304" pitchFamily="18" charset="0"/>
              </a:rPr>
              <a:t> В связи с тем, что одинаковая поглощённая доза различных видов ионизирующего излучения вызывает в единице массы биологической ткани различное биологическое действие, введено понятие </a:t>
            </a:r>
            <a:r>
              <a:rPr lang="ru-RU" altLang="ru-RU" sz="1500" b="1" i="1" dirty="0">
                <a:solidFill>
                  <a:srgbClr val="FF0000"/>
                </a:solidFill>
                <a:highlight>
                  <a:srgbClr val="FFFF00"/>
                </a:highlight>
                <a:latin typeface="Times New Roman" panose="02020603050405020304" pitchFamily="18" charset="0"/>
              </a:rPr>
              <a:t>эквивалентной дозы. </a:t>
            </a:r>
            <a:r>
              <a:rPr lang="ru-RU" altLang="ru-RU" sz="1500" b="1" dirty="0">
                <a:solidFill>
                  <a:srgbClr val="000000"/>
                </a:solidFill>
                <a:highlight>
                  <a:srgbClr val="FFFF00"/>
                </a:highlight>
                <a:latin typeface="Times New Roman" panose="02020603050405020304" pitchFamily="18" charset="0"/>
              </a:rPr>
              <a:t>Эквивалентная доза излучения Н</a:t>
            </a:r>
            <a:r>
              <a:rPr lang="en-US" altLang="ru-RU" sz="1500" b="1" baseline="-25000" dirty="0">
                <a:solidFill>
                  <a:srgbClr val="000000"/>
                </a:solidFill>
                <a:highlight>
                  <a:srgbClr val="FFFF00"/>
                </a:highlight>
                <a:latin typeface="Times New Roman" panose="02020603050405020304" pitchFamily="18" charset="0"/>
              </a:rPr>
              <a:t>T</a:t>
            </a:r>
            <a:r>
              <a:rPr lang="ru-RU" altLang="ru-RU" sz="1500" b="1" baseline="-25000" dirty="0">
                <a:solidFill>
                  <a:srgbClr val="000000"/>
                </a:solidFill>
                <a:highlight>
                  <a:srgbClr val="FFFF00"/>
                </a:highlight>
                <a:latin typeface="Times New Roman" panose="02020603050405020304" pitchFamily="18" charset="0"/>
              </a:rPr>
              <a:t>,</a:t>
            </a:r>
            <a:r>
              <a:rPr lang="en-US" altLang="ru-RU" sz="1500" b="1" baseline="-25000" dirty="0">
                <a:solidFill>
                  <a:srgbClr val="000000"/>
                </a:solidFill>
                <a:highlight>
                  <a:srgbClr val="FFFF00"/>
                </a:highlight>
                <a:latin typeface="Times New Roman" panose="02020603050405020304" pitchFamily="18" charset="0"/>
              </a:rPr>
              <a:t>R</a:t>
            </a:r>
            <a:r>
              <a:rPr lang="ru-RU" altLang="ru-RU" sz="1500" b="1" dirty="0">
                <a:solidFill>
                  <a:srgbClr val="000000"/>
                </a:solidFill>
                <a:highlight>
                  <a:srgbClr val="FFFF00"/>
                </a:highlight>
                <a:latin typeface="Times New Roman" panose="02020603050405020304" pitchFamily="18" charset="0"/>
              </a:rPr>
              <a:t> - это поглощенная доза в органе или ткани, умноженная на соответствующий взвешивающий коэффициент для данного вида излучения, т е. коэффициент, отражающий способность данного вида излучения повреждать ткани: </a:t>
            </a:r>
            <a:r>
              <a:rPr lang="ru-RU" altLang="ru-RU" sz="1500" b="1" baseline="-25000" dirty="0">
                <a:highlight>
                  <a:srgbClr val="FFFF00"/>
                </a:highlight>
                <a:latin typeface="Times New Roman" panose="02020603050405020304" pitchFamily="18" charset="0"/>
              </a:rPr>
              <a:t>.</a:t>
            </a:r>
          </a:p>
          <a:p>
            <a:pPr eaLnBrk="1" hangingPunct="1">
              <a:spcBef>
                <a:spcPts val="500"/>
              </a:spcBef>
              <a:spcAft>
                <a:spcPts val="500"/>
              </a:spcAft>
            </a:pPr>
            <a:r>
              <a:rPr lang="ru-RU" altLang="ru-RU" sz="1500" b="1" dirty="0">
                <a:solidFill>
                  <a:srgbClr val="0000FF"/>
                </a:solidFill>
                <a:highlight>
                  <a:srgbClr val="FFFF00"/>
                </a:highlight>
                <a:latin typeface="Times New Roman" panose="02020603050405020304" pitchFamily="18" charset="0"/>
              </a:rPr>
              <a:t>Н</a:t>
            </a:r>
            <a:r>
              <a:rPr lang="ru-RU" altLang="ru-RU" sz="1500" b="1" baseline="-25000" dirty="0">
                <a:solidFill>
                  <a:srgbClr val="0000FF"/>
                </a:solidFill>
                <a:highlight>
                  <a:srgbClr val="FFFF00"/>
                </a:highlight>
                <a:latin typeface="Times New Roman" panose="02020603050405020304" pitchFamily="18" charset="0"/>
              </a:rPr>
              <a:t>Т,R</a:t>
            </a:r>
            <a:r>
              <a:rPr lang="ru-RU" altLang="ru-RU" sz="1500" b="1" dirty="0">
                <a:solidFill>
                  <a:srgbClr val="0000FF"/>
                </a:solidFill>
                <a:highlight>
                  <a:srgbClr val="FFFF00"/>
                </a:highlight>
                <a:latin typeface="Times New Roman" panose="02020603050405020304" pitchFamily="18" charset="0"/>
              </a:rPr>
              <a:t> = </a:t>
            </a:r>
            <a:r>
              <a:rPr lang="en-US" altLang="ru-RU" sz="1500" b="1" dirty="0">
                <a:solidFill>
                  <a:srgbClr val="0000FF"/>
                </a:solidFill>
                <a:highlight>
                  <a:srgbClr val="FFFF00"/>
                </a:highlight>
                <a:latin typeface="Times New Roman" panose="02020603050405020304" pitchFamily="18" charset="0"/>
              </a:rPr>
              <a:t>D</a:t>
            </a:r>
            <a:r>
              <a:rPr lang="en-US" altLang="ru-RU" sz="1500" b="1" baseline="-25000" dirty="0">
                <a:solidFill>
                  <a:srgbClr val="0000FF"/>
                </a:solidFill>
                <a:highlight>
                  <a:srgbClr val="FFFF00"/>
                </a:highlight>
                <a:latin typeface="Times New Roman" panose="02020603050405020304" pitchFamily="18" charset="0"/>
              </a:rPr>
              <a:t>T</a:t>
            </a:r>
            <a:r>
              <a:rPr lang="ru-RU" altLang="ru-RU" sz="1500" b="1" baseline="-25000" dirty="0">
                <a:solidFill>
                  <a:srgbClr val="0000FF"/>
                </a:solidFill>
                <a:highlight>
                  <a:srgbClr val="FFFF00"/>
                </a:highlight>
                <a:latin typeface="Times New Roman" panose="02020603050405020304" pitchFamily="18" charset="0"/>
              </a:rPr>
              <a:t>,</a:t>
            </a:r>
            <a:r>
              <a:rPr lang="en-US" altLang="ru-RU" sz="1500" b="1" baseline="-25000" dirty="0">
                <a:solidFill>
                  <a:srgbClr val="0000FF"/>
                </a:solidFill>
                <a:highlight>
                  <a:srgbClr val="FFFF00"/>
                </a:highlight>
                <a:latin typeface="Times New Roman" panose="02020603050405020304" pitchFamily="18" charset="0"/>
              </a:rPr>
              <a:t>R</a:t>
            </a:r>
            <a:r>
              <a:rPr lang="ru-RU" altLang="ru-RU" sz="1500" b="1" dirty="0">
                <a:solidFill>
                  <a:srgbClr val="0000FF"/>
                </a:solidFill>
                <a:highlight>
                  <a:srgbClr val="FFFF00"/>
                </a:highlight>
                <a:latin typeface="Times New Roman" panose="02020603050405020304" pitchFamily="18" charset="0"/>
              </a:rPr>
              <a:t>  </a:t>
            </a:r>
            <a:r>
              <a:rPr lang="en-US" altLang="ru-RU" sz="1500" b="1" dirty="0">
                <a:solidFill>
                  <a:srgbClr val="0000FF"/>
                </a:solidFill>
                <a:highlight>
                  <a:srgbClr val="FFFF00"/>
                </a:highlight>
                <a:latin typeface="Times New Roman" panose="02020603050405020304" pitchFamily="18" charset="0"/>
              </a:rPr>
              <a:t>W</a:t>
            </a:r>
            <a:r>
              <a:rPr lang="en-US" altLang="ru-RU" sz="1500" b="1" baseline="-25000" dirty="0">
                <a:solidFill>
                  <a:srgbClr val="0000FF"/>
                </a:solidFill>
                <a:highlight>
                  <a:srgbClr val="FFFF00"/>
                </a:highlight>
                <a:latin typeface="Times New Roman" panose="02020603050405020304" pitchFamily="18" charset="0"/>
              </a:rPr>
              <a:t>R                                                              </a:t>
            </a:r>
            <a:r>
              <a:rPr lang="ru-RU" altLang="ru-RU" sz="1500" b="1" dirty="0">
                <a:solidFill>
                  <a:srgbClr val="0000FF"/>
                </a:solidFill>
                <a:highlight>
                  <a:srgbClr val="FFFF00"/>
                </a:highlight>
                <a:latin typeface="Times New Roman" panose="02020603050405020304" pitchFamily="18" charset="0"/>
              </a:rPr>
              <a:t> </a:t>
            </a:r>
            <a:r>
              <a:rPr lang="en-US" altLang="ru-RU" sz="1500" b="1" dirty="0">
                <a:solidFill>
                  <a:srgbClr val="0000FF"/>
                </a:solidFill>
                <a:highlight>
                  <a:srgbClr val="FFFF00"/>
                </a:highlight>
                <a:latin typeface="Times New Roman" panose="02020603050405020304" pitchFamily="18" charset="0"/>
              </a:rPr>
              <a:t>W</a:t>
            </a:r>
            <a:r>
              <a:rPr lang="en-US" altLang="ru-RU" sz="1500" b="1" baseline="-25000" dirty="0">
                <a:solidFill>
                  <a:srgbClr val="0000FF"/>
                </a:solidFill>
                <a:highlight>
                  <a:srgbClr val="FFFF00"/>
                </a:highlight>
                <a:latin typeface="Times New Roman" panose="02020603050405020304" pitchFamily="18" charset="0"/>
              </a:rPr>
              <a:t>R</a:t>
            </a:r>
            <a:r>
              <a:rPr lang="ru-RU" altLang="ru-RU" sz="1500" b="1" dirty="0">
                <a:solidFill>
                  <a:srgbClr val="0000FF"/>
                </a:solidFill>
                <a:highlight>
                  <a:srgbClr val="FFFF00"/>
                </a:highlight>
                <a:latin typeface="Times New Roman" panose="02020603050405020304" pitchFamily="18" charset="0"/>
              </a:rPr>
              <a:t> - взвешивающий коэффициент для излучения R, </a:t>
            </a:r>
            <a:r>
              <a:rPr lang="en-US" altLang="ru-RU" sz="1500" b="1" dirty="0">
                <a:solidFill>
                  <a:srgbClr val="0000FF"/>
                </a:solidFill>
                <a:highlight>
                  <a:srgbClr val="FFFF00"/>
                </a:highlight>
                <a:latin typeface="Times New Roman" panose="02020603050405020304" pitchFamily="18" charset="0"/>
              </a:rPr>
              <a:t>D</a:t>
            </a:r>
            <a:r>
              <a:rPr lang="en-US" altLang="ru-RU" sz="1500" b="1" baseline="-25000" dirty="0">
                <a:solidFill>
                  <a:srgbClr val="0000FF"/>
                </a:solidFill>
                <a:highlight>
                  <a:srgbClr val="FFFF00"/>
                </a:highlight>
                <a:latin typeface="Times New Roman" panose="02020603050405020304" pitchFamily="18" charset="0"/>
              </a:rPr>
              <a:t>T</a:t>
            </a:r>
            <a:r>
              <a:rPr lang="ru-RU" altLang="ru-RU" sz="1500" b="1" baseline="-25000" dirty="0">
                <a:solidFill>
                  <a:srgbClr val="0000FF"/>
                </a:solidFill>
                <a:highlight>
                  <a:srgbClr val="FFFF00"/>
                </a:highlight>
                <a:latin typeface="Times New Roman" panose="02020603050405020304" pitchFamily="18" charset="0"/>
              </a:rPr>
              <a:t>,</a:t>
            </a:r>
            <a:r>
              <a:rPr lang="en-US" altLang="ru-RU" sz="1500" b="1" baseline="-25000" dirty="0">
                <a:solidFill>
                  <a:srgbClr val="0000FF"/>
                </a:solidFill>
                <a:highlight>
                  <a:srgbClr val="FFFF00"/>
                </a:highlight>
                <a:latin typeface="Times New Roman" panose="02020603050405020304" pitchFamily="18" charset="0"/>
              </a:rPr>
              <a:t>R</a:t>
            </a:r>
            <a:r>
              <a:rPr lang="ru-RU" altLang="ru-RU" sz="1500" b="1" dirty="0">
                <a:solidFill>
                  <a:srgbClr val="0000FF"/>
                </a:solidFill>
                <a:highlight>
                  <a:srgbClr val="FFFF00"/>
                </a:highlight>
                <a:latin typeface="Times New Roman" panose="02020603050405020304" pitchFamily="18" charset="0"/>
              </a:rPr>
              <a:t> - средняя поглощенная доза в органе или ткани Т, т.к. эквивалентная доза излучения рассчитывается для “средней” ткани организма человека. </a:t>
            </a:r>
            <a:r>
              <a:rPr lang="ru-RU" altLang="ru-RU" sz="1500" b="1" dirty="0">
                <a:solidFill>
                  <a:srgbClr val="000000"/>
                </a:solidFill>
                <a:highlight>
                  <a:srgbClr val="FFFF00"/>
                </a:highlight>
                <a:latin typeface="Times New Roman" panose="02020603050405020304" pitchFamily="18" charset="0"/>
              </a:rPr>
              <a:t>Эквивалентную дозу в СИ выражают в зивертах (Зв). Внесистемная единица измерения - бэр (биологический эквивалент рада), 1 бэр = 0,01Зв.</a:t>
            </a:r>
            <a:endParaRPr lang="ru-RU" altLang="ru-RU" sz="1500" b="1" dirty="0">
              <a:solidFill>
                <a:srgbClr val="0000FF"/>
              </a:solidFill>
              <a:highlight>
                <a:srgbClr val="FFFF00"/>
              </a:highlight>
              <a:latin typeface="Times New Roman" panose="02020603050405020304" pitchFamily="18" charset="0"/>
            </a:endParaRPr>
          </a:p>
          <a:p>
            <a:pPr eaLnBrk="1" hangingPunct="1"/>
            <a:r>
              <a:rPr lang="ru-RU" altLang="ru-RU" sz="1500" b="1" u="sng" dirty="0">
                <a:solidFill>
                  <a:srgbClr val="FF3300"/>
                </a:solidFill>
                <a:highlight>
                  <a:srgbClr val="FFFF00"/>
                </a:highlight>
                <a:latin typeface="Times New Roman" panose="02020603050405020304" pitchFamily="18" charset="0"/>
              </a:rPr>
              <a:t>Эффективная эквивалентная доза.</a:t>
            </a:r>
            <a:r>
              <a:rPr lang="ru-RU" altLang="ru-RU" sz="1500" b="1" dirty="0">
                <a:solidFill>
                  <a:srgbClr val="000000"/>
                </a:solidFill>
                <a:highlight>
                  <a:srgbClr val="FFFF00"/>
                </a:highlight>
                <a:latin typeface="Times New Roman" panose="02020603050405020304" pitchFamily="18" charset="0"/>
              </a:rPr>
              <a:t> Для оценки биологического эффекта (или меры риска) при облучении органов, тканей и организма в целом с учетом влияния разных видов излучения и радио-чувствительности отдельных органов вводят эффективную эквивалентную дозу (Е). В случаях, когда на объект воздействуют разные виды излучений с различными взвешивающими коэффициентами, эквивалентная доза определяется как сумма эквивалентных доз для этих видов излучения. Для организма в целом она может быть определена как сумма произведений эквивалентной дозы в отдельных органах и тканях на соответствующий взвешивающий коэффициент для данного органа или ткани (коэффициент радиационного риска).</a:t>
            </a:r>
            <a:r>
              <a:rPr lang="ru-RU" altLang="ru-RU" sz="1500" dirty="0">
                <a:solidFill>
                  <a:srgbClr val="000000"/>
                </a:solidFill>
                <a:highlight>
                  <a:srgbClr val="FFFF00"/>
                </a:highlight>
                <a:latin typeface="Times New Roman" panose="02020603050405020304" pitchFamily="18" charset="0"/>
              </a:rPr>
              <a:t>   </a:t>
            </a:r>
          </a:p>
          <a:p>
            <a:pPr eaLnBrk="1" hangingPunct="1"/>
            <a:r>
              <a:rPr lang="ru-RU" altLang="ru-RU" sz="1500" b="1" u="sng" dirty="0">
                <a:solidFill>
                  <a:srgbClr val="FF3300"/>
                </a:solidFill>
                <a:highlight>
                  <a:srgbClr val="FFFF00"/>
                </a:highlight>
                <a:latin typeface="Times New Roman" panose="02020603050405020304" pitchFamily="18" charset="0"/>
              </a:rPr>
              <a:t>Эффективная коллективная доза.</a:t>
            </a:r>
            <a:r>
              <a:rPr lang="ru-RU" altLang="ru-RU" sz="1500" b="1" dirty="0">
                <a:solidFill>
                  <a:srgbClr val="000000"/>
                </a:solidFill>
                <a:highlight>
                  <a:srgbClr val="FFFF00"/>
                </a:highlight>
                <a:latin typeface="Times New Roman" panose="02020603050405020304" pitchFamily="18" charset="0"/>
              </a:rPr>
              <a:t> В тех случаях, когда возникает необходимость оценить меру риска появления стохастических эффектов облучения, используют эффективную коллективную дозу, которая является суммой индивидуальных эффективных доз.</a:t>
            </a:r>
            <a:r>
              <a:rPr lang="ru-RU" altLang="ru-RU" sz="1500" dirty="0">
                <a:solidFill>
                  <a:srgbClr val="000000"/>
                </a:solidFill>
                <a:highlight>
                  <a:srgbClr val="FFFF00"/>
                </a:highlight>
                <a:latin typeface="Times New Roman" panose="02020603050405020304" pitchFamily="18" charset="0"/>
              </a:rPr>
              <a:t> </a:t>
            </a:r>
          </a:p>
        </p:txBody>
      </p:sp>
    </p:spTree>
    <p:extLst>
      <p:ext uri="{BB962C8B-B14F-4D97-AF65-F5344CB8AC3E}">
        <p14:creationId xmlns:p14="http://schemas.microsoft.com/office/powerpoint/2010/main" val="121424770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a:extLst>
              <a:ext uri="{FF2B5EF4-FFF2-40B4-BE49-F238E27FC236}">
                <a16:creationId xmlns:a16="http://schemas.microsoft.com/office/drawing/2014/main" id="{6DFF6DDD-C53E-45B1-9360-75E86EE1626D}"/>
              </a:ext>
            </a:extLst>
          </p:cNvPr>
          <p:cNvGraphicFramePr>
            <a:graphicFrameLocks noGrp="1" noChangeAspect="1"/>
          </p:cNvGraphicFramePr>
          <p:nvPr>
            <p:ph idx="1"/>
          </p:nvPr>
        </p:nvGraphicFramePr>
        <p:xfrm>
          <a:off x="228600" y="1295400"/>
          <a:ext cx="8686800" cy="5287963"/>
        </p:xfrm>
        <a:graphic>
          <a:graphicData uri="http://schemas.openxmlformats.org/presentationml/2006/ole">
            <mc:AlternateContent xmlns:mc="http://schemas.openxmlformats.org/markup-compatibility/2006">
              <mc:Choice xmlns:v="urn:schemas-microsoft-com:vml" Requires="v">
                <p:oleObj spid="_x0000_s25651" name="Документ" r:id="rId3" imgW="5611368" imgH="3358896" progId="Word.Document.8">
                  <p:embed/>
                </p:oleObj>
              </mc:Choice>
              <mc:Fallback>
                <p:oleObj name="Документ" r:id="rId3" imgW="5611368" imgH="3358896" progId="Word.Document.8">
                  <p:embed/>
                  <p:pic>
                    <p:nvPicPr>
                      <p:cNvPr id="28674" name="Object 2">
                        <a:extLst>
                          <a:ext uri="{FF2B5EF4-FFF2-40B4-BE49-F238E27FC236}">
                            <a16:creationId xmlns:a16="http://schemas.microsoft.com/office/drawing/2014/main" id="{6DFF6DDD-C53E-45B1-9360-75E86EE1626D}"/>
                          </a:ext>
                        </a:extLst>
                      </p:cNvPr>
                      <p:cNvPicPr>
                        <a:picLocks noChangeAspect="1" noChangeArrowheads="1"/>
                      </p:cNvPicPr>
                      <p:nvPr/>
                    </p:nvPicPr>
                    <p:blipFill>
                      <a:blip r:embed="rId4">
                        <a:lum bright="-18000" contrast="-6000"/>
                        <a:grayscl/>
                        <a:extLst>
                          <a:ext uri="{28A0092B-C50C-407E-A947-70E740481C1C}">
                            <a14:useLocalDpi xmlns:a14="http://schemas.microsoft.com/office/drawing/2010/main" val="0"/>
                          </a:ext>
                        </a:extLst>
                      </a:blip>
                      <a:srcRect l="3720" t="23260" r="1860" b="4073"/>
                      <a:stretch>
                        <a:fillRect/>
                      </a:stretch>
                    </p:blipFill>
                    <p:spPr bwMode="auto">
                      <a:xfrm>
                        <a:off x="228600" y="1295400"/>
                        <a:ext cx="8686800" cy="5287963"/>
                      </a:xfrm>
                      <a:prstGeom prst="rect">
                        <a:avLst/>
                      </a:prstGeom>
                      <a:noFill/>
                      <a:ln w="9525">
                        <a:solidFill>
                          <a:srgbClr val="FF0000"/>
                        </a:solidFill>
                        <a:miter lim="800000"/>
                        <a:headEnd/>
                        <a:tailEnd/>
                      </a:ln>
                    </p:spPr>
                  </p:pic>
                </p:oleObj>
              </mc:Fallback>
            </mc:AlternateContent>
          </a:graphicData>
        </a:graphic>
      </p:graphicFrame>
      <p:sp>
        <p:nvSpPr>
          <p:cNvPr id="28675" name="Rectangle 3">
            <a:extLst>
              <a:ext uri="{FF2B5EF4-FFF2-40B4-BE49-F238E27FC236}">
                <a16:creationId xmlns:a16="http://schemas.microsoft.com/office/drawing/2014/main" id="{6F3DE42A-551B-4167-AEF1-FD8D638FD5F3}"/>
              </a:ext>
            </a:extLst>
          </p:cNvPr>
          <p:cNvSpPr>
            <a:spLocks noGrp="1" noChangeArrowheads="1"/>
          </p:cNvSpPr>
          <p:nvPr>
            <p:ph type="title"/>
          </p:nvPr>
        </p:nvSpPr>
        <p:spPr/>
        <p:txBody>
          <a:bodyPr/>
          <a:lstStyle/>
          <a:p>
            <a:pPr eaLnBrk="1" hangingPunct="1"/>
            <a:r>
              <a:rPr lang="ru-RU" altLang="ru-RU" sz="2800" b="1"/>
              <a:t>ДОЗЫ ИЗЛУЧЕНИЯ</a:t>
            </a:r>
            <a:endParaRPr lang="ru-RU" altLang="ru-RU"/>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9CD87E-7388-49FA-98E6-AE5CD9AF1FFA}"/>
              </a:ext>
            </a:extLst>
          </p:cNvPr>
          <p:cNvSpPr txBox="1"/>
          <p:nvPr/>
        </p:nvSpPr>
        <p:spPr>
          <a:xfrm>
            <a:off x="323528" y="116632"/>
            <a:ext cx="8712968" cy="6494085"/>
          </a:xfrm>
          <a:prstGeom prst="rect">
            <a:avLst/>
          </a:prstGeom>
          <a:noFill/>
        </p:spPr>
        <p:txBody>
          <a:bodyPr wrap="square">
            <a:spAutoFit/>
          </a:bodyPr>
          <a:lstStyle/>
          <a:p>
            <a:pPr algn="just"/>
            <a:r>
              <a:rPr lang="ru-RU" sz="2600" dirty="0"/>
              <a:t>          </a:t>
            </a:r>
            <a:r>
              <a:rPr lang="ru-RU" sz="2600" dirty="0" err="1"/>
              <a:t>Заттарға</a:t>
            </a:r>
            <a:r>
              <a:rPr lang="ru-RU" sz="2600" dirty="0"/>
              <a:t>, </a:t>
            </a:r>
            <a:r>
              <a:rPr lang="ru-RU" sz="2600" dirty="0" err="1"/>
              <a:t>объектілерге</a:t>
            </a:r>
            <a:r>
              <a:rPr lang="ru-RU" sz="2600" dirty="0"/>
              <a:t> </a:t>
            </a:r>
            <a:r>
              <a:rPr lang="ru-RU" sz="2600" dirty="0" err="1"/>
              <a:t>иондаушы</a:t>
            </a:r>
            <a:r>
              <a:rPr lang="ru-RU" sz="2600" dirty="0"/>
              <a:t> </a:t>
            </a:r>
            <a:r>
              <a:rPr lang="ru-RU" sz="2600" dirty="0" err="1"/>
              <a:t>сәулеленудің</a:t>
            </a:r>
            <a:r>
              <a:rPr lang="ru-RU" sz="2600" dirty="0"/>
              <a:t> </a:t>
            </a:r>
            <a:r>
              <a:rPr lang="ru-RU" sz="2600" dirty="0" err="1"/>
              <a:t>әсер</a:t>
            </a:r>
            <a:r>
              <a:rPr lang="ru-RU" sz="2600" dirty="0"/>
              <a:t> </a:t>
            </a:r>
            <a:r>
              <a:rPr lang="ru-RU" sz="2600" dirty="0" err="1"/>
              <a:t>ету</a:t>
            </a:r>
            <a:r>
              <a:rPr lang="ru-RU" sz="2600" dirty="0"/>
              <a:t> </a:t>
            </a:r>
            <a:r>
              <a:rPr lang="ru-RU" sz="2600" dirty="0" err="1"/>
              <a:t>дәрежесін</a:t>
            </a:r>
            <a:r>
              <a:rPr lang="ru-RU" sz="2600" dirty="0"/>
              <a:t> </a:t>
            </a:r>
            <a:r>
              <a:rPr lang="ru-RU" sz="2600" dirty="0" err="1"/>
              <a:t>сипаттау</a:t>
            </a:r>
            <a:r>
              <a:rPr lang="ru-RU" sz="2600" dirty="0"/>
              <a:t> </a:t>
            </a:r>
            <a:r>
              <a:rPr lang="ru-RU" sz="2600" dirty="0" err="1"/>
              <a:t>үшін</a:t>
            </a:r>
            <a:r>
              <a:rPr lang="ru-RU" sz="2600" dirty="0"/>
              <a:t> </a:t>
            </a:r>
            <a:r>
              <a:rPr lang="ru-RU" sz="2600" dirty="0" err="1"/>
              <a:t>әсер</a:t>
            </a:r>
            <a:r>
              <a:rPr lang="ru-RU" sz="2600" dirty="0"/>
              <a:t> </a:t>
            </a:r>
            <a:r>
              <a:rPr lang="ru-RU" sz="2600" dirty="0" err="1"/>
              <a:t>ету</a:t>
            </a:r>
            <a:r>
              <a:rPr lang="ru-RU" sz="2600" dirty="0"/>
              <a:t> </a:t>
            </a:r>
            <a:r>
              <a:rPr lang="ru-RU" sz="2600" dirty="0" err="1"/>
              <a:t>және</a:t>
            </a:r>
            <a:r>
              <a:rPr lang="ru-RU" sz="2600" dirty="0"/>
              <a:t> </a:t>
            </a:r>
            <a:r>
              <a:rPr lang="ru-RU" sz="2600" dirty="0" err="1"/>
              <a:t>сіңірілген</a:t>
            </a:r>
            <a:r>
              <a:rPr lang="ru-RU" sz="2600" dirty="0"/>
              <a:t> доза </a:t>
            </a:r>
            <a:r>
              <a:rPr lang="ru-RU" sz="2600" dirty="0" err="1"/>
              <a:t>ұғымдары</a:t>
            </a:r>
            <a:r>
              <a:rPr lang="ru-RU" sz="2600" dirty="0"/>
              <a:t> </a:t>
            </a:r>
            <a:r>
              <a:rPr lang="ru-RU" sz="2600" dirty="0" err="1"/>
              <a:t>қолданылады</a:t>
            </a:r>
            <a:r>
              <a:rPr lang="ru-RU" sz="2600" dirty="0"/>
              <a:t>.</a:t>
            </a:r>
          </a:p>
          <a:p>
            <a:pPr algn="just"/>
            <a:r>
              <a:rPr lang="ru-RU" sz="2600" b="1" dirty="0">
                <a:solidFill>
                  <a:srgbClr val="C00000"/>
                </a:solidFill>
              </a:rPr>
              <a:t>           Х </a:t>
            </a:r>
            <a:r>
              <a:rPr lang="ru-RU" sz="2600" b="1" dirty="0" err="1">
                <a:solidFill>
                  <a:srgbClr val="C00000"/>
                </a:solidFill>
              </a:rPr>
              <a:t>экспозиционды</a:t>
            </a:r>
            <a:r>
              <a:rPr lang="ru-RU" sz="2600" b="1" dirty="0">
                <a:solidFill>
                  <a:srgbClr val="C00000"/>
                </a:solidFill>
              </a:rPr>
              <a:t>  </a:t>
            </a:r>
            <a:r>
              <a:rPr lang="ru-RU" sz="2600" b="1" dirty="0" err="1">
                <a:solidFill>
                  <a:srgbClr val="C00000"/>
                </a:solidFill>
              </a:rPr>
              <a:t>дозасы</a:t>
            </a:r>
            <a:r>
              <a:rPr lang="ru-RU" sz="2600" b="1" dirty="0">
                <a:solidFill>
                  <a:srgbClr val="C00000"/>
                </a:solidFill>
              </a:rPr>
              <a:t> </a:t>
            </a:r>
            <a:r>
              <a:rPr lang="ru-RU" sz="2600" dirty="0"/>
              <a:t>- </a:t>
            </a:r>
            <a:r>
              <a:rPr lang="ru-RU" sz="2600" dirty="0" err="1"/>
              <a:t>бұл</a:t>
            </a:r>
            <a:r>
              <a:rPr lang="ru-RU" sz="2600" dirty="0"/>
              <a:t> </a:t>
            </a:r>
            <a:r>
              <a:rPr lang="ru-RU" sz="2600" dirty="0" err="1"/>
              <a:t>электромагниттік</a:t>
            </a:r>
            <a:r>
              <a:rPr lang="ru-RU" sz="2600" dirty="0"/>
              <a:t> </a:t>
            </a:r>
            <a:r>
              <a:rPr lang="ru-RU" sz="2600" dirty="0" err="1"/>
              <a:t>сәулеленудің</a:t>
            </a:r>
            <a:r>
              <a:rPr lang="ru-RU" sz="2600" dirty="0"/>
              <a:t> (гамма -кванты </a:t>
            </a:r>
            <a:r>
              <a:rPr lang="ru-RU" sz="2600" dirty="0" err="1"/>
              <a:t>немесе</a:t>
            </a:r>
            <a:r>
              <a:rPr lang="ru-RU" sz="2600" dirty="0"/>
              <a:t> рентген </a:t>
            </a:r>
            <a:r>
              <a:rPr lang="ru-RU" sz="2600" dirty="0" err="1"/>
              <a:t>сәулелері</a:t>
            </a:r>
            <a:r>
              <a:rPr lang="ru-RU" sz="2600" dirty="0"/>
              <a:t>) </a:t>
            </a:r>
            <a:r>
              <a:rPr lang="ru-RU" sz="2600" dirty="0" err="1"/>
              <a:t>иондаушы</a:t>
            </a:r>
            <a:r>
              <a:rPr lang="ru-RU" sz="2600" dirty="0"/>
              <a:t> </a:t>
            </a:r>
            <a:r>
              <a:rPr lang="ru-RU" sz="2600" dirty="0" err="1"/>
              <a:t>әсерінің</a:t>
            </a:r>
            <a:r>
              <a:rPr lang="ru-RU" sz="2600" dirty="0"/>
              <a:t> </a:t>
            </a:r>
            <a:r>
              <a:rPr lang="ru-RU" sz="2600" dirty="0" err="1"/>
              <a:t>өлшемі</a:t>
            </a:r>
            <a:r>
              <a:rPr lang="ru-RU" sz="2600" dirty="0"/>
              <a:t>. </a:t>
            </a:r>
            <a:r>
              <a:rPr lang="ru-RU" sz="2600" dirty="0" err="1"/>
              <a:t>Ол</a:t>
            </a:r>
            <a:r>
              <a:rPr lang="ru-RU" sz="2600" dirty="0"/>
              <a:t> </a:t>
            </a:r>
            <a:r>
              <a:rPr lang="ru-RU" sz="2600" dirty="0" err="1"/>
              <a:t>ауада</a:t>
            </a:r>
            <a:r>
              <a:rPr lang="ru-RU" sz="2600" dirty="0"/>
              <a:t> </a:t>
            </a:r>
            <a:r>
              <a:rPr lang="ru-RU" sz="2600" dirty="0" err="1"/>
              <a:t>жасалған</a:t>
            </a:r>
            <a:r>
              <a:rPr lang="ru-RU" sz="2600" dirty="0"/>
              <a:t> </a:t>
            </a:r>
            <a:r>
              <a:rPr lang="ru-RU" sz="2600" dirty="0" err="1"/>
              <a:t>бірдей</a:t>
            </a:r>
            <a:r>
              <a:rPr lang="ru-RU" sz="2600" dirty="0"/>
              <a:t> </a:t>
            </a:r>
            <a:r>
              <a:rPr lang="ru-RU" sz="2600" dirty="0" err="1"/>
              <a:t>белгінің</a:t>
            </a:r>
            <a:r>
              <a:rPr lang="ru-RU" sz="2600" dirty="0"/>
              <a:t> </a:t>
            </a:r>
            <a:r>
              <a:rPr lang="ru-RU" sz="2600" dirty="0" err="1"/>
              <a:t>барлық</a:t>
            </a:r>
            <a:r>
              <a:rPr lang="ru-RU" sz="2600" dirty="0"/>
              <a:t> </a:t>
            </a:r>
            <a:r>
              <a:rPr lang="ru-RU" sz="2600" dirty="0" err="1"/>
              <a:t>иондарының</a:t>
            </a:r>
            <a:r>
              <a:rPr lang="ru-RU" sz="2600" dirty="0"/>
              <a:t> </a:t>
            </a:r>
            <a:r>
              <a:rPr lang="en-US" sz="2600" dirty="0"/>
              <a:t>Q </a:t>
            </a:r>
            <a:r>
              <a:rPr lang="ru-RU" sz="2600" dirty="0" err="1"/>
              <a:t>зарядының</a:t>
            </a:r>
            <a:r>
              <a:rPr lang="ru-RU" sz="2600" dirty="0"/>
              <a:t> осы </a:t>
            </a:r>
            <a:r>
              <a:rPr lang="ru-RU" sz="2600" dirty="0" err="1"/>
              <a:t>көлемдегі</a:t>
            </a:r>
            <a:r>
              <a:rPr lang="ru-RU" sz="2600" dirty="0"/>
              <a:t> </a:t>
            </a:r>
            <a:r>
              <a:rPr lang="ru-RU" sz="2600" dirty="0" err="1"/>
              <a:t>ауаның</a:t>
            </a:r>
            <a:r>
              <a:rPr lang="ru-RU" sz="2600" dirty="0"/>
              <a:t> </a:t>
            </a:r>
            <a:r>
              <a:rPr lang="en-US" sz="2600" dirty="0"/>
              <a:t>m </a:t>
            </a:r>
            <a:r>
              <a:rPr lang="ru-RU" sz="2600" dirty="0" err="1"/>
              <a:t>массасына</a:t>
            </a:r>
            <a:r>
              <a:rPr lang="ru-RU" sz="2600" dirty="0"/>
              <a:t> </a:t>
            </a:r>
            <a:r>
              <a:rPr lang="ru-RU" sz="2600" dirty="0" err="1"/>
              <a:t>қатынасына</a:t>
            </a:r>
            <a:r>
              <a:rPr lang="ru-RU" sz="2600" dirty="0"/>
              <a:t> </a:t>
            </a:r>
            <a:r>
              <a:rPr lang="ru-RU" sz="2600" dirty="0" err="1"/>
              <a:t>тең</a:t>
            </a:r>
            <a:r>
              <a:rPr lang="ru-RU" sz="2600" dirty="0"/>
              <a:t>:</a:t>
            </a:r>
          </a:p>
          <a:p>
            <a:endParaRPr lang="ru-RU" sz="2600" dirty="0"/>
          </a:p>
          <a:p>
            <a:r>
              <a:rPr lang="ru-RU" sz="2600" dirty="0"/>
              <a:t> </a:t>
            </a:r>
          </a:p>
          <a:p>
            <a:endParaRPr lang="kk-KZ" sz="2600" dirty="0"/>
          </a:p>
          <a:p>
            <a:pPr algn="just"/>
            <a:r>
              <a:rPr lang="kk-KZ" sz="2600" dirty="0"/>
              <a:t>           </a:t>
            </a:r>
            <a:r>
              <a:rPr lang="en-US" sz="2600" dirty="0"/>
              <a:t>SI </a:t>
            </a:r>
            <a:r>
              <a:rPr lang="ru-RU" sz="2600" dirty="0" err="1"/>
              <a:t>жүйесінде</a:t>
            </a:r>
            <a:r>
              <a:rPr lang="ru-RU" sz="2600" dirty="0"/>
              <a:t> экспозиция </a:t>
            </a:r>
            <a:r>
              <a:rPr lang="ru-RU" sz="2600" dirty="0" err="1"/>
              <a:t>дозасының</a:t>
            </a:r>
            <a:r>
              <a:rPr lang="ru-RU" sz="2600" dirty="0"/>
              <a:t> </a:t>
            </a:r>
            <a:r>
              <a:rPr lang="ru-RU" sz="2600" dirty="0" err="1"/>
              <a:t>бірлігі</a:t>
            </a:r>
            <a:r>
              <a:rPr lang="ru-RU" sz="2600" dirty="0"/>
              <a:t> </a:t>
            </a:r>
            <a:r>
              <a:rPr lang="ru-RU" sz="2600" b="1" dirty="0">
                <a:solidFill>
                  <a:srgbClr val="C00000"/>
                </a:solidFill>
              </a:rPr>
              <a:t>Кл/кг </a:t>
            </a:r>
            <a:r>
              <a:rPr lang="ru-RU" sz="2600" dirty="0" err="1"/>
              <a:t>құрайды</a:t>
            </a:r>
            <a:r>
              <a:rPr lang="ru-RU" sz="2600" dirty="0"/>
              <a:t> (</a:t>
            </a:r>
            <a:r>
              <a:rPr lang="ru-RU" sz="2600" dirty="0" err="1"/>
              <a:t>килограммға</a:t>
            </a:r>
            <a:r>
              <a:rPr lang="ru-RU" sz="2600" dirty="0"/>
              <a:t> кулон). </a:t>
            </a:r>
          </a:p>
          <a:p>
            <a:pPr algn="just"/>
            <a:r>
              <a:rPr lang="ru-RU" sz="2600" dirty="0"/>
              <a:t>           </a:t>
            </a:r>
            <a:r>
              <a:rPr lang="ru-RU" sz="2600" dirty="0" err="1"/>
              <a:t>Кең</a:t>
            </a:r>
            <a:r>
              <a:rPr lang="ru-RU" sz="2600" dirty="0"/>
              <a:t> </a:t>
            </a:r>
            <a:r>
              <a:rPr lang="ru-RU" sz="2600" dirty="0" err="1"/>
              <a:t>тараған</a:t>
            </a:r>
            <a:r>
              <a:rPr lang="ru-RU" sz="2600" dirty="0"/>
              <a:t> </a:t>
            </a:r>
            <a:r>
              <a:rPr lang="ru-RU" sz="2600" dirty="0" err="1"/>
              <a:t>түрі</a:t>
            </a:r>
            <a:r>
              <a:rPr lang="ru-RU" sz="2600" dirty="0"/>
              <a:t> </a:t>
            </a:r>
            <a:r>
              <a:rPr lang="ru-RU" sz="2600" b="1" dirty="0">
                <a:solidFill>
                  <a:srgbClr val="C00000"/>
                </a:solidFill>
              </a:rPr>
              <a:t>рентген</a:t>
            </a:r>
            <a:r>
              <a:rPr lang="ru-RU" sz="2600" dirty="0"/>
              <a:t> </a:t>
            </a:r>
            <a:r>
              <a:rPr lang="ru-RU" sz="2600" dirty="0" err="1"/>
              <a:t>сәулесі</a:t>
            </a:r>
            <a:r>
              <a:rPr lang="ru-RU" sz="2600" dirty="0"/>
              <a:t> (</a:t>
            </a:r>
            <a:r>
              <a:rPr lang="en-US" sz="2600" dirty="0"/>
              <a:t>P, </a:t>
            </a:r>
            <a:r>
              <a:rPr lang="en-US" sz="2600" dirty="0" err="1"/>
              <a:t>mR</a:t>
            </a:r>
            <a:r>
              <a:rPr lang="en-US" sz="2600" dirty="0"/>
              <a:t>, </a:t>
            </a:r>
            <a:r>
              <a:rPr lang="el-GR" sz="2600" dirty="0"/>
              <a:t>μ</a:t>
            </a:r>
            <a:r>
              <a:rPr lang="en-US" sz="2600" dirty="0"/>
              <a:t>R) </a:t>
            </a:r>
            <a:r>
              <a:rPr lang="ru-RU" sz="2600" dirty="0" err="1"/>
              <a:t>экспозиционды</a:t>
            </a:r>
            <a:r>
              <a:rPr lang="ru-RU" sz="2600" dirty="0"/>
              <a:t> </a:t>
            </a:r>
            <a:r>
              <a:rPr lang="ru-RU" sz="2600" dirty="0" err="1"/>
              <a:t>дозаның</a:t>
            </a:r>
            <a:r>
              <a:rPr lang="ru-RU" sz="2600" dirty="0"/>
              <a:t> </a:t>
            </a:r>
            <a:r>
              <a:rPr lang="ru-RU" sz="2600" dirty="0" err="1"/>
              <a:t>жүйеден</a:t>
            </a:r>
            <a:r>
              <a:rPr lang="ru-RU" sz="2600" dirty="0"/>
              <a:t> </a:t>
            </a:r>
            <a:r>
              <a:rPr lang="ru-RU" sz="2600" dirty="0" err="1"/>
              <a:t>тыс</a:t>
            </a:r>
            <a:r>
              <a:rPr lang="ru-RU" sz="2600" dirty="0"/>
              <a:t> </a:t>
            </a:r>
            <a:r>
              <a:rPr lang="ru-RU" sz="2600" dirty="0" err="1"/>
              <a:t>бірлігі</a:t>
            </a:r>
            <a:r>
              <a:rPr lang="ru-RU" sz="2600" dirty="0"/>
              <a:t> </a:t>
            </a:r>
            <a:r>
              <a:rPr lang="ru-RU" sz="2600" dirty="0" err="1"/>
              <a:t>болып</a:t>
            </a:r>
            <a:r>
              <a:rPr lang="ru-RU" sz="2600" dirty="0"/>
              <a:t> </a:t>
            </a:r>
            <a:r>
              <a:rPr lang="ru-RU" sz="2600" dirty="0" err="1"/>
              <a:t>табылады</a:t>
            </a:r>
            <a:r>
              <a:rPr lang="ru-RU" dirty="0"/>
              <a:t>.</a:t>
            </a:r>
          </a:p>
        </p:txBody>
      </p:sp>
      <p:pic>
        <p:nvPicPr>
          <p:cNvPr id="4" name="Рисунок 3">
            <a:extLst>
              <a:ext uri="{FF2B5EF4-FFF2-40B4-BE49-F238E27FC236}">
                <a16:creationId xmlns:a16="http://schemas.microsoft.com/office/drawing/2014/main" id="{4A77CC59-E348-4610-8F91-2BA621673A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32274" y="3429000"/>
            <a:ext cx="987797" cy="720080"/>
          </a:xfrm>
          <a:prstGeom prst="rect">
            <a:avLst/>
          </a:prstGeom>
          <a:noFill/>
          <a:ln>
            <a:noFill/>
          </a:ln>
        </p:spPr>
      </p:pic>
    </p:spTree>
    <p:extLst>
      <p:ext uri="{BB962C8B-B14F-4D97-AF65-F5344CB8AC3E}">
        <p14:creationId xmlns:p14="http://schemas.microsoft.com/office/powerpoint/2010/main" val="1024494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130C08-1D6B-419B-89CB-2A4288677FC7}"/>
              </a:ext>
            </a:extLst>
          </p:cNvPr>
          <p:cNvSpPr txBox="1"/>
          <p:nvPr/>
        </p:nvSpPr>
        <p:spPr>
          <a:xfrm>
            <a:off x="251520" y="332656"/>
            <a:ext cx="8208912" cy="6124754"/>
          </a:xfrm>
          <a:prstGeom prst="rect">
            <a:avLst/>
          </a:prstGeom>
          <a:noFill/>
        </p:spPr>
        <p:txBody>
          <a:bodyPr wrap="square">
            <a:spAutoFit/>
          </a:bodyPr>
          <a:lstStyle/>
          <a:p>
            <a:pPr algn="ctr"/>
            <a:r>
              <a:rPr lang="ru-RU" sz="2800" b="1" dirty="0" err="1">
                <a:solidFill>
                  <a:srgbClr val="C00000"/>
                </a:solidFill>
              </a:rPr>
              <a:t>Сіңірілген</a:t>
            </a:r>
            <a:r>
              <a:rPr lang="ru-RU" sz="2800" b="1" dirty="0">
                <a:solidFill>
                  <a:srgbClr val="C00000"/>
                </a:solidFill>
              </a:rPr>
              <a:t> (</a:t>
            </a:r>
            <a:r>
              <a:rPr lang="ru-RU" sz="2800" b="1" dirty="0" err="1">
                <a:solidFill>
                  <a:srgbClr val="C00000"/>
                </a:solidFill>
              </a:rPr>
              <a:t>жұтылған</a:t>
            </a:r>
            <a:r>
              <a:rPr lang="ru-RU" sz="2800" b="1" dirty="0">
                <a:solidFill>
                  <a:srgbClr val="C00000"/>
                </a:solidFill>
              </a:rPr>
              <a:t>) доза</a:t>
            </a:r>
          </a:p>
          <a:p>
            <a:pPr algn="just"/>
            <a:r>
              <a:rPr lang="ru-RU" sz="2800" dirty="0"/>
              <a:t>           </a:t>
            </a:r>
            <a:r>
              <a:rPr lang="ru-RU" sz="2800" dirty="0" err="1"/>
              <a:t>Сәулеленудің</a:t>
            </a:r>
            <a:r>
              <a:rPr lang="ru-RU" sz="2800" dirty="0"/>
              <a:t> </a:t>
            </a:r>
            <a:r>
              <a:rPr lang="ru-RU" sz="2800" dirty="0" err="1"/>
              <a:t>затқа</a:t>
            </a:r>
            <a:r>
              <a:rPr lang="ru-RU" sz="2800" dirty="0"/>
              <a:t> </a:t>
            </a:r>
            <a:r>
              <a:rPr lang="ru-RU" sz="2800" dirty="0" err="1"/>
              <a:t>әсерін</a:t>
            </a:r>
            <a:r>
              <a:rPr lang="ru-RU" sz="2800" dirty="0"/>
              <a:t> </a:t>
            </a:r>
            <a:r>
              <a:rPr lang="ru-RU" sz="2800" dirty="0" err="1"/>
              <a:t>сипаттайтын</a:t>
            </a:r>
            <a:r>
              <a:rPr lang="ru-RU" sz="2800" dirty="0"/>
              <a:t> </a:t>
            </a:r>
            <a:r>
              <a:rPr lang="ru-RU" sz="2800" dirty="0" err="1"/>
              <a:t>универсальды</a:t>
            </a:r>
            <a:r>
              <a:rPr lang="ru-RU" sz="2800" dirty="0"/>
              <a:t> </a:t>
            </a:r>
            <a:r>
              <a:rPr lang="ru-RU" sz="2800" dirty="0" err="1"/>
              <a:t>шамасы</a:t>
            </a:r>
            <a:r>
              <a:rPr lang="ru-RU" sz="2800" dirty="0"/>
              <a:t> - </a:t>
            </a:r>
            <a:r>
              <a:rPr lang="ru-RU" sz="2800" dirty="0" err="1"/>
              <a:t>бұл</a:t>
            </a:r>
            <a:r>
              <a:rPr lang="ru-RU" sz="2800" dirty="0"/>
              <a:t> </a:t>
            </a:r>
            <a:r>
              <a:rPr lang="ru-RU" sz="2800" dirty="0" err="1"/>
              <a:t>сіңірілген</a:t>
            </a:r>
            <a:r>
              <a:rPr lang="ru-RU" sz="2800" dirty="0"/>
              <a:t> доза </a:t>
            </a:r>
            <a:r>
              <a:rPr lang="en-US" sz="2800" dirty="0"/>
              <a:t>D - </a:t>
            </a:r>
            <a:r>
              <a:rPr lang="ru-RU" sz="2800" dirty="0" err="1"/>
              <a:t>бұл</a:t>
            </a:r>
            <a:r>
              <a:rPr lang="ru-RU" sz="2800" dirty="0"/>
              <a:t> </a:t>
            </a:r>
            <a:r>
              <a:rPr lang="ru-RU" sz="2800" dirty="0" err="1"/>
              <a:t>заттың</a:t>
            </a:r>
            <a:r>
              <a:rPr lang="ru-RU" sz="2800" dirty="0"/>
              <a:t> масса </a:t>
            </a:r>
            <a:r>
              <a:rPr lang="ru-RU" sz="2800" dirty="0" err="1"/>
              <a:t>бірлігіне</a:t>
            </a:r>
            <a:r>
              <a:rPr lang="ru-RU" sz="2800" dirty="0"/>
              <a:t> </a:t>
            </a:r>
            <a:r>
              <a:rPr lang="ru-RU" sz="2800" dirty="0" err="1"/>
              <a:t>берілген</a:t>
            </a:r>
            <a:r>
              <a:rPr lang="ru-RU" sz="2800" dirty="0"/>
              <a:t> </a:t>
            </a:r>
            <a:r>
              <a:rPr lang="ru-RU" sz="2800" dirty="0" err="1"/>
              <a:t>сәулелену</a:t>
            </a:r>
            <a:r>
              <a:rPr lang="ru-RU" sz="2800" dirty="0"/>
              <a:t> </a:t>
            </a:r>
            <a:r>
              <a:rPr lang="ru-RU" sz="2800" dirty="0" err="1"/>
              <a:t>энергиясы</a:t>
            </a:r>
            <a:endParaRPr lang="ru-RU" sz="2800" dirty="0"/>
          </a:p>
          <a:p>
            <a:pPr algn="just"/>
            <a:r>
              <a:rPr lang="ru-RU" sz="2800" dirty="0"/>
              <a:t> </a:t>
            </a:r>
          </a:p>
          <a:p>
            <a:pPr algn="just"/>
            <a:endParaRPr lang="ru-RU" sz="2800" dirty="0"/>
          </a:p>
          <a:p>
            <a:pPr algn="just"/>
            <a:r>
              <a:rPr lang="kk-KZ" sz="2800" dirty="0"/>
              <a:t>           </a:t>
            </a:r>
            <a:r>
              <a:rPr lang="en-US" sz="2800" dirty="0"/>
              <a:t>SI </a:t>
            </a:r>
            <a:r>
              <a:rPr lang="ru-RU" sz="2800" dirty="0" err="1"/>
              <a:t>жүйесінде</a:t>
            </a:r>
            <a:r>
              <a:rPr lang="ru-RU" sz="2800" dirty="0"/>
              <a:t> </a:t>
            </a:r>
            <a:r>
              <a:rPr lang="ru-RU" sz="2800" dirty="0" err="1"/>
              <a:t>жұтылған</a:t>
            </a:r>
            <a:r>
              <a:rPr lang="ru-RU" sz="2800" dirty="0"/>
              <a:t> </a:t>
            </a:r>
            <a:r>
              <a:rPr lang="ru-RU" sz="2800" dirty="0" err="1"/>
              <a:t>дозаның</a:t>
            </a:r>
            <a:r>
              <a:rPr lang="ru-RU" sz="2800" dirty="0"/>
              <a:t> </a:t>
            </a:r>
            <a:r>
              <a:rPr lang="ru-RU" sz="2800" dirty="0" err="1"/>
              <a:t>бірлігі</a:t>
            </a:r>
            <a:r>
              <a:rPr lang="ru-RU" sz="2800" dirty="0"/>
              <a:t> Дж/кг (1 </a:t>
            </a:r>
            <a:r>
              <a:rPr lang="ru-RU" sz="2800" dirty="0" err="1"/>
              <a:t>килограммға</a:t>
            </a:r>
            <a:r>
              <a:rPr lang="ru-RU" sz="2800" dirty="0"/>
              <a:t> джоуль) </a:t>
            </a:r>
            <a:r>
              <a:rPr lang="ru-RU" sz="2800" dirty="0" err="1"/>
              <a:t>құрайды</a:t>
            </a:r>
            <a:r>
              <a:rPr lang="ru-RU" sz="2800" dirty="0"/>
              <a:t> </a:t>
            </a:r>
            <a:r>
              <a:rPr lang="ru-RU" sz="2800" dirty="0" err="1"/>
              <a:t>және</a:t>
            </a:r>
            <a:r>
              <a:rPr lang="ru-RU" sz="2800" dirty="0"/>
              <a:t> </a:t>
            </a:r>
            <a:r>
              <a:rPr lang="ru-RU" sz="2800" dirty="0" err="1"/>
              <a:t>оның</a:t>
            </a:r>
            <a:r>
              <a:rPr lang="ru-RU" sz="2800" dirty="0"/>
              <a:t>  </a:t>
            </a:r>
            <a:r>
              <a:rPr lang="ru-RU" sz="2800" dirty="0" err="1"/>
              <a:t>өз</a:t>
            </a:r>
            <a:r>
              <a:rPr lang="ru-RU" sz="2800" dirty="0"/>
              <a:t> </a:t>
            </a:r>
            <a:r>
              <a:rPr lang="ru-RU" sz="2800" dirty="0" err="1"/>
              <a:t>атауы</a:t>
            </a:r>
            <a:r>
              <a:rPr lang="ru-RU" sz="2800" dirty="0"/>
              <a:t> </a:t>
            </a:r>
            <a:r>
              <a:rPr lang="ru-RU" sz="2800" b="1" dirty="0">
                <a:solidFill>
                  <a:srgbClr val="C00000"/>
                </a:solidFill>
              </a:rPr>
              <a:t>Грей (Гр). </a:t>
            </a:r>
            <a:r>
              <a:rPr lang="ru-RU" sz="2800" dirty="0" err="1"/>
              <a:t>Яғни</a:t>
            </a:r>
            <a:r>
              <a:rPr lang="ru-RU" sz="2800" dirty="0"/>
              <a:t>, 1 Гр </a:t>
            </a:r>
            <a:r>
              <a:rPr lang="ru-RU" sz="2800" dirty="0" err="1"/>
              <a:t>бір</a:t>
            </a:r>
            <a:r>
              <a:rPr lang="ru-RU" sz="2800" dirty="0"/>
              <a:t> килограмм </a:t>
            </a:r>
            <a:r>
              <a:rPr lang="ru-RU" sz="2800" dirty="0" err="1"/>
              <a:t>затпен</a:t>
            </a:r>
            <a:r>
              <a:rPr lang="ru-RU" sz="2800" dirty="0"/>
              <a:t> </a:t>
            </a:r>
            <a:r>
              <a:rPr lang="ru-RU" sz="2800" dirty="0" err="1"/>
              <a:t>жұтылған</a:t>
            </a:r>
            <a:r>
              <a:rPr lang="ru-RU" sz="2800" dirty="0"/>
              <a:t> </a:t>
            </a:r>
            <a:r>
              <a:rPr lang="ru-RU" sz="2800" dirty="0" err="1"/>
              <a:t>сәулелену</a:t>
            </a:r>
            <a:r>
              <a:rPr lang="ru-RU" sz="2800" dirty="0"/>
              <a:t> </a:t>
            </a:r>
            <a:r>
              <a:rPr lang="ru-RU" sz="2800" dirty="0" err="1"/>
              <a:t>энергиясының</a:t>
            </a:r>
            <a:r>
              <a:rPr lang="ru-RU" sz="2800" dirty="0"/>
              <a:t> </a:t>
            </a:r>
            <a:r>
              <a:rPr lang="ru-RU" sz="2800" dirty="0" err="1"/>
              <a:t>бір</a:t>
            </a:r>
            <a:r>
              <a:rPr lang="ru-RU" sz="2800" dirty="0"/>
              <a:t> </a:t>
            </a:r>
            <a:r>
              <a:rPr lang="ru-RU" sz="2800" dirty="0" err="1"/>
              <a:t>джоульіне</a:t>
            </a:r>
            <a:r>
              <a:rPr lang="ru-RU" sz="2800" dirty="0"/>
              <a:t> </a:t>
            </a:r>
            <a:r>
              <a:rPr lang="ru-RU" sz="2800" dirty="0" err="1"/>
              <a:t>тең</a:t>
            </a:r>
            <a:r>
              <a:rPr lang="ru-RU" sz="2800" dirty="0"/>
              <a:t>. </a:t>
            </a:r>
            <a:r>
              <a:rPr lang="ru-RU" sz="2800" dirty="0" err="1"/>
              <a:t>Сіңірілген</a:t>
            </a:r>
            <a:r>
              <a:rPr lang="ru-RU" sz="2800" dirty="0"/>
              <a:t> доза </a:t>
            </a:r>
            <a:r>
              <a:rPr lang="ru-RU" sz="2800" dirty="0" err="1"/>
              <a:t>дозиметриядағы</a:t>
            </a:r>
            <a:r>
              <a:rPr lang="ru-RU" sz="2800" dirty="0"/>
              <a:t> </a:t>
            </a:r>
            <a:r>
              <a:rPr lang="ru-RU" sz="2800" dirty="0" err="1"/>
              <a:t>негізгі</a:t>
            </a:r>
            <a:r>
              <a:rPr lang="ru-RU" sz="2800" dirty="0"/>
              <a:t> </a:t>
            </a:r>
            <a:r>
              <a:rPr lang="ru-RU" sz="2800" dirty="0" err="1"/>
              <a:t>мөлшер</a:t>
            </a:r>
            <a:r>
              <a:rPr lang="ru-RU" sz="2800" dirty="0"/>
              <a:t> </a:t>
            </a:r>
            <a:r>
              <a:rPr lang="ru-RU" sz="2800" dirty="0" err="1"/>
              <a:t>болып</a:t>
            </a:r>
            <a:r>
              <a:rPr lang="ru-RU" sz="2800" dirty="0"/>
              <a:t> </a:t>
            </a:r>
            <a:r>
              <a:rPr lang="ru-RU" sz="2800" dirty="0" err="1"/>
              <a:t>табылады</a:t>
            </a:r>
            <a:r>
              <a:rPr lang="ru-RU" sz="2800" dirty="0"/>
              <a:t>.</a:t>
            </a:r>
          </a:p>
          <a:p>
            <a:pPr algn="just"/>
            <a:r>
              <a:rPr lang="ru-RU" sz="2800" dirty="0"/>
              <a:t>         1956 </a:t>
            </a:r>
            <a:r>
              <a:rPr lang="ru-RU" sz="2800" dirty="0" err="1"/>
              <a:t>жылы</a:t>
            </a:r>
            <a:r>
              <a:rPr lang="ru-RU" sz="2800" dirty="0"/>
              <a:t> </a:t>
            </a:r>
            <a:r>
              <a:rPr lang="ru-RU" sz="2800" dirty="0" err="1"/>
              <a:t>қазір</a:t>
            </a:r>
            <a:r>
              <a:rPr lang="ru-RU" sz="2800" dirty="0"/>
              <a:t> </a:t>
            </a:r>
            <a:r>
              <a:rPr lang="ru-RU" sz="2800" dirty="0" err="1"/>
              <a:t>ескірген</a:t>
            </a:r>
            <a:r>
              <a:rPr lang="ru-RU" sz="2800" dirty="0"/>
              <a:t> </a:t>
            </a:r>
            <a:r>
              <a:rPr lang="ru-RU" sz="2800" b="1" dirty="0">
                <a:solidFill>
                  <a:srgbClr val="C00000"/>
                </a:solidFill>
              </a:rPr>
              <a:t>рад</a:t>
            </a:r>
            <a:r>
              <a:rPr lang="ru-RU" sz="2800" dirty="0"/>
              <a:t> (</a:t>
            </a:r>
            <a:r>
              <a:rPr lang="ru-RU" sz="2800" dirty="0" err="1"/>
              <a:t>сәуле</a:t>
            </a:r>
            <a:r>
              <a:rPr lang="ru-RU" sz="2800" dirty="0"/>
              <a:t> </a:t>
            </a:r>
            <a:r>
              <a:rPr lang="ru-RU" sz="2800" dirty="0" err="1"/>
              <a:t>сіңіретін</a:t>
            </a:r>
            <a:r>
              <a:rPr lang="ru-RU" sz="2800" dirty="0"/>
              <a:t> доза) </a:t>
            </a:r>
            <a:r>
              <a:rPr lang="ru-RU" sz="2800" dirty="0" err="1"/>
              <a:t>бірлігі</a:t>
            </a:r>
            <a:r>
              <a:rPr lang="ru-RU" sz="2800" dirty="0"/>
              <a:t> </a:t>
            </a:r>
            <a:r>
              <a:rPr lang="ru-RU" sz="2800" dirty="0" err="1"/>
              <a:t>енгізілген</a:t>
            </a:r>
            <a:r>
              <a:rPr lang="ru-RU" sz="2800" dirty="0"/>
              <a:t> 1 рад = 0,01 гр.</a:t>
            </a:r>
          </a:p>
        </p:txBody>
      </p:sp>
      <p:pic>
        <p:nvPicPr>
          <p:cNvPr id="4" name="Рисунок 3">
            <a:extLst>
              <a:ext uri="{FF2B5EF4-FFF2-40B4-BE49-F238E27FC236}">
                <a16:creationId xmlns:a16="http://schemas.microsoft.com/office/drawing/2014/main" id="{9083D387-62BA-4391-A73B-824506CC0110}"/>
              </a:ext>
            </a:extLst>
          </p:cNvPr>
          <p:cNvPicPr>
            <a:picLocks noChangeAspect="1"/>
          </p:cNvPicPr>
          <p:nvPr/>
        </p:nvPicPr>
        <p:blipFill>
          <a:blip r:embed="rId2"/>
          <a:stretch>
            <a:fillRect/>
          </a:stretch>
        </p:blipFill>
        <p:spPr>
          <a:xfrm>
            <a:off x="3923928" y="2132856"/>
            <a:ext cx="792088" cy="663144"/>
          </a:xfrm>
          <a:prstGeom prst="rect">
            <a:avLst/>
          </a:prstGeom>
        </p:spPr>
      </p:pic>
    </p:spTree>
    <p:extLst>
      <p:ext uri="{BB962C8B-B14F-4D97-AF65-F5344CB8AC3E}">
        <p14:creationId xmlns:p14="http://schemas.microsoft.com/office/powerpoint/2010/main" val="108976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E8E1857-1991-4B5F-841E-00C24B91C4AA}"/>
              </a:ext>
            </a:extLst>
          </p:cNvPr>
          <p:cNvSpPr>
            <a:spLocks noGrp="1" noChangeArrowheads="1"/>
          </p:cNvSpPr>
          <p:nvPr>
            <p:ph type="title"/>
          </p:nvPr>
        </p:nvSpPr>
        <p:spPr>
          <a:xfrm>
            <a:off x="323528" y="66464"/>
            <a:ext cx="8153400" cy="324272"/>
          </a:xfrm>
        </p:spPr>
        <p:txBody>
          <a:bodyPr>
            <a:normAutofit fontScale="90000"/>
          </a:bodyPr>
          <a:lstStyle/>
          <a:p>
            <a:pPr eaLnBrk="1" hangingPunct="1"/>
            <a:r>
              <a:rPr lang="ru-RU" altLang="ru-RU" sz="3200" b="1" dirty="0">
                <a:solidFill>
                  <a:schemeClr val="tx1"/>
                </a:solidFill>
                <a:latin typeface="Times New Roman" panose="02020603050405020304" pitchFamily="18" charset="0"/>
              </a:rPr>
              <a:t>Радиация</a:t>
            </a:r>
            <a:endParaRPr lang="ru-RU" altLang="ru-RU" dirty="0">
              <a:solidFill>
                <a:schemeClr val="tx1"/>
              </a:solidFill>
              <a:latin typeface="Times New Roman" panose="02020603050405020304" pitchFamily="18" charset="0"/>
            </a:endParaRPr>
          </a:p>
        </p:txBody>
      </p:sp>
      <p:sp>
        <p:nvSpPr>
          <p:cNvPr id="5123" name="Rectangle 3">
            <a:extLst>
              <a:ext uri="{FF2B5EF4-FFF2-40B4-BE49-F238E27FC236}">
                <a16:creationId xmlns:a16="http://schemas.microsoft.com/office/drawing/2014/main" id="{D7FBF7BB-CBEC-44D5-BFF7-58A8ACC9B1BB}"/>
              </a:ext>
            </a:extLst>
          </p:cNvPr>
          <p:cNvSpPr>
            <a:spLocks noGrp="1" noChangeArrowheads="1"/>
          </p:cNvSpPr>
          <p:nvPr>
            <p:ph idx="1"/>
          </p:nvPr>
        </p:nvSpPr>
        <p:spPr>
          <a:xfrm>
            <a:off x="228600" y="548680"/>
            <a:ext cx="8735888" cy="6080720"/>
          </a:xfrm>
          <a:ln>
            <a:solidFill>
              <a:srgbClr val="FF3300"/>
            </a:solidFill>
            <a:miter lim="800000"/>
            <a:headEnd/>
            <a:tailEnd/>
          </a:ln>
        </p:spPr>
        <p:txBody>
          <a:bodyPr>
            <a:normAutofit/>
          </a:bodyPr>
          <a:lstStyle/>
          <a:p>
            <a:r>
              <a:rPr lang="ru-RU" altLang="ru-RU" sz="1800" b="1" dirty="0">
                <a:latin typeface="Times New Roman" panose="02020603050405020304" pitchFamily="18" charset="0"/>
              </a:rPr>
              <a:t>Радиация - </a:t>
            </a:r>
            <a:r>
              <a:rPr lang="ru-RU" altLang="ru-RU" sz="1800" b="1" dirty="0" err="1">
                <a:latin typeface="Times New Roman" panose="02020603050405020304" pitchFamily="18" charset="0"/>
              </a:rPr>
              <a:t>бұл</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электромагниттік</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барлық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түрлері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жарық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радиотолқындар</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күн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айналамыздағы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басқа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көптеген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сәулелер</a:t>
            </a:r>
            <a:r>
              <a:rPr lang="ru-RU" altLang="ru-RU" sz="1800" b="1" dirty="0">
                <a:latin typeface="Times New Roman" panose="02020603050405020304" pitchFamily="18" charset="0"/>
              </a:rPr>
              <a:t> </a:t>
            </a:r>
            <a:r>
              <a:rPr lang="kk-KZ" altLang="ru-RU" sz="1800" b="1" dirty="0">
                <a:latin typeface="Times New Roman" panose="02020603050405020304" pitchFamily="18" charset="0"/>
              </a:rPr>
              <a:t>жатады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табиғи</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фонын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жасайтын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алатын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радиацияның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көзіне</a:t>
            </a:r>
            <a:r>
              <a:rPr lang="ru-RU" altLang="ru-RU" sz="1800" b="1" dirty="0">
                <a:latin typeface="Times New Roman" panose="02020603050405020304" pitchFamily="18" charset="0"/>
              </a:rPr>
              <a:t> </a:t>
            </a:r>
            <a:r>
              <a:rPr lang="ru-RU" altLang="ru-RU" sz="1800" b="1" dirty="0"/>
              <a:t>- </a:t>
            </a:r>
            <a:r>
              <a:rPr lang="ru-RU" altLang="ru-RU" sz="1800" b="1" dirty="0" err="1"/>
              <a:t>галактикалық</a:t>
            </a:r>
            <a:r>
              <a:rPr lang="ru-RU" altLang="ru-RU" sz="1800" b="1" dirty="0"/>
              <a:t> </a:t>
            </a:r>
            <a:r>
              <a:rPr lang="ru-RU" altLang="ru-RU" sz="1800" b="1" dirty="0" err="1"/>
              <a:t>және</a:t>
            </a:r>
            <a:r>
              <a:rPr lang="ru-RU" altLang="ru-RU" sz="1800" b="1" dirty="0"/>
              <a:t> </a:t>
            </a:r>
            <a:r>
              <a:rPr lang="ru-RU" altLang="ru-RU" sz="1800" b="1" dirty="0" err="1"/>
              <a:t>күн</a:t>
            </a:r>
            <a:r>
              <a:rPr lang="ru-RU" altLang="ru-RU" sz="1800" b="1" dirty="0"/>
              <a:t> </a:t>
            </a:r>
            <a:r>
              <a:rPr lang="ru-RU" altLang="ru-RU" sz="1800" b="1" dirty="0" err="1"/>
              <a:t>радиациясы</a:t>
            </a:r>
            <a:r>
              <a:rPr lang="ru-RU" altLang="ru-RU" sz="1800" b="1" dirty="0"/>
              <a:t>, </a:t>
            </a:r>
            <a:r>
              <a:rPr lang="ru-RU" altLang="ru-RU" sz="1800" b="1" dirty="0" err="1"/>
              <a:t>топырақта</a:t>
            </a:r>
            <a:r>
              <a:rPr lang="ru-RU" altLang="ru-RU" sz="1800" b="1" dirty="0"/>
              <a:t>, </a:t>
            </a:r>
            <a:r>
              <a:rPr lang="ru-RU" altLang="ru-RU" sz="1800" b="1" dirty="0" err="1"/>
              <a:t>ауада</a:t>
            </a:r>
            <a:r>
              <a:rPr lang="ru-RU" altLang="ru-RU" sz="1800" b="1" dirty="0"/>
              <a:t> </a:t>
            </a:r>
            <a:r>
              <a:rPr lang="ru-RU" altLang="ru-RU" sz="1800" b="1" dirty="0" err="1"/>
              <a:t>және</a:t>
            </a:r>
            <a:r>
              <a:rPr lang="ru-RU" altLang="ru-RU" sz="1800" b="1" dirty="0"/>
              <a:t> </a:t>
            </a:r>
            <a:r>
              <a:rPr lang="ru-RU" altLang="ru-RU" sz="1800" b="1" dirty="0" err="1"/>
              <a:t>шаруашылық</a:t>
            </a:r>
            <a:r>
              <a:rPr lang="ru-RU" altLang="ru-RU" sz="1800" b="1" dirty="0"/>
              <a:t> </a:t>
            </a:r>
            <a:r>
              <a:rPr lang="ru-RU" altLang="ru-RU" sz="1800" b="1" dirty="0" err="1"/>
              <a:t>қызметінде</a:t>
            </a:r>
            <a:r>
              <a:rPr lang="ru-RU" altLang="ru-RU" sz="1800" b="1" dirty="0"/>
              <a:t> </a:t>
            </a:r>
            <a:r>
              <a:rPr lang="ru-RU" altLang="ru-RU" sz="1800" b="1" dirty="0" err="1"/>
              <a:t>қолданылатын</a:t>
            </a:r>
            <a:r>
              <a:rPr lang="ru-RU" altLang="ru-RU" sz="1800" b="1" dirty="0"/>
              <a:t> </a:t>
            </a:r>
            <a:r>
              <a:rPr lang="ru-RU" altLang="ru-RU" sz="1800" b="1" dirty="0" err="1"/>
              <a:t>материалдарда</a:t>
            </a:r>
            <a:r>
              <a:rPr lang="ru-RU" altLang="ru-RU" sz="1800" b="1" dirty="0"/>
              <a:t> </a:t>
            </a:r>
            <a:r>
              <a:rPr lang="ru-RU" altLang="ru-RU" sz="1800" b="1" dirty="0" err="1"/>
              <a:t>радиоактивті</a:t>
            </a:r>
            <a:r>
              <a:rPr lang="ru-RU" altLang="ru-RU" sz="1800" b="1" dirty="0"/>
              <a:t> </a:t>
            </a:r>
            <a:r>
              <a:rPr lang="ru-RU" altLang="ru-RU" sz="1800" b="1" dirty="0" err="1"/>
              <a:t>элементтердің</a:t>
            </a:r>
            <a:r>
              <a:rPr lang="ru-RU" altLang="ru-RU" sz="1800" b="1" dirty="0"/>
              <a:t> </a:t>
            </a:r>
            <a:r>
              <a:rPr lang="ru-RU" altLang="ru-RU" sz="1800" b="1" dirty="0" err="1"/>
              <a:t>болуы</a:t>
            </a:r>
            <a:r>
              <a:rPr lang="ru-RU" altLang="ru-RU" sz="1800" b="1" dirty="0"/>
              <a:t>, </a:t>
            </a:r>
            <a:r>
              <a:rPr lang="ru-RU" altLang="ru-RU" sz="1800" b="1" dirty="0" err="1"/>
              <a:t>сонымен</a:t>
            </a:r>
            <a:r>
              <a:rPr lang="ru-RU" altLang="ru-RU" sz="1800" b="1" dirty="0"/>
              <a:t> </a:t>
            </a:r>
            <a:r>
              <a:rPr lang="ru-RU" altLang="ru-RU" sz="1800" b="1" dirty="0" err="1"/>
              <a:t>қатар</a:t>
            </a:r>
            <a:r>
              <a:rPr lang="ru-RU" altLang="ru-RU" sz="1800" b="1" dirty="0"/>
              <a:t> </a:t>
            </a:r>
            <a:r>
              <a:rPr lang="ru-RU" altLang="ru-RU" sz="1800" b="1" dirty="0" err="1"/>
              <a:t>изотоптар</a:t>
            </a:r>
            <a:r>
              <a:rPr lang="ru-RU" altLang="ru-RU" sz="1800" b="1" dirty="0"/>
              <a:t>, </a:t>
            </a:r>
            <a:r>
              <a:rPr lang="ru-RU" altLang="ru-RU" sz="1800" b="1" dirty="0" err="1"/>
              <a:t>әсіресе</a:t>
            </a:r>
            <a:r>
              <a:rPr lang="ru-RU" altLang="ru-RU" sz="1800" b="1" dirty="0"/>
              <a:t> </a:t>
            </a:r>
            <a:r>
              <a:rPr lang="ru-RU" altLang="ru-RU" sz="1800" b="1" dirty="0" err="1"/>
              <a:t>мысалы</a:t>
            </a:r>
            <a:r>
              <a:rPr lang="ru-RU" altLang="ru-RU" sz="1800" b="1" dirty="0"/>
              <a:t> </a:t>
            </a:r>
            <a:r>
              <a:rPr lang="ru-RU" altLang="ru-RU" sz="1800" b="1" dirty="0" err="1"/>
              <a:t>тірі</a:t>
            </a:r>
            <a:r>
              <a:rPr lang="ru-RU" altLang="ru-RU" sz="1800" b="1" dirty="0"/>
              <a:t> организм  </a:t>
            </a:r>
            <a:r>
              <a:rPr lang="ru-RU" altLang="ru-RU" sz="1800" b="1" dirty="0" err="1"/>
              <a:t>ұлпаларындағы</a:t>
            </a:r>
            <a:r>
              <a:rPr lang="ru-RU" altLang="ru-RU" sz="1800" b="1" dirty="0"/>
              <a:t> калий </a:t>
            </a:r>
            <a:r>
              <a:rPr lang="ru-RU" altLang="ru-RU" sz="1800" b="1" dirty="0" err="1"/>
              <a:t>изотоптары</a:t>
            </a:r>
            <a:r>
              <a:rPr lang="ru-RU" altLang="ru-RU" sz="1800" b="1" dirty="0"/>
              <a:t> </a:t>
            </a:r>
            <a:r>
              <a:rPr lang="ru-RU" altLang="ru-RU" sz="1800" b="1" dirty="0" err="1"/>
              <a:t>жатады</a:t>
            </a:r>
            <a:r>
              <a:rPr lang="ru-RU" altLang="ru-RU" sz="1800" b="1" dirty="0"/>
              <a:t>.</a:t>
            </a:r>
            <a:endParaRPr lang="ru-RU" altLang="ru-RU" sz="1800" b="1" dirty="0">
              <a:latin typeface="Times New Roman" panose="02020603050405020304" pitchFamily="18" charset="0"/>
            </a:endParaRPr>
          </a:p>
          <a:p>
            <a:r>
              <a:rPr lang="ru-RU" altLang="ru-RU" sz="1800" b="1" dirty="0"/>
              <a:t> </a:t>
            </a:r>
            <a:r>
              <a:rPr lang="ru-RU" altLang="ru-RU" sz="1800" b="1" dirty="0" err="1"/>
              <a:t>Қызықтыратын</a:t>
            </a:r>
            <a:r>
              <a:rPr lang="ru-RU" altLang="ru-RU" sz="1800" b="1" dirty="0"/>
              <a:t> </a:t>
            </a:r>
            <a:r>
              <a:rPr lang="ru-RU" altLang="ru-RU" sz="1800" b="1" dirty="0" err="1"/>
              <a:t>нәрсе</a:t>
            </a:r>
            <a:r>
              <a:rPr lang="ru-RU" altLang="ru-RU" sz="1800" b="1" dirty="0"/>
              <a:t> - </a:t>
            </a:r>
            <a:r>
              <a:rPr lang="ru-RU" altLang="ru-RU" sz="1800" b="1" dirty="0" err="1"/>
              <a:t>кез-келген</a:t>
            </a:r>
            <a:r>
              <a:rPr lang="ru-RU" altLang="ru-RU" sz="1800" b="1" dirty="0"/>
              <a:t> радиация </a:t>
            </a:r>
            <a:r>
              <a:rPr lang="ru-RU" altLang="ru-RU" sz="1800" b="1" dirty="0" err="1"/>
              <a:t>емес</a:t>
            </a:r>
            <a:r>
              <a:rPr lang="ru-RU" altLang="ru-RU" sz="1800" b="1" dirty="0"/>
              <a:t>, </a:t>
            </a:r>
            <a:r>
              <a:rPr lang="ru-RU" altLang="ru-RU" sz="1800" b="1" dirty="0" err="1"/>
              <a:t>тірі</a:t>
            </a:r>
            <a:r>
              <a:rPr lang="ru-RU" altLang="ru-RU" sz="1800" b="1" dirty="0"/>
              <a:t> </a:t>
            </a:r>
            <a:r>
              <a:rPr lang="ru-RU" altLang="ru-RU" sz="1800" b="1" dirty="0" err="1"/>
              <a:t>организмдердің</a:t>
            </a:r>
            <a:r>
              <a:rPr lang="ru-RU" altLang="ru-RU" sz="1800" b="1" dirty="0"/>
              <a:t> </a:t>
            </a:r>
            <a:r>
              <a:rPr lang="ru-RU" altLang="ru-RU" sz="1800" b="1" dirty="0" err="1"/>
              <a:t>ұлпалары</a:t>
            </a:r>
            <a:r>
              <a:rPr lang="ru-RU" altLang="ru-RU" sz="1800" b="1" dirty="0"/>
              <a:t> мен </a:t>
            </a:r>
            <a:r>
              <a:rPr lang="ru-RU" altLang="ru-RU" sz="1800" b="1" dirty="0" err="1"/>
              <a:t>жасушалары</a:t>
            </a:r>
            <a:r>
              <a:rPr lang="ru-RU" altLang="ru-RU" sz="1800" b="1" dirty="0"/>
              <a:t> </a:t>
            </a:r>
            <a:r>
              <a:rPr lang="ru-RU" altLang="ru-RU" sz="1800" b="1" dirty="0" err="1"/>
              <a:t>арқылы</a:t>
            </a:r>
            <a:r>
              <a:rPr lang="ru-RU" altLang="ru-RU" sz="1800" b="1" dirty="0"/>
              <a:t> </a:t>
            </a:r>
            <a:r>
              <a:rPr lang="ru-RU" altLang="ru-RU" sz="1800" b="1" dirty="0" err="1"/>
              <a:t>өтіп</a:t>
            </a:r>
            <a:r>
              <a:rPr lang="ru-RU" altLang="ru-RU" sz="1800" b="1" dirty="0"/>
              <a:t> </a:t>
            </a:r>
            <a:r>
              <a:rPr lang="ru-RU" altLang="ru-RU" sz="1800" b="1" dirty="0" err="1"/>
              <a:t>иондайтын</a:t>
            </a:r>
            <a:r>
              <a:rPr lang="ru-RU" altLang="ru-RU" sz="1800" b="1" dirty="0"/>
              <a:t> </a:t>
            </a:r>
            <a:r>
              <a:rPr lang="ru-RU" altLang="ru-RU" sz="1800" b="1" dirty="0" err="1"/>
              <a:t>сәулелер</a:t>
            </a:r>
            <a:r>
              <a:rPr lang="ru-RU" altLang="ru-RU" sz="1800" b="1" dirty="0"/>
              <a:t> </a:t>
            </a:r>
            <a:r>
              <a:rPr lang="ru-RU" altLang="ru-RU" sz="1800" b="1" dirty="0" err="1"/>
              <a:t>болып</a:t>
            </a:r>
            <a:r>
              <a:rPr lang="ru-RU" altLang="ru-RU" sz="1800" b="1" dirty="0"/>
              <a:t> </a:t>
            </a:r>
            <a:r>
              <a:rPr lang="ru-RU" altLang="ru-RU" sz="1800" b="1" dirty="0" err="1"/>
              <a:t>табылады</a:t>
            </a:r>
            <a:r>
              <a:rPr lang="ru-RU" altLang="ru-RU" sz="1800" b="1" dirty="0"/>
              <a:t>, </a:t>
            </a:r>
            <a:r>
              <a:rPr lang="ru-RU" altLang="ru-RU" sz="1800" b="1" dirty="0" err="1"/>
              <a:t>молекулалар</a:t>
            </a:r>
            <a:r>
              <a:rPr lang="ru-RU" altLang="ru-RU" sz="1800" b="1" dirty="0"/>
              <a:t> </a:t>
            </a:r>
            <a:r>
              <a:rPr lang="ru-RU" altLang="ru-RU" sz="1800" b="1" dirty="0" err="1"/>
              <a:t>ішіндегі</a:t>
            </a:r>
            <a:r>
              <a:rPr lang="ru-RU" altLang="ru-RU" sz="1800" b="1" dirty="0"/>
              <a:t> </a:t>
            </a:r>
            <a:r>
              <a:rPr lang="ru-RU" altLang="ru-RU" sz="1800" b="1" dirty="0" err="1"/>
              <a:t>химиялық</a:t>
            </a:r>
            <a:r>
              <a:rPr lang="ru-RU" altLang="ru-RU" sz="1800" b="1" dirty="0"/>
              <a:t> </a:t>
            </a:r>
            <a:r>
              <a:rPr lang="ru-RU" altLang="ru-RU" sz="1800" b="1" dirty="0" err="1"/>
              <a:t>байланыстарды</a:t>
            </a:r>
            <a:r>
              <a:rPr lang="ru-RU" altLang="ru-RU" sz="1800" b="1" dirty="0"/>
              <a:t> </a:t>
            </a:r>
            <a:r>
              <a:rPr lang="ru-RU" altLang="ru-RU" sz="1800" b="1" dirty="0" err="1"/>
              <a:t>бұзып</a:t>
            </a:r>
            <a:r>
              <a:rPr lang="ru-RU" altLang="ru-RU" sz="1800" b="1" dirty="0"/>
              <a:t> </a:t>
            </a:r>
            <a:r>
              <a:rPr lang="ru-RU" altLang="ru-RU" sz="1800" b="1" dirty="0" err="1"/>
              <a:t>олардың</a:t>
            </a:r>
            <a:r>
              <a:rPr lang="ru-RU" altLang="ru-RU" sz="1800" b="1" dirty="0"/>
              <a:t> </a:t>
            </a:r>
            <a:r>
              <a:rPr lang="ru-RU" altLang="ru-RU" sz="1800" b="1" dirty="0" err="1"/>
              <a:t>құрылымында</a:t>
            </a:r>
            <a:r>
              <a:rPr lang="ru-RU" altLang="ru-RU" sz="1800" b="1" dirty="0"/>
              <a:t> </a:t>
            </a:r>
            <a:r>
              <a:rPr lang="ru-RU" altLang="ru-RU" sz="1800" b="1" dirty="0" err="1"/>
              <a:t>елеулі</a:t>
            </a:r>
            <a:r>
              <a:rPr lang="ru-RU" altLang="ru-RU" sz="1800" b="1" dirty="0"/>
              <a:t> </a:t>
            </a:r>
            <a:r>
              <a:rPr lang="ru-RU" altLang="ru-RU" sz="1800" b="1" dirty="0" err="1"/>
              <a:t>өзгерістер</a:t>
            </a:r>
            <a:r>
              <a:rPr lang="ru-RU" altLang="ru-RU" sz="1800" b="1" dirty="0"/>
              <a:t> </a:t>
            </a:r>
            <a:r>
              <a:rPr lang="ru-RU" altLang="ru-RU" sz="1800" b="1" dirty="0" err="1"/>
              <a:t>тудыратын</a:t>
            </a:r>
            <a:r>
              <a:rPr lang="ru-RU" altLang="ru-RU" sz="1800" b="1" dirty="0"/>
              <a:t>, </a:t>
            </a:r>
            <a:r>
              <a:rPr lang="ru-RU" altLang="ru-RU" sz="1800" b="1" dirty="0" err="1"/>
              <a:t>оларға</a:t>
            </a:r>
            <a:r>
              <a:rPr lang="ru-RU" altLang="ru-RU" sz="1800" b="1" dirty="0"/>
              <a:t> </a:t>
            </a:r>
            <a:r>
              <a:rPr lang="ru-RU" altLang="ru-RU" sz="1800" b="1" dirty="0" err="1"/>
              <a:t>өз</a:t>
            </a:r>
            <a:r>
              <a:rPr lang="ru-RU" altLang="ru-RU" sz="1800" b="1" dirty="0"/>
              <a:t> </a:t>
            </a:r>
            <a:r>
              <a:rPr lang="ru-RU" altLang="ru-RU" sz="1800" b="1" dirty="0" err="1"/>
              <a:t>энергиясын</a:t>
            </a:r>
            <a:r>
              <a:rPr lang="ru-RU" altLang="ru-RU" sz="1800" b="1" dirty="0"/>
              <a:t>  </a:t>
            </a:r>
            <a:r>
              <a:rPr lang="ru-RU" altLang="ru-RU" sz="1800" b="1" dirty="0" err="1"/>
              <a:t>беретін</a:t>
            </a:r>
            <a:r>
              <a:rPr lang="ru-RU" altLang="ru-RU" sz="1800" b="1" dirty="0"/>
              <a:t> </a:t>
            </a:r>
            <a:r>
              <a:rPr lang="ru-RU" altLang="ru-RU" sz="1800" b="1" dirty="0" err="1"/>
              <a:t>иондаушы</a:t>
            </a:r>
            <a:r>
              <a:rPr lang="ru-RU" altLang="ru-RU" sz="1800" b="1" dirty="0"/>
              <a:t> </a:t>
            </a:r>
            <a:r>
              <a:rPr lang="ru-RU" altLang="ru-RU" sz="1800" b="1" dirty="0" err="1"/>
              <a:t>сәулелер</a:t>
            </a:r>
            <a:r>
              <a:rPr lang="ru-RU" altLang="ru-RU" sz="1800" b="1" dirty="0"/>
              <a:t>.</a:t>
            </a:r>
            <a:endParaRPr lang="ru-RU" altLang="ru-RU" sz="1800" b="1" dirty="0">
              <a:solidFill>
                <a:srgbClr val="000000"/>
              </a:solidFill>
              <a:latin typeface="Times New Roman" panose="02020603050405020304" pitchFamily="18" charset="0"/>
            </a:endParaRPr>
          </a:p>
          <a:p>
            <a:pPr eaLnBrk="1" hangingPunct="1"/>
            <a:r>
              <a:rPr lang="ru-RU" altLang="ru-RU" sz="1800" b="1" dirty="0" err="1">
                <a:latin typeface="Times New Roman" panose="02020603050405020304" pitchFamily="18" charset="0"/>
              </a:rPr>
              <a:t>Жұтылған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шамалы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мөлшері</a:t>
            </a:r>
            <a:r>
              <a:rPr lang="ru-RU" altLang="ru-RU" sz="1800" b="1" dirty="0">
                <a:latin typeface="Times New Roman" panose="02020603050405020304" pitchFamily="18" charset="0"/>
              </a:rPr>
              <a:t> мен </a:t>
            </a:r>
            <a:r>
              <a:rPr lang="ru-RU" altLang="ru-RU" sz="1800" b="1" dirty="0" err="1">
                <a:latin typeface="Times New Roman" panose="02020603050405020304" pitchFamily="18" charset="0"/>
              </a:rPr>
              <a:t>биологиялық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объекттердегі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реакцияларының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көріну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деңгейінің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өлім</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нәтижесіне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дейін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арасындағы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үлкен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алшақтықтан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тұратын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негізгі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радиобиологиялық</a:t>
            </a:r>
            <a:r>
              <a:rPr lang="ru-RU" altLang="ru-RU" sz="1800" b="1" dirty="0">
                <a:latin typeface="Times New Roman" panose="02020603050405020304" pitchFamily="18" charset="0"/>
              </a:rPr>
              <a:t> парадокс (Тимофеев-</a:t>
            </a:r>
            <a:r>
              <a:rPr lang="ru-RU" altLang="ru-RU" sz="1800" b="1" dirty="0" err="1">
                <a:latin typeface="Times New Roman" panose="02020603050405020304" pitchFamily="18" charset="0"/>
              </a:rPr>
              <a:t>Ресовскийдің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анықтамасы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бойынша</a:t>
            </a:r>
            <a:r>
              <a:rPr lang="ru-RU" altLang="ru-RU" sz="1800" b="1" dirty="0">
                <a:latin typeface="Times New Roman" panose="02020603050405020304" pitchFamily="18" charset="0"/>
              </a:rPr>
              <a:t>) бар. </a:t>
            </a:r>
            <a:r>
              <a:rPr lang="ru-RU" altLang="ru-RU" sz="1800" b="1" dirty="0" err="1">
                <a:latin typeface="Times New Roman" panose="02020603050405020304" pitchFamily="18" charset="0"/>
              </a:rPr>
              <a:t>Денедегі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сіңірілген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энергияның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елеусіз</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мөлшерінің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апатқа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алып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келуінің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себебі</a:t>
            </a:r>
            <a:r>
              <a:rPr lang="ru-RU" altLang="ru-RU" sz="1800" b="1" dirty="0">
                <a:latin typeface="Times New Roman" panose="02020603050405020304" pitchFamily="18" charset="0"/>
              </a:rPr>
              <a:t> - </a:t>
            </a:r>
            <a:r>
              <a:rPr lang="ru-RU" altLang="ru-RU" sz="1800" b="1" dirty="0" err="1">
                <a:latin typeface="Times New Roman" panose="02020603050405020304" pitchFamily="18" charset="0"/>
              </a:rPr>
              <a:t>радиобиологиялық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парадокстың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жұмбақтары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болып</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саналады</a:t>
            </a:r>
            <a:r>
              <a:rPr lang="ru-RU" altLang="ru-RU" sz="1800" b="1" dirty="0">
                <a:latin typeface="Times New Roman" panose="02020603050405020304" pitchFamily="18" charset="0"/>
              </a:rPr>
              <a:t>.</a:t>
            </a:r>
          </a:p>
          <a:p>
            <a:pPr eaLnBrk="1" hangingPunct="1"/>
            <a:r>
              <a:rPr lang="ru-RU" altLang="ru-RU" sz="1800" b="1" dirty="0" err="1">
                <a:latin typeface="Times New Roman" panose="02020603050405020304" pitchFamily="18" charset="0"/>
              </a:rPr>
              <a:t>Ионды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сәулелену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радиоактивті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ыдырау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ядролық</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түрлену</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заттағы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зарядталған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бөлшектердің</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тежелуі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кезінде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пайда</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және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қоршаған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ортамен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әсерлескенде</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әртүрлі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белгілері</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болатын</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иондарды</a:t>
            </a:r>
            <a:r>
              <a:rPr lang="ru-RU" altLang="ru-RU" sz="1800" b="1" dirty="0">
                <a:latin typeface="Times New Roman" panose="02020603050405020304" pitchFamily="18" charset="0"/>
              </a:rPr>
              <a:t> </a:t>
            </a:r>
            <a:r>
              <a:rPr lang="ru-RU" altLang="ru-RU" sz="1800" b="1" dirty="0" err="1">
                <a:latin typeface="Times New Roman" panose="02020603050405020304" pitchFamily="18" charset="0"/>
              </a:rPr>
              <a:t>түзейді</a:t>
            </a:r>
            <a:r>
              <a:rPr lang="ru-RU" altLang="ru-RU" sz="1800" b="1" dirty="0">
                <a:latin typeface="Times New Roman" panose="02020603050405020304" pitchFamily="18" charset="0"/>
              </a:rPr>
              <a:t>. </a:t>
            </a:r>
          </a:p>
          <a:p>
            <a:pPr eaLnBrk="1" hangingPunct="1"/>
            <a:endParaRPr lang="ru-RU" altLang="ru-RU" sz="1600" dirty="0">
              <a:solidFill>
                <a:srgbClr val="000000"/>
              </a:solidFill>
              <a:latin typeface="Times New Roman" panose="02020603050405020304" pitchFamily="18" charset="0"/>
            </a:endParaRPr>
          </a:p>
          <a:p>
            <a:pPr eaLnBrk="1" hangingPunct="1">
              <a:buFontTx/>
              <a:buNone/>
            </a:pPr>
            <a:endParaRPr lang="ru-RU" altLang="ru-RU" b="1" dirty="0">
              <a:solidFill>
                <a:srgbClr val="000000"/>
              </a:solidFill>
              <a:latin typeface="Times New Roman" panose="02020603050405020304" pitchFamily="18" charset="0"/>
            </a:endParaRPr>
          </a:p>
          <a:p>
            <a:pPr eaLnBrk="1" hangingPunct="1"/>
            <a:endParaRPr lang="ru-RU" altLang="ru-RU" b="1" dirty="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792" y="404664"/>
            <a:ext cx="8408218" cy="5747235"/>
          </a:xfrm>
          <a:prstGeom prst="rect">
            <a:avLst/>
          </a:prstGeom>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06942237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a:extLst>
              <a:ext uri="{FF2B5EF4-FFF2-40B4-BE49-F238E27FC236}">
                <a16:creationId xmlns:a16="http://schemas.microsoft.com/office/drawing/2014/main" id="{546F08DC-F6A2-4B4B-8BCA-765CC87DEE0E}"/>
              </a:ext>
            </a:extLst>
          </p:cNvPr>
          <p:cNvGraphicFramePr>
            <a:graphicFrameLocks noGrp="1" noChangeAspect="1"/>
          </p:cNvGraphicFramePr>
          <p:nvPr>
            <p:ph/>
            <p:extLst>
              <p:ext uri="{D42A27DB-BD31-4B8C-83A1-F6EECF244321}">
                <p14:modId xmlns:p14="http://schemas.microsoft.com/office/powerpoint/2010/main" val="1089542382"/>
              </p:ext>
            </p:extLst>
          </p:nvPr>
        </p:nvGraphicFramePr>
        <p:xfrm>
          <a:off x="395536" y="351224"/>
          <a:ext cx="7920880" cy="6477056"/>
        </p:xfrm>
        <a:graphic>
          <a:graphicData uri="http://schemas.openxmlformats.org/presentationml/2006/ole">
            <mc:AlternateContent xmlns:mc="http://schemas.openxmlformats.org/markup-compatibility/2006">
              <mc:Choice xmlns:v="urn:schemas-microsoft-com:vml" Requires="v">
                <p:oleObj spid="_x0000_s40967" name="Документ" r:id="rId3" imgW="6099048" imgH="5900928" progId="Word.Document.8">
                  <p:embed/>
                </p:oleObj>
              </mc:Choice>
              <mc:Fallback>
                <p:oleObj name="Документ" r:id="rId3" imgW="6099048" imgH="5900928" progId="Word.Document.8">
                  <p:embed/>
                  <p:pic>
                    <p:nvPicPr>
                      <p:cNvPr id="30722" name="Object 2">
                        <a:extLst>
                          <a:ext uri="{FF2B5EF4-FFF2-40B4-BE49-F238E27FC236}">
                            <a16:creationId xmlns:a16="http://schemas.microsoft.com/office/drawing/2014/main" id="{546F08DC-F6A2-4B4B-8BCA-765CC87DE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51224"/>
                        <a:ext cx="7920880" cy="647705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789122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99DF92B-B03B-4196-960F-951F0ED41017}"/>
              </a:ext>
            </a:extLst>
          </p:cNvPr>
          <p:cNvSpPr>
            <a:spLocks noGrp="1" noChangeArrowheads="1"/>
          </p:cNvSpPr>
          <p:nvPr>
            <p:ph type="title"/>
          </p:nvPr>
        </p:nvSpPr>
        <p:spPr>
          <a:xfrm>
            <a:off x="428625" y="76200"/>
            <a:ext cx="8229600" cy="563562"/>
          </a:xfrm>
        </p:spPr>
        <p:txBody>
          <a:bodyPr/>
          <a:lstStyle/>
          <a:p>
            <a:pPr eaLnBrk="1" hangingPunct="1"/>
            <a:r>
              <a:rPr lang="ru-RU" altLang="ru-RU" sz="2000" b="1" dirty="0">
                <a:solidFill>
                  <a:schemeClr val="tx1"/>
                </a:solidFill>
              </a:rPr>
              <a:t>РАДИОЧУВСТВИТЕЛЬНОСТЬ</a:t>
            </a:r>
            <a:endParaRPr lang="ru-RU" altLang="ru-RU" sz="2000" dirty="0">
              <a:solidFill>
                <a:schemeClr val="tx1"/>
              </a:solidFill>
            </a:endParaRPr>
          </a:p>
        </p:txBody>
      </p:sp>
      <p:sp>
        <p:nvSpPr>
          <p:cNvPr id="23555" name="Rectangle 3">
            <a:extLst>
              <a:ext uri="{FF2B5EF4-FFF2-40B4-BE49-F238E27FC236}">
                <a16:creationId xmlns:a16="http://schemas.microsoft.com/office/drawing/2014/main" id="{0290188D-3D23-4EE6-8D80-90CA861C39D7}"/>
              </a:ext>
            </a:extLst>
          </p:cNvPr>
          <p:cNvSpPr>
            <a:spLocks noGrp="1" noChangeArrowheads="1"/>
          </p:cNvSpPr>
          <p:nvPr>
            <p:ph type="body" idx="1"/>
          </p:nvPr>
        </p:nvSpPr>
        <p:spPr>
          <a:xfrm>
            <a:off x="228600" y="639762"/>
            <a:ext cx="8610600" cy="5989638"/>
          </a:xfrm>
          <a:ln>
            <a:solidFill>
              <a:srgbClr val="FF0000"/>
            </a:solidFill>
            <a:miter lim="800000"/>
            <a:headEnd/>
            <a:tailEnd/>
          </a:ln>
        </p:spPr>
        <p:txBody>
          <a:bodyPr/>
          <a:lstStyle/>
          <a:p>
            <a:pPr eaLnBrk="1" hangingPunct="1"/>
            <a:r>
              <a:rPr lang="ru-RU" altLang="ru-RU" sz="1800" b="1" dirty="0">
                <a:solidFill>
                  <a:srgbClr val="FF3300"/>
                </a:solidFill>
                <a:highlight>
                  <a:srgbClr val="FFFF00"/>
                </a:highlight>
                <a:latin typeface="Times New Roman" panose="02020603050405020304" pitchFamily="18" charset="0"/>
              </a:rPr>
              <a:t>Особенность биологического действия ионизирующих излучений</a:t>
            </a:r>
            <a:r>
              <a:rPr lang="ru-RU" altLang="ru-RU" sz="1800" b="1" dirty="0">
                <a:highlight>
                  <a:srgbClr val="FFFF00"/>
                </a:highlight>
                <a:latin typeface="Times New Roman" panose="02020603050405020304" pitchFamily="18" charset="0"/>
              </a:rPr>
              <a:t> состоит в том, что любой живой объект может быть убит этим излучением.</a:t>
            </a:r>
          </a:p>
          <a:p>
            <a:pPr eaLnBrk="1" hangingPunct="1"/>
            <a:r>
              <a:rPr lang="ru-RU" altLang="ru-RU" sz="1800" b="1" dirty="0">
                <a:solidFill>
                  <a:srgbClr val="FF3300"/>
                </a:solidFill>
                <a:highlight>
                  <a:srgbClr val="FFFF00"/>
                </a:highlight>
                <a:latin typeface="Times New Roman" panose="02020603050405020304" pitchFamily="18" charset="0"/>
              </a:rPr>
              <a:t>Под радиочувствительностью понимают</a:t>
            </a:r>
            <a:r>
              <a:rPr lang="ru-RU" altLang="ru-RU" sz="1800" b="1" dirty="0">
                <a:highlight>
                  <a:srgbClr val="FFFF00"/>
                </a:highlight>
                <a:latin typeface="Times New Roman" panose="02020603050405020304" pitchFamily="18" charset="0"/>
              </a:rPr>
              <a:t> степень реакции клеток, тканей, органов и организмов на воздействие ионизирующего излучения.</a:t>
            </a:r>
          </a:p>
          <a:p>
            <a:pPr eaLnBrk="1" hangingPunct="1"/>
            <a:r>
              <a:rPr lang="ru-RU" altLang="ru-RU" sz="1800" b="1" dirty="0">
                <a:solidFill>
                  <a:srgbClr val="FF3300"/>
                </a:solidFill>
                <a:highlight>
                  <a:srgbClr val="FFFF00"/>
                </a:highlight>
                <a:latin typeface="Times New Roman" panose="02020603050405020304" pitchFamily="18" charset="0"/>
              </a:rPr>
              <a:t>Доза облучения</a:t>
            </a:r>
            <a:r>
              <a:rPr lang="ru-RU" altLang="ru-RU" sz="1800" b="1" dirty="0">
                <a:highlight>
                  <a:srgbClr val="FFFF00"/>
                </a:highlight>
                <a:latin typeface="Times New Roman" panose="02020603050405020304" pitchFamily="18" charset="0"/>
              </a:rPr>
              <a:t> - мера количественной оценки радиочувствительности, при которой возникает регистрируемый эффект.</a:t>
            </a:r>
          </a:p>
          <a:p>
            <a:pPr eaLnBrk="1" hangingPunct="1"/>
            <a:r>
              <a:rPr lang="ru-RU" altLang="ru-RU" sz="1800" b="1" dirty="0">
                <a:solidFill>
                  <a:srgbClr val="FF3300"/>
                </a:solidFill>
                <a:highlight>
                  <a:srgbClr val="FFFF00"/>
                </a:highlight>
                <a:latin typeface="Times New Roman" panose="02020603050405020304" pitchFamily="18" charset="0"/>
              </a:rPr>
              <a:t>Видовая радиочувствительность - </a:t>
            </a:r>
            <a:r>
              <a:rPr lang="ru-RU" altLang="ru-RU" sz="1800" b="1" dirty="0">
                <a:highlight>
                  <a:srgbClr val="FFFF00"/>
                </a:highlight>
                <a:latin typeface="Times New Roman" panose="02020603050405020304" pitchFamily="18" charset="0"/>
              </a:rPr>
              <a:t>свойственная  каждому биологическому объекту (клеткам, тканям, органам или организмам) своя мера восприимчивости к воздействию ионизирующей радиации.</a:t>
            </a:r>
          </a:p>
          <a:p>
            <a:pPr eaLnBrk="1" hangingPunct="1"/>
            <a:r>
              <a:rPr lang="ru-RU" altLang="ru-RU" sz="1800" b="1" dirty="0">
                <a:solidFill>
                  <a:srgbClr val="FF3300"/>
                </a:solidFill>
                <a:highlight>
                  <a:srgbClr val="FFFF00"/>
                </a:highlight>
                <a:latin typeface="Times New Roman" panose="02020603050405020304" pitchFamily="18" charset="0"/>
              </a:rPr>
              <a:t>Индивидуальная радиочувствительность</a:t>
            </a:r>
            <a:r>
              <a:rPr lang="ru-RU" altLang="ru-RU" sz="1800" b="1" dirty="0">
                <a:highlight>
                  <a:srgbClr val="FFFF00"/>
                </a:highlight>
                <a:latin typeface="Times New Roman" panose="02020603050405020304" pitchFamily="18" charset="0"/>
              </a:rPr>
              <a:t> сильно варьируется в пределах одного вида, к тому же зависит от возраста и пола. Кроме того, даже в одном организме различные клетки и ткани значительно различаются по радиочувствительности. Наряду с радиочувствительными (кроветворная система, эпителий слизистой тонкого кишечника) имеются более радиоустойчивые ткани (мышечная, нервная, костная). </a:t>
            </a:r>
            <a:r>
              <a:rPr lang="ru-RU" altLang="ru-RU" sz="1800" b="1" dirty="0">
                <a:solidFill>
                  <a:srgbClr val="FF3300"/>
                </a:solidFill>
                <a:highlight>
                  <a:srgbClr val="FFFF00"/>
                </a:highlight>
                <a:latin typeface="Times New Roman" panose="02020603050405020304" pitchFamily="18" charset="0"/>
              </a:rPr>
              <a:t>Их принято называть радиорезистентными</a:t>
            </a:r>
            <a:r>
              <a:rPr lang="ru-RU" altLang="ru-RU" sz="1800" b="1" dirty="0">
                <a:highlight>
                  <a:srgbClr val="FFFF00"/>
                </a:highlight>
                <a:latin typeface="Times New Roman" panose="02020603050405020304" pitchFamily="18" charset="0"/>
              </a:rPr>
              <a:t>.</a:t>
            </a:r>
          </a:p>
          <a:p>
            <a:pPr eaLnBrk="1" hangingPunct="1"/>
            <a:r>
              <a:rPr lang="ru-RU" altLang="ru-RU" sz="1800" b="1" dirty="0">
                <a:highlight>
                  <a:srgbClr val="FFFF00"/>
                </a:highlight>
                <a:latin typeface="Times New Roman" panose="02020603050405020304" pitchFamily="18" charset="0"/>
              </a:rPr>
              <a:t>Ткани, относящиеся к радиорезистентным по непосредственным лучевым реакциям, могут оказаться весьма радиочувствительными по отдаленным последствиям воздействия излучения.</a:t>
            </a:r>
          </a:p>
          <a:p>
            <a:pPr eaLnBrk="1" hangingPunct="1">
              <a:buFontTx/>
              <a:buNone/>
            </a:pPr>
            <a:endParaRPr lang="ru-RU" altLang="ru-RU" sz="1600" dirty="0"/>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a:extLst>
              <a:ext uri="{FF2B5EF4-FFF2-40B4-BE49-F238E27FC236}">
                <a16:creationId xmlns:a16="http://schemas.microsoft.com/office/drawing/2014/main" id="{6B5184FE-A4B7-480B-A1F1-7217E0C6E7CB}"/>
              </a:ext>
            </a:extLst>
          </p:cNvPr>
          <p:cNvGraphicFramePr>
            <a:graphicFrameLocks noGrp="1" noChangeAspect="1"/>
          </p:cNvGraphicFramePr>
          <p:nvPr>
            <p:ph sz="half" idx="1"/>
          </p:nvPr>
        </p:nvGraphicFramePr>
        <p:xfrm>
          <a:off x="4533900" y="181768"/>
          <a:ext cx="4527550" cy="6600031"/>
        </p:xfrm>
        <a:graphic>
          <a:graphicData uri="http://schemas.openxmlformats.org/presentationml/2006/ole">
            <mc:AlternateContent xmlns:mc="http://schemas.openxmlformats.org/markup-compatibility/2006">
              <mc:Choice xmlns:v="urn:schemas-microsoft-com:vml" Requires="v">
                <p:oleObj spid="_x0000_s23603" name="Документ" r:id="rId3" imgW="5337048" imgH="5586984" progId="Word.Document.8">
                  <p:embed/>
                </p:oleObj>
              </mc:Choice>
              <mc:Fallback>
                <p:oleObj name="Документ" r:id="rId3" imgW="5337048" imgH="5586984" progId="Word.Document.8">
                  <p:embed/>
                  <p:pic>
                    <p:nvPicPr>
                      <p:cNvPr id="24578" name="Object 2">
                        <a:extLst>
                          <a:ext uri="{FF2B5EF4-FFF2-40B4-BE49-F238E27FC236}">
                            <a16:creationId xmlns:a16="http://schemas.microsoft.com/office/drawing/2014/main" id="{6B5184FE-A4B7-480B-A1F1-7217E0C6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860" r="4654" b="2319"/>
                      <a:stretch>
                        <a:fillRect/>
                      </a:stretch>
                    </p:blipFill>
                    <p:spPr bwMode="auto">
                      <a:xfrm>
                        <a:off x="4533900" y="181768"/>
                        <a:ext cx="4527550" cy="6600031"/>
                      </a:xfrm>
                      <a:prstGeom prst="rect">
                        <a:avLst/>
                      </a:prstGeom>
                      <a:noFill/>
                      <a:ln>
                        <a:noFill/>
                      </a:ln>
                    </p:spPr>
                  </p:pic>
                </p:oleObj>
              </mc:Fallback>
            </mc:AlternateContent>
          </a:graphicData>
        </a:graphic>
      </p:graphicFrame>
      <p:sp>
        <p:nvSpPr>
          <p:cNvPr id="24579" name="Rectangle 3">
            <a:extLst>
              <a:ext uri="{FF2B5EF4-FFF2-40B4-BE49-F238E27FC236}">
                <a16:creationId xmlns:a16="http://schemas.microsoft.com/office/drawing/2014/main" id="{940B6FD5-6C0B-4F0D-A7C2-299234A10D18}"/>
              </a:ext>
            </a:extLst>
          </p:cNvPr>
          <p:cNvSpPr>
            <a:spLocks noGrp="1" noChangeArrowheads="1"/>
          </p:cNvSpPr>
          <p:nvPr>
            <p:ph type="title"/>
          </p:nvPr>
        </p:nvSpPr>
        <p:spPr>
          <a:xfrm>
            <a:off x="304800" y="181769"/>
            <a:ext cx="4114800" cy="563562"/>
          </a:xfrm>
        </p:spPr>
        <p:txBody>
          <a:bodyPr/>
          <a:lstStyle/>
          <a:p>
            <a:pPr eaLnBrk="1" hangingPunct="1"/>
            <a:r>
              <a:rPr lang="ru-RU" altLang="ru-RU" sz="1800" b="1" dirty="0">
                <a:latin typeface="Times New Roman" panose="02020603050405020304" pitchFamily="18" charset="0"/>
              </a:rPr>
              <a:t>ЛЕТАЛЬНЫЕ ДОЗЫ ОБЛУЧЕНИЯ</a:t>
            </a:r>
          </a:p>
        </p:txBody>
      </p:sp>
      <p:sp>
        <p:nvSpPr>
          <p:cNvPr id="24580" name="Rectangle 4">
            <a:extLst>
              <a:ext uri="{FF2B5EF4-FFF2-40B4-BE49-F238E27FC236}">
                <a16:creationId xmlns:a16="http://schemas.microsoft.com/office/drawing/2014/main" id="{A76EFF1F-7A0E-415F-84E7-3A3C84E02612}"/>
              </a:ext>
            </a:extLst>
          </p:cNvPr>
          <p:cNvSpPr>
            <a:spLocks noGrp="1" noChangeArrowheads="1"/>
          </p:cNvSpPr>
          <p:nvPr>
            <p:ph type="body" sz="half" idx="2"/>
          </p:nvPr>
        </p:nvSpPr>
        <p:spPr>
          <a:xfrm>
            <a:off x="228600" y="745332"/>
            <a:ext cx="4114800" cy="5930900"/>
          </a:xfrm>
          <a:ln>
            <a:solidFill>
              <a:srgbClr val="FF0000"/>
            </a:solidFill>
            <a:miter lim="800000"/>
            <a:headEnd/>
            <a:tailEnd/>
          </a:ln>
        </p:spPr>
        <p:txBody>
          <a:bodyPr/>
          <a:lstStyle/>
          <a:p>
            <a:pPr eaLnBrk="1" hangingPunct="1"/>
            <a:r>
              <a:rPr lang="ru-RU" altLang="ru-RU" sz="1400" b="1" dirty="0">
                <a:highlight>
                  <a:srgbClr val="FFFF00"/>
                </a:highlight>
                <a:latin typeface="Times New Roman" panose="02020603050405020304" pitchFamily="18" charset="0"/>
              </a:rPr>
              <a:t>Каждому биологическому виду свойственна своя мера</a:t>
            </a:r>
            <a:r>
              <a:rPr lang="ru-RU" altLang="ru-RU" sz="1400" dirty="0">
                <a:highlight>
                  <a:srgbClr val="FFFF00"/>
                </a:highlight>
                <a:latin typeface="Times New Roman" panose="02020603050405020304" pitchFamily="18" charset="0"/>
              </a:rPr>
              <a:t> </a:t>
            </a:r>
            <a:r>
              <a:rPr lang="ru-RU" altLang="ru-RU" sz="1400" b="1" dirty="0">
                <a:highlight>
                  <a:srgbClr val="FFFF00"/>
                </a:highlight>
                <a:latin typeface="Times New Roman" panose="02020603050405020304" pitchFamily="18" charset="0"/>
              </a:rPr>
              <a:t>чувствительности к действию ионизирующей радиации, своя радио-чувствительность.</a:t>
            </a:r>
          </a:p>
          <a:p>
            <a:pPr algn="just" eaLnBrk="1" hangingPunct="1"/>
            <a:r>
              <a:rPr lang="ru-RU" altLang="ru-RU" sz="1400" b="1" dirty="0">
                <a:solidFill>
                  <a:srgbClr val="FF0000"/>
                </a:solidFill>
                <a:highlight>
                  <a:srgbClr val="FFFF00"/>
                </a:highlight>
                <a:latin typeface="Times New Roman" panose="02020603050405020304" pitchFamily="18" charset="0"/>
              </a:rPr>
              <a:t>Чем выше уровень биологического развития организма, тем выше его радио-чувствительность (за некоторым исключением) - закон радио-чувствительности.</a:t>
            </a:r>
          </a:p>
          <a:p>
            <a:pPr algn="just" eaLnBrk="1" hangingPunct="1"/>
            <a:r>
              <a:rPr lang="ru-RU" altLang="ru-RU" sz="1400" b="1" dirty="0">
                <a:solidFill>
                  <a:srgbClr val="000000"/>
                </a:solidFill>
                <a:highlight>
                  <a:srgbClr val="FFFF00"/>
                </a:highlight>
                <a:latin typeface="Times New Roman" panose="02020603050405020304" pitchFamily="18" charset="0"/>
              </a:rPr>
              <a:t>Одним из критериев оценки биологической эффективности излучений является гибель организмов.</a:t>
            </a:r>
          </a:p>
          <a:p>
            <a:pPr algn="just" eaLnBrk="1" hangingPunct="1"/>
            <a:r>
              <a:rPr lang="ru-RU" altLang="ru-RU" sz="1400" b="1" dirty="0">
                <a:solidFill>
                  <a:srgbClr val="FF0000"/>
                </a:solidFill>
                <a:highlight>
                  <a:srgbClr val="FFFF00"/>
                </a:highlight>
                <a:latin typeface="Times New Roman" panose="02020603050405020304" pitchFamily="18" charset="0"/>
              </a:rPr>
              <a:t>Обязательным требованием к используемому критерию является его строгая количественная связь с дозой облучения.</a:t>
            </a:r>
            <a:r>
              <a:rPr lang="ru-RU" altLang="ru-RU" sz="2800" dirty="0">
                <a:solidFill>
                  <a:srgbClr val="FF0000"/>
                </a:solidFill>
                <a:highlight>
                  <a:srgbClr val="FFFF00"/>
                </a:highlight>
                <a:latin typeface="Times New Roman" panose="02020603050405020304" pitchFamily="18" charset="0"/>
              </a:rPr>
              <a:t> </a:t>
            </a:r>
          </a:p>
          <a:p>
            <a:pPr algn="just" eaLnBrk="1" hangingPunct="1"/>
            <a:r>
              <a:rPr lang="ru-RU" altLang="ru-RU" sz="1400" b="1" dirty="0">
                <a:solidFill>
                  <a:srgbClr val="000000"/>
                </a:solidFill>
                <a:highlight>
                  <a:srgbClr val="FFFF00"/>
                </a:highlight>
                <a:latin typeface="Times New Roman" panose="02020603050405020304" pitchFamily="18" charset="0"/>
              </a:rPr>
              <a:t>Доза ионизирующей радиации, при которой гибнет половина организмов, называется полулетальной (</a:t>
            </a:r>
            <a:r>
              <a:rPr lang="en-US" altLang="ru-RU" sz="1400" b="1" dirty="0">
                <a:solidFill>
                  <a:srgbClr val="000000"/>
                </a:solidFill>
                <a:highlight>
                  <a:srgbClr val="FFFF00"/>
                </a:highlight>
              </a:rPr>
              <a:t>LD</a:t>
            </a:r>
            <a:r>
              <a:rPr lang="ru-RU" altLang="ru-RU" sz="1400" b="1" baseline="-25000" dirty="0">
                <a:solidFill>
                  <a:srgbClr val="000000"/>
                </a:solidFill>
                <a:highlight>
                  <a:srgbClr val="FFFF00"/>
                </a:highlight>
              </a:rPr>
              <a:t>50</a:t>
            </a:r>
            <a:r>
              <a:rPr lang="ru-RU" altLang="ru-RU" sz="1400" b="1" dirty="0">
                <a:solidFill>
                  <a:srgbClr val="000000"/>
                </a:solidFill>
                <a:highlight>
                  <a:srgbClr val="FFFF00"/>
                </a:highlight>
              </a:rPr>
              <a:t>).</a:t>
            </a:r>
          </a:p>
          <a:p>
            <a:pPr eaLnBrk="1" hangingPunct="1"/>
            <a:r>
              <a:rPr lang="ru-RU" altLang="ru-RU" sz="1400" b="1" dirty="0">
                <a:solidFill>
                  <a:srgbClr val="FF0000"/>
                </a:solidFill>
                <a:highlight>
                  <a:srgbClr val="FFFF00"/>
                </a:highlight>
                <a:latin typeface="Times New Roman" panose="02020603050405020304" pitchFamily="18" charset="0"/>
              </a:rPr>
              <a:t>Минимальная доза, смертельная для всех облученных организмов, называется летальной (LD</a:t>
            </a:r>
            <a:r>
              <a:rPr lang="ru-RU" altLang="ru-RU" sz="1400" b="1" baseline="-25000" dirty="0">
                <a:solidFill>
                  <a:srgbClr val="FF0000"/>
                </a:solidFill>
                <a:highlight>
                  <a:srgbClr val="FFFF00"/>
                </a:highlight>
              </a:rPr>
              <a:t>100</a:t>
            </a:r>
            <a:r>
              <a:rPr lang="ru-RU" altLang="ru-RU" sz="1400" b="1" dirty="0">
                <a:solidFill>
                  <a:srgbClr val="FF0000"/>
                </a:solidFill>
                <a:highlight>
                  <a:srgbClr val="FFFF00"/>
                </a:highlight>
              </a:rPr>
              <a:t>).</a:t>
            </a:r>
            <a:r>
              <a:rPr lang="ru-RU" altLang="ru-RU" sz="2800" dirty="0">
                <a:solidFill>
                  <a:srgbClr val="FF0000"/>
                </a:solidFill>
                <a:highlight>
                  <a:srgbClr val="FFFF00"/>
                </a:highlight>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B5B5AF4-0C35-4DC6-B532-D65C5DAA082E}"/>
              </a:ext>
            </a:extLst>
          </p:cNvPr>
          <p:cNvSpPr>
            <a:spLocks noGrp="1" noChangeArrowheads="1"/>
          </p:cNvSpPr>
          <p:nvPr>
            <p:ph type="title"/>
          </p:nvPr>
        </p:nvSpPr>
        <p:spPr>
          <a:xfrm>
            <a:off x="457200" y="152400"/>
            <a:ext cx="8229600" cy="563562"/>
          </a:xfrm>
        </p:spPr>
        <p:txBody>
          <a:bodyPr/>
          <a:lstStyle/>
          <a:p>
            <a:pPr eaLnBrk="1" hangingPunct="1"/>
            <a:r>
              <a:rPr lang="ru-RU" altLang="ru-RU" sz="1800" b="1" dirty="0">
                <a:latin typeface="Times New Roman" panose="02020603050405020304" pitchFamily="18" charset="0"/>
              </a:rPr>
              <a:t>ТРИ ВИДА ИЗЛУЧЕНИЙ И ИХ ПРОНИКАЮЩАЯ СПОСОБНОСТЬ</a:t>
            </a:r>
            <a:endParaRPr lang="ru-RU" altLang="ru-RU" sz="3200" dirty="0"/>
          </a:p>
        </p:txBody>
      </p:sp>
      <p:sp>
        <p:nvSpPr>
          <p:cNvPr id="25603" name="Rectangle 4">
            <a:extLst>
              <a:ext uri="{FF2B5EF4-FFF2-40B4-BE49-F238E27FC236}">
                <a16:creationId xmlns:a16="http://schemas.microsoft.com/office/drawing/2014/main" id="{CB0FBAC9-1F8D-4DBA-970C-A66FDAC7A229}"/>
              </a:ext>
            </a:extLst>
          </p:cNvPr>
          <p:cNvSpPr>
            <a:spLocks noGrp="1" noChangeArrowheads="1"/>
          </p:cNvSpPr>
          <p:nvPr>
            <p:ph type="body" sz="half" idx="2"/>
          </p:nvPr>
        </p:nvSpPr>
        <p:spPr>
          <a:xfrm>
            <a:off x="228600" y="3053555"/>
            <a:ext cx="8610600" cy="3575845"/>
          </a:xfrm>
          <a:ln>
            <a:solidFill>
              <a:srgbClr val="FF3300"/>
            </a:solidFill>
            <a:miter lim="800000"/>
            <a:headEnd/>
            <a:tailEnd/>
          </a:ln>
        </p:spPr>
        <p:txBody>
          <a:bodyPr/>
          <a:lstStyle/>
          <a:p>
            <a:pPr eaLnBrk="1" hangingPunct="1"/>
            <a:r>
              <a:rPr lang="ru-RU" altLang="ru-RU" sz="1600" b="1" dirty="0">
                <a:solidFill>
                  <a:srgbClr val="FF3300"/>
                </a:solidFill>
                <a:highlight>
                  <a:srgbClr val="FFFF00"/>
                </a:highlight>
                <a:latin typeface="Times New Roman" panose="02020603050405020304" pitchFamily="18" charset="0"/>
              </a:rPr>
              <a:t>Альфа-излучение.</a:t>
            </a:r>
            <a:r>
              <a:rPr lang="ru-RU" altLang="ru-RU" sz="1600" b="1" dirty="0">
                <a:solidFill>
                  <a:srgbClr val="000000"/>
                </a:solidFill>
                <a:highlight>
                  <a:srgbClr val="FFFF00"/>
                </a:highlight>
                <a:latin typeface="Times New Roman" panose="02020603050405020304" pitchFamily="18" charset="0"/>
              </a:rPr>
              <a:t> В соответствии с наибольшей плотностью ионизации ά-частиц пробег их во всех средах очень невелик: даже в воздухе ά-излучение распространяется на расстояние, не превышающее 3—7 см. </a:t>
            </a:r>
            <a:r>
              <a:rPr lang="ru-RU" altLang="ru-RU" sz="1600" b="1" dirty="0">
                <a:highlight>
                  <a:srgbClr val="FFFF00"/>
                </a:highlight>
                <a:latin typeface="Times New Roman" panose="02020603050405020304" pitchFamily="18" charset="0"/>
              </a:rPr>
              <a:t>Для защиты от альфа–излучения достаточно простого листа бумаги. </a:t>
            </a:r>
          </a:p>
          <a:p>
            <a:pPr eaLnBrk="1" hangingPunct="1"/>
            <a:r>
              <a:rPr lang="ru-RU" altLang="ru-RU" sz="1600" b="1" dirty="0">
                <a:solidFill>
                  <a:srgbClr val="FF3300"/>
                </a:solidFill>
                <a:highlight>
                  <a:srgbClr val="FFFF00"/>
                </a:highlight>
                <a:latin typeface="Times New Roman" panose="02020603050405020304" pitchFamily="18" charset="0"/>
              </a:rPr>
              <a:t>Бета-излучение</a:t>
            </a:r>
            <a:r>
              <a:rPr lang="ru-RU" altLang="ru-RU" sz="1600" b="1" dirty="0">
                <a:solidFill>
                  <a:srgbClr val="000000"/>
                </a:solidFill>
                <a:highlight>
                  <a:srgbClr val="FFFF00"/>
                </a:highlight>
                <a:latin typeface="Times New Roman" panose="02020603050405020304" pitchFamily="18" charset="0"/>
              </a:rPr>
              <a:t> обладает большей проникающей способностью: оно проходит в ткани организма на глубину один-два сантиметра. </a:t>
            </a:r>
            <a:r>
              <a:rPr lang="ru-RU" altLang="ru-RU" sz="1600" b="1" dirty="0">
                <a:highlight>
                  <a:srgbClr val="FFFF00"/>
                </a:highlight>
                <a:latin typeface="Times New Roman" panose="02020603050405020304" pitchFamily="18" charset="0"/>
              </a:rPr>
              <a:t>Эффективную защиту от бета-частиц обеспечит алюминиевая пластинка толщиной не менее 6 мм. </a:t>
            </a:r>
          </a:p>
          <a:p>
            <a:pPr eaLnBrk="1" hangingPunct="1"/>
            <a:r>
              <a:rPr lang="ru-RU" altLang="ru-RU" sz="1600" b="1" dirty="0">
                <a:solidFill>
                  <a:srgbClr val="FF3300"/>
                </a:solidFill>
                <a:highlight>
                  <a:srgbClr val="FFFF00"/>
                </a:highlight>
                <a:latin typeface="Times New Roman" panose="02020603050405020304" pitchFamily="18" charset="0"/>
              </a:rPr>
              <a:t>Гамма-излучение.</a:t>
            </a:r>
            <a:r>
              <a:rPr lang="ru-RU" altLang="ru-RU" sz="1600" b="1" dirty="0">
                <a:highlight>
                  <a:srgbClr val="FFFF00"/>
                </a:highlight>
                <a:latin typeface="Times New Roman" panose="02020603050405020304" pitchFamily="18" charset="0"/>
              </a:rPr>
              <a:t> Проникающая способность гамма-излучения, которое распространяется со скоростью света” очень велика: его может задержать лишь толстая свинцовая или бетонная плита. С учетом фактора геометрического рассеяния реальный радиус действия γ-лучей составляет -200—300 м от источника. Для защиты от него необходим экран из свинцовых пластин или толстых бетонных плит.</a:t>
            </a:r>
            <a:r>
              <a:rPr lang="ru-RU" altLang="ru-RU" sz="1400" b="1" dirty="0">
                <a:highlight>
                  <a:srgbClr val="FFFF00"/>
                </a:highlight>
                <a:latin typeface="Times New Roman" panose="02020603050405020304" pitchFamily="18" charset="0"/>
              </a:rPr>
              <a:t/>
            </a:r>
            <a:br>
              <a:rPr lang="ru-RU" altLang="ru-RU" sz="1400" b="1" dirty="0">
                <a:highlight>
                  <a:srgbClr val="FFFF00"/>
                </a:highlight>
                <a:latin typeface="Times New Roman" panose="02020603050405020304" pitchFamily="18" charset="0"/>
              </a:rPr>
            </a:br>
            <a:r>
              <a:rPr lang="ru-RU" altLang="ru-RU" sz="1400" dirty="0">
                <a:solidFill>
                  <a:srgbClr val="000000"/>
                </a:solidFill>
                <a:latin typeface="Times New Roman" panose="02020603050405020304" pitchFamily="18" charset="0"/>
              </a:rPr>
              <a:t> </a:t>
            </a:r>
          </a:p>
        </p:txBody>
      </p:sp>
      <p:graphicFrame>
        <p:nvGraphicFramePr>
          <p:cNvPr id="25604" name="Object 5">
            <a:extLst>
              <a:ext uri="{FF2B5EF4-FFF2-40B4-BE49-F238E27FC236}">
                <a16:creationId xmlns:a16="http://schemas.microsoft.com/office/drawing/2014/main" id="{415BBF1A-6825-4542-BD92-031D7AFC982A}"/>
              </a:ext>
            </a:extLst>
          </p:cNvPr>
          <p:cNvGraphicFramePr>
            <a:graphicFrameLocks noGrp="1" noChangeAspect="1"/>
          </p:cNvGraphicFramePr>
          <p:nvPr>
            <p:ph sz="half" idx="1"/>
          </p:nvPr>
        </p:nvGraphicFramePr>
        <p:xfrm>
          <a:off x="2108200" y="675480"/>
          <a:ext cx="4851400" cy="2378075"/>
        </p:xfrm>
        <a:graphic>
          <a:graphicData uri="http://schemas.openxmlformats.org/presentationml/2006/ole">
            <mc:AlternateContent xmlns:mc="http://schemas.openxmlformats.org/markup-compatibility/2006">
              <mc:Choice xmlns:v="urn:schemas-microsoft-com:vml" Requires="v">
                <p:oleObj spid="_x0000_s24627" name="Документ" r:id="rId3" imgW="4038600" imgH="2100072" progId="Word.Document.8">
                  <p:embed/>
                </p:oleObj>
              </mc:Choice>
              <mc:Fallback>
                <p:oleObj name="Документ" r:id="rId3" imgW="4038600" imgH="2100072" progId="Word.Document.8">
                  <p:embed/>
                  <p:pic>
                    <p:nvPicPr>
                      <p:cNvPr id="25604" name="Object 5">
                        <a:extLst>
                          <a:ext uri="{FF2B5EF4-FFF2-40B4-BE49-F238E27FC236}">
                            <a16:creationId xmlns:a16="http://schemas.microsoft.com/office/drawing/2014/main" id="{415BBF1A-6825-4542-BD92-031D7AFC982A}"/>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981" t="10451" r="2852" b="-1028"/>
                      <a:stretch>
                        <a:fillRect/>
                      </a:stretch>
                    </p:blipFill>
                    <p:spPr bwMode="auto">
                      <a:xfrm>
                        <a:off x="2108200" y="675480"/>
                        <a:ext cx="4851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2852F6A-B570-447E-8282-928ACB76A28B}"/>
              </a:ext>
            </a:extLst>
          </p:cNvPr>
          <p:cNvSpPr>
            <a:spLocks noGrp="1" noChangeArrowheads="1"/>
          </p:cNvSpPr>
          <p:nvPr>
            <p:ph type="title"/>
          </p:nvPr>
        </p:nvSpPr>
        <p:spPr>
          <a:xfrm>
            <a:off x="457200" y="274638"/>
            <a:ext cx="8229600" cy="715962"/>
          </a:xfrm>
        </p:spPr>
        <p:txBody>
          <a:bodyPr>
            <a:normAutofit fontScale="90000"/>
          </a:bodyPr>
          <a:lstStyle/>
          <a:p>
            <a:pPr eaLnBrk="1" hangingPunct="1"/>
            <a:r>
              <a:rPr lang="ru-RU" altLang="ru-RU" sz="2000" b="1">
                <a:solidFill>
                  <a:srgbClr val="000000"/>
                </a:solidFill>
                <a:latin typeface="Times New Roman" panose="02020603050405020304" pitchFamily="18" charset="0"/>
              </a:rPr>
              <a:t>МЕЖДУНАРОДНАЯ СИСТЕМА ЕДИНИЦ (СИ)</a:t>
            </a:r>
            <a:r>
              <a:rPr lang="ru-RU" altLang="ru-RU">
                <a:solidFill>
                  <a:srgbClr val="000000"/>
                </a:solidFill>
                <a:latin typeface="Times New Roman" panose="02020603050405020304" pitchFamily="18" charset="0"/>
              </a:rPr>
              <a:t> </a:t>
            </a:r>
          </a:p>
        </p:txBody>
      </p:sp>
      <p:sp>
        <p:nvSpPr>
          <p:cNvPr id="29699" name="Rectangle 3">
            <a:extLst>
              <a:ext uri="{FF2B5EF4-FFF2-40B4-BE49-F238E27FC236}">
                <a16:creationId xmlns:a16="http://schemas.microsoft.com/office/drawing/2014/main" id="{422A717A-252B-4E71-9457-E7F46FEDF924}"/>
              </a:ext>
            </a:extLst>
          </p:cNvPr>
          <p:cNvSpPr>
            <a:spLocks noGrp="1" noChangeArrowheads="1"/>
          </p:cNvSpPr>
          <p:nvPr>
            <p:ph type="body" idx="1"/>
          </p:nvPr>
        </p:nvSpPr>
        <p:spPr>
          <a:xfrm>
            <a:off x="457200" y="1143000"/>
            <a:ext cx="8229600" cy="5410200"/>
          </a:xfrm>
          <a:ln>
            <a:solidFill>
              <a:srgbClr val="FF0000"/>
            </a:solidFill>
            <a:miter lim="800000"/>
            <a:headEnd/>
            <a:tailEnd/>
          </a:ln>
        </p:spPr>
        <p:txBody>
          <a:bodyPr>
            <a:normAutofit lnSpcReduction="10000"/>
          </a:bodyPr>
          <a:lstStyle/>
          <a:p>
            <a:pPr eaLnBrk="1" hangingPunct="1">
              <a:spcBef>
                <a:spcPts val="500"/>
              </a:spcBef>
              <a:spcAft>
                <a:spcPts val="500"/>
              </a:spcAft>
            </a:pPr>
            <a:r>
              <a:rPr lang="ru-RU" altLang="ru-RU" sz="1400" b="1" dirty="0">
                <a:solidFill>
                  <a:srgbClr val="FF3300"/>
                </a:solidFill>
                <a:highlight>
                  <a:srgbClr val="FFFF00"/>
                </a:highlight>
                <a:latin typeface="Times New Roman" panose="02020603050405020304" pitchFamily="18" charset="0"/>
              </a:rPr>
              <a:t>МЕЖДУНАРОДНАЯ СИСТЕМА ЕДИНИЦ  (СИ)</a:t>
            </a:r>
            <a:r>
              <a:rPr lang="ru-RU" altLang="ru-RU" sz="1400" b="1" dirty="0">
                <a:highlight>
                  <a:srgbClr val="FFFF00"/>
                </a:highlight>
                <a:latin typeface="Times New Roman" panose="02020603050405020304" pitchFamily="18" charset="0"/>
              </a:rPr>
              <a:t> разработана с целью замены сложной совокупности систем единиц и отдельных внесистемных единиц, сложившейся на основе метрической системы мер, и для упрощения пользования единицами.</a:t>
            </a:r>
            <a:r>
              <a:rPr lang="ru-RU" altLang="ru-RU" dirty="0">
                <a:highlight>
                  <a:srgbClr val="FFFF00"/>
                </a:highlight>
              </a:rPr>
              <a:t> </a:t>
            </a:r>
          </a:p>
          <a:p>
            <a:pPr eaLnBrk="1" hangingPunct="1">
              <a:spcBef>
                <a:spcPts val="500"/>
              </a:spcBef>
              <a:spcAft>
                <a:spcPts val="500"/>
              </a:spcAft>
            </a:pPr>
            <a:r>
              <a:rPr lang="ru-RU" altLang="ru-RU" sz="1400" b="1" dirty="0">
                <a:highlight>
                  <a:srgbClr val="FFFF00"/>
                </a:highlight>
                <a:latin typeface="Times New Roman" panose="02020603050405020304" pitchFamily="18" charset="0"/>
              </a:rPr>
              <a:t>Наличие ряда систем единиц физических величин, а также значительного числа внесистемных единиц, неудобства, связанные с пересчетом при переходе от одной системы единиц к другой, требовало унификации единиц измерений. Рост научно-технических и экономических связей между разными странами обусловливал необходимость такой унификации в международном масштабе.</a:t>
            </a:r>
          </a:p>
          <a:p>
            <a:pPr eaLnBrk="1" hangingPunct="1">
              <a:spcBef>
                <a:spcPts val="500"/>
              </a:spcBef>
              <a:spcAft>
                <a:spcPts val="500"/>
              </a:spcAft>
            </a:pPr>
            <a:r>
              <a:rPr lang="ru-RU" altLang="ru-RU" sz="1400" b="1" dirty="0">
                <a:highlight>
                  <a:srgbClr val="FFFF00"/>
                </a:highlight>
                <a:latin typeface="Times New Roman" panose="02020603050405020304" pitchFamily="18" charset="0"/>
              </a:rPr>
              <a:t>Требовалась единая система единиц физических величин, практически удобная и охватывающая различные области измерений. При этом она должна была сохранить принцип </a:t>
            </a:r>
            <a:r>
              <a:rPr lang="ru-RU" altLang="ru-RU" sz="1400" b="1" i="1" dirty="0">
                <a:highlight>
                  <a:srgbClr val="FFFF00"/>
                </a:highlight>
                <a:latin typeface="Times New Roman" panose="02020603050405020304" pitchFamily="18" charset="0"/>
              </a:rPr>
              <a:t>когерентности</a:t>
            </a:r>
            <a:r>
              <a:rPr lang="ru-RU" altLang="ru-RU" sz="1400" b="1" dirty="0">
                <a:highlight>
                  <a:srgbClr val="FFFF00"/>
                </a:highlight>
                <a:latin typeface="Times New Roman" panose="02020603050405020304" pitchFamily="18" charset="0"/>
              </a:rPr>
              <a:t> (равенство единице коэффициента пропорциональности в уравнениях связи между физическими величинами).</a:t>
            </a:r>
          </a:p>
          <a:p>
            <a:pPr eaLnBrk="1" hangingPunct="1">
              <a:spcBef>
                <a:spcPts val="500"/>
              </a:spcBef>
              <a:spcAft>
                <a:spcPts val="500"/>
              </a:spcAft>
            </a:pPr>
            <a:r>
              <a:rPr lang="ru-RU" altLang="ru-RU" sz="1400" b="1" dirty="0">
                <a:highlight>
                  <a:srgbClr val="FFFF00"/>
                </a:highlight>
                <a:latin typeface="Times New Roman" panose="02020603050405020304" pitchFamily="18" charset="0"/>
              </a:rPr>
              <a:t>В 1954 г. Х Генеральная конференция по мерам и весам установила шесть основных единиц (метр, килограмм, секунда, ампер, кельвин и свеча) практической системы единиц. </a:t>
            </a:r>
          </a:p>
          <a:p>
            <a:pPr eaLnBrk="1" hangingPunct="1">
              <a:spcBef>
                <a:spcPts val="500"/>
              </a:spcBef>
              <a:spcAft>
                <a:spcPts val="500"/>
              </a:spcAft>
            </a:pPr>
            <a:r>
              <a:rPr lang="ru-RU" altLang="ru-RU" sz="1400" b="1" dirty="0">
                <a:highlight>
                  <a:srgbClr val="FFFF00"/>
                </a:highlight>
                <a:latin typeface="Times New Roman" panose="02020603050405020304" pitchFamily="18" charset="0"/>
              </a:rPr>
              <a:t>Система, основанная на утвержденных в 1954 г. шести основных единицах, была названа Международной системой единиц, сокращенно СИ (</a:t>
            </a:r>
            <a:r>
              <a:rPr lang="ru-RU" altLang="ru-RU" sz="1400" b="1" i="1" dirty="0">
                <a:highlight>
                  <a:srgbClr val="FFFF00"/>
                </a:highlight>
                <a:latin typeface="Times New Roman" panose="02020603050405020304" pitchFamily="18" charset="0"/>
              </a:rPr>
              <a:t>SI</a:t>
            </a:r>
            <a:r>
              <a:rPr lang="ru-RU" altLang="ru-RU" sz="1400" b="1" dirty="0">
                <a:highlight>
                  <a:srgbClr val="FFFF00"/>
                </a:highlight>
                <a:latin typeface="Times New Roman" panose="02020603050405020304" pitchFamily="18" charset="0"/>
              </a:rPr>
              <a:t> - начальные буквы французского наименования </a:t>
            </a:r>
            <a:r>
              <a:rPr lang="ru-RU" altLang="ru-RU" sz="1400" b="1" dirty="0" err="1">
                <a:highlight>
                  <a:srgbClr val="FFFF00"/>
                </a:highlight>
                <a:latin typeface="Times New Roman" panose="02020603050405020304" pitchFamily="18" charset="0"/>
              </a:rPr>
              <a:t>Systeme</a:t>
            </a:r>
            <a:r>
              <a:rPr lang="ru-RU" altLang="ru-RU" sz="1400" b="1" dirty="0">
                <a:highlight>
                  <a:srgbClr val="FFFF00"/>
                </a:highlight>
                <a:latin typeface="Times New Roman" panose="02020603050405020304" pitchFamily="18" charset="0"/>
              </a:rPr>
              <a:t> </a:t>
            </a:r>
            <a:r>
              <a:rPr lang="ru-RU" altLang="ru-RU" sz="1400" b="1" dirty="0" err="1">
                <a:highlight>
                  <a:srgbClr val="FFFF00"/>
                </a:highlight>
                <a:latin typeface="Times New Roman" panose="02020603050405020304" pitchFamily="18" charset="0"/>
              </a:rPr>
              <a:t>International</a:t>
            </a:r>
            <a:r>
              <a:rPr lang="ru-RU" altLang="ru-RU" sz="1400" b="1" dirty="0">
                <a:highlight>
                  <a:srgbClr val="FFFF00"/>
                </a:highlight>
                <a:latin typeface="Times New Roman" panose="02020603050405020304" pitchFamily="18" charset="0"/>
              </a:rPr>
              <a:t> была принята в 1960 году. Был утвержден перечень шести основных, двух дополнительных и первый список двадцати семи производных единиц, а также приставки для образования кратных и дольных единиц.</a:t>
            </a:r>
            <a:endParaRPr lang="ru-RU" altLang="ru-RU" dirty="0">
              <a:highlight>
                <a:srgbClr val="FFFF00"/>
              </a:highlight>
            </a:endParaRPr>
          </a:p>
          <a:p>
            <a:pPr eaLnBrk="1" hangingPunct="1">
              <a:spcBef>
                <a:spcPts val="500"/>
              </a:spcBef>
              <a:spcAft>
                <a:spcPts val="500"/>
              </a:spcAft>
            </a:pPr>
            <a:r>
              <a:rPr lang="ru-RU" altLang="ru-RU" sz="1400" b="1" dirty="0">
                <a:highlight>
                  <a:srgbClr val="FFFF00"/>
                </a:highlight>
                <a:latin typeface="Times New Roman" panose="02020603050405020304" pitchFamily="18" charset="0"/>
              </a:rPr>
              <a:t>На всех языках мира эта система получила сокращенное название СИ, а её единицы называются единицами СИ.</a:t>
            </a:r>
            <a:endParaRPr lang="ru-RU" altLang="ru-RU" sz="1400" dirty="0">
              <a:highlight>
                <a:srgbClr val="FFFF00"/>
              </a:highlight>
            </a:endParaRPr>
          </a:p>
          <a:p>
            <a:pPr eaLnBrk="1" hangingPunct="1"/>
            <a:endParaRPr lang="ru-RU" altLang="ru-RU" dirty="0"/>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B2BF7F7-0554-452D-B0A5-388C0BB7C561}"/>
              </a:ext>
            </a:extLst>
          </p:cNvPr>
          <p:cNvSpPr>
            <a:spLocks noGrp="1" noChangeArrowheads="1"/>
          </p:cNvSpPr>
          <p:nvPr>
            <p:ph type="title"/>
          </p:nvPr>
        </p:nvSpPr>
        <p:spPr>
          <a:xfrm>
            <a:off x="457200" y="304800"/>
            <a:ext cx="8229600" cy="1143000"/>
          </a:xfrm>
        </p:spPr>
        <p:txBody>
          <a:bodyPr>
            <a:normAutofit fontScale="90000"/>
          </a:bodyPr>
          <a:lstStyle/>
          <a:p>
            <a:pPr eaLnBrk="1" hangingPunct="1"/>
            <a:r>
              <a:rPr lang="ru-RU" altLang="ru-RU" sz="2800" b="1">
                <a:solidFill>
                  <a:srgbClr val="000000"/>
                </a:solidFill>
                <a:latin typeface="Times New Roman" panose="02020603050405020304" pitchFamily="18" charset="0"/>
              </a:rPr>
              <a:t>Коэффициенты радиоактивного риска для разных тканей (органов) человека</a:t>
            </a:r>
            <a:r>
              <a:rPr lang="ru-RU" altLang="ru-RU">
                <a:solidFill>
                  <a:srgbClr val="000000"/>
                </a:solidFill>
                <a:latin typeface="Times New Roman" panose="02020603050405020304" pitchFamily="18" charset="0"/>
              </a:rPr>
              <a:t> </a:t>
            </a:r>
          </a:p>
        </p:txBody>
      </p:sp>
      <p:sp>
        <p:nvSpPr>
          <p:cNvPr id="31747" name="Rectangle 4">
            <a:extLst>
              <a:ext uri="{FF2B5EF4-FFF2-40B4-BE49-F238E27FC236}">
                <a16:creationId xmlns:a16="http://schemas.microsoft.com/office/drawing/2014/main" id="{A1CC7852-FE84-48A7-B70D-382E851B4DA2}"/>
              </a:ext>
            </a:extLst>
          </p:cNvPr>
          <p:cNvSpPr>
            <a:spLocks noGrp="1" noChangeArrowheads="1"/>
          </p:cNvSpPr>
          <p:nvPr>
            <p:ph type="body" sz="half" idx="2"/>
          </p:nvPr>
        </p:nvSpPr>
        <p:spPr>
          <a:xfrm>
            <a:off x="4648200" y="1371600"/>
            <a:ext cx="4038600" cy="5181600"/>
          </a:xfrm>
          <a:ln>
            <a:solidFill>
              <a:srgbClr val="FF0000"/>
            </a:solidFill>
            <a:miter lim="800000"/>
            <a:headEnd/>
            <a:tailEnd/>
          </a:ln>
        </p:spPr>
        <p:txBody>
          <a:bodyPr/>
          <a:lstStyle/>
          <a:p>
            <a:pPr eaLnBrk="1" hangingPunct="1">
              <a:spcBef>
                <a:spcPts val="500"/>
              </a:spcBef>
              <a:spcAft>
                <a:spcPts val="500"/>
              </a:spcAft>
            </a:pPr>
            <a:r>
              <a:rPr lang="ru-RU" altLang="ru-RU" sz="1600" b="1" dirty="0">
                <a:highlight>
                  <a:srgbClr val="FFFF00"/>
                </a:highlight>
                <a:latin typeface="Times New Roman" panose="02020603050405020304" pitchFamily="18" charset="0"/>
              </a:rPr>
              <a:t>Органы и ткани человека имеют разную чувствительность к облучению</a:t>
            </a:r>
          </a:p>
          <a:p>
            <a:pPr eaLnBrk="1" hangingPunct="1">
              <a:spcBef>
                <a:spcPts val="500"/>
              </a:spcBef>
              <a:spcAft>
                <a:spcPts val="500"/>
              </a:spcAft>
            </a:pPr>
            <a:r>
              <a:rPr lang="ru-RU" altLang="ru-RU" sz="1600" b="1" dirty="0">
                <a:highlight>
                  <a:srgbClr val="FFFF00"/>
                </a:highlight>
                <a:latin typeface="Times New Roman" panose="02020603050405020304" pitchFamily="18" charset="0"/>
              </a:rPr>
              <a:t>Наиболее уязвимы красный костный мозг, гонады, легкие. Менее восприимчивы печень, щитовидная железа, мышцы и другие внутренние органы.</a:t>
            </a:r>
          </a:p>
          <a:p>
            <a:pPr eaLnBrk="1" hangingPunct="1">
              <a:spcBef>
                <a:spcPts val="500"/>
              </a:spcBef>
              <a:spcAft>
                <a:spcPts val="500"/>
              </a:spcAft>
            </a:pPr>
            <a:r>
              <a:rPr lang="ru-RU" altLang="ru-RU" sz="1600" b="1" dirty="0">
                <a:highlight>
                  <a:srgbClr val="FFFF00"/>
                </a:highlight>
                <a:latin typeface="Times New Roman" panose="02020603050405020304" pitchFamily="18" charset="0"/>
              </a:rPr>
              <a:t>Дозы облучения органов и тканей следует учитывать с разными коэффициентами</a:t>
            </a:r>
          </a:p>
          <a:p>
            <a:pPr eaLnBrk="1" hangingPunct="1">
              <a:spcBef>
                <a:spcPts val="500"/>
              </a:spcBef>
              <a:spcAft>
                <a:spcPts val="500"/>
              </a:spcAft>
            </a:pPr>
            <a:r>
              <a:rPr lang="ru-RU" altLang="ru-RU" sz="1600" b="1" dirty="0">
                <a:solidFill>
                  <a:srgbClr val="000000"/>
                </a:solidFill>
                <a:highlight>
                  <a:srgbClr val="FFFF00"/>
                </a:highlight>
                <a:latin typeface="Times New Roman" panose="02020603050405020304" pitchFamily="18" charset="0"/>
              </a:rPr>
              <a:t>Коэффициенты радиоактивного риска для разных тканей (органов) человека при равномерном облучении всего тела, рекомендованы международной комиссией по радиационной защите для вычисления эффективной эквивалентной дозы. </a:t>
            </a:r>
          </a:p>
        </p:txBody>
      </p:sp>
      <p:graphicFrame>
        <p:nvGraphicFramePr>
          <p:cNvPr id="31748" name="Object 6">
            <a:extLst>
              <a:ext uri="{FF2B5EF4-FFF2-40B4-BE49-F238E27FC236}">
                <a16:creationId xmlns:a16="http://schemas.microsoft.com/office/drawing/2014/main" id="{024F7259-F582-4963-8485-440016917167}"/>
              </a:ext>
            </a:extLst>
          </p:cNvPr>
          <p:cNvGraphicFramePr>
            <a:graphicFrameLocks noGrp="1" noChangeAspect="1"/>
          </p:cNvGraphicFramePr>
          <p:nvPr>
            <p:ph sz="half" idx="1"/>
          </p:nvPr>
        </p:nvGraphicFramePr>
        <p:xfrm>
          <a:off x="457200" y="1371600"/>
          <a:ext cx="4103688" cy="4792663"/>
        </p:xfrm>
        <a:graphic>
          <a:graphicData uri="http://schemas.openxmlformats.org/presentationml/2006/ole">
            <mc:AlternateContent xmlns:mc="http://schemas.openxmlformats.org/markup-compatibility/2006">
              <mc:Choice xmlns:v="urn:schemas-microsoft-com:vml" Requires="v">
                <p:oleObj spid="_x0000_s27699" name="Документ" r:id="rId3" imgW="5388864" imgH="3938016" progId="Word.Document.8">
                  <p:embed/>
                </p:oleObj>
              </mc:Choice>
              <mc:Fallback>
                <p:oleObj name="Документ" r:id="rId3" imgW="5388864" imgH="3938016" progId="Word.Document.8">
                  <p:embed/>
                  <p:pic>
                    <p:nvPicPr>
                      <p:cNvPr id="31748" name="Object 6">
                        <a:extLst>
                          <a:ext uri="{FF2B5EF4-FFF2-40B4-BE49-F238E27FC236}">
                            <a16:creationId xmlns:a16="http://schemas.microsoft.com/office/drawing/2014/main" id="{024F7259-F582-4963-8485-440016917167}"/>
                          </a:ext>
                        </a:extLst>
                      </p:cNvPr>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10619" r="26852"/>
                      <a:stretch>
                        <a:fillRect/>
                      </a:stretch>
                    </p:blipFill>
                    <p:spPr bwMode="auto">
                      <a:xfrm>
                        <a:off x="457200" y="1371600"/>
                        <a:ext cx="4103688"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E28C277-1B73-4C8E-AEC2-F4F7C7C70901}"/>
              </a:ext>
            </a:extLst>
          </p:cNvPr>
          <p:cNvSpPr>
            <a:spLocks noGrp="1" noChangeArrowheads="1"/>
          </p:cNvSpPr>
          <p:nvPr>
            <p:ph type="title"/>
          </p:nvPr>
        </p:nvSpPr>
        <p:spPr>
          <a:xfrm>
            <a:off x="304800" y="304800"/>
            <a:ext cx="8153400" cy="609600"/>
          </a:xfrm>
        </p:spPr>
        <p:txBody>
          <a:bodyPr>
            <a:normAutofit fontScale="90000"/>
          </a:bodyPr>
          <a:lstStyle/>
          <a:p>
            <a:pPr eaLnBrk="1" hangingPunct="1"/>
            <a:r>
              <a:rPr lang="ru-RU" altLang="ru-RU" sz="2000" b="1"/>
              <a:t/>
            </a:r>
            <a:br>
              <a:rPr lang="ru-RU" altLang="ru-RU" sz="2000" b="1"/>
            </a:br>
            <a:r>
              <a:rPr lang="ru-RU" altLang="ru-RU" sz="2000" b="1"/>
              <a:t/>
            </a:r>
            <a:br>
              <a:rPr lang="ru-RU" altLang="ru-RU" sz="2000" b="1"/>
            </a:br>
            <a:r>
              <a:rPr lang="ru-RU" altLang="ru-RU" sz="1800" b="1">
                <a:latin typeface="Times New Roman" panose="02020603050405020304" pitchFamily="18" charset="0"/>
              </a:rPr>
              <a:t>НОРМЫ РАДИАЦИОННОЙ БЕЗОПАСНОСТИ НРБ-99</a:t>
            </a:r>
            <a:br>
              <a:rPr lang="ru-RU" altLang="ru-RU" sz="1800" b="1">
                <a:latin typeface="Times New Roman" panose="02020603050405020304" pitchFamily="18" charset="0"/>
              </a:rPr>
            </a:br>
            <a:r>
              <a:rPr lang="ru-RU" altLang="ru-RU" sz="1400" b="1">
                <a:latin typeface="Times New Roman" panose="02020603050405020304" pitchFamily="18" charset="0"/>
              </a:rPr>
              <a:t>(</a:t>
            </a:r>
            <a:r>
              <a:rPr lang="ru-RU" altLang="ru-RU" sz="1400" b="1">
                <a:solidFill>
                  <a:schemeClr val="tx1"/>
                </a:solidFill>
                <a:latin typeface="Times New Roman" panose="02020603050405020304" pitchFamily="18" charset="0"/>
              </a:rPr>
              <a:t>Государственные санитарно-эпидемиологические правила и нормативы)</a:t>
            </a:r>
            <a:r>
              <a:rPr lang="ru-RU" altLang="ru-RU" sz="1400">
                <a:solidFill>
                  <a:schemeClr val="tx1"/>
                </a:solidFill>
              </a:rPr>
              <a:t/>
            </a:r>
            <a:br>
              <a:rPr lang="ru-RU" altLang="ru-RU" sz="1400">
                <a:solidFill>
                  <a:schemeClr val="tx1"/>
                </a:solidFill>
              </a:rPr>
            </a:br>
            <a:endParaRPr lang="ru-RU" altLang="ru-RU">
              <a:solidFill>
                <a:schemeClr val="tx1"/>
              </a:solidFill>
            </a:endParaRPr>
          </a:p>
        </p:txBody>
      </p:sp>
      <p:sp>
        <p:nvSpPr>
          <p:cNvPr id="32771" name="Rectangle 3">
            <a:extLst>
              <a:ext uri="{FF2B5EF4-FFF2-40B4-BE49-F238E27FC236}">
                <a16:creationId xmlns:a16="http://schemas.microsoft.com/office/drawing/2014/main" id="{D5A04206-814C-42B7-B8F6-42070AF690AD}"/>
              </a:ext>
            </a:extLst>
          </p:cNvPr>
          <p:cNvSpPr>
            <a:spLocks noGrp="1" noChangeArrowheads="1"/>
          </p:cNvSpPr>
          <p:nvPr>
            <p:ph type="body" idx="1"/>
          </p:nvPr>
        </p:nvSpPr>
        <p:spPr>
          <a:xfrm>
            <a:off x="457200" y="1066800"/>
            <a:ext cx="8229600" cy="5562600"/>
          </a:xfrm>
          <a:ln>
            <a:solidFill>
              <a:srgbClr val="FF0000"/>
            </a:solidFill>
            <a:miter lim="800000"/>
            <a:headEnd/>
            <a:tailEnd/>
          </a:ln>
        </p:spPr>
        <p:txBody>
          <a:bodyPr>
            <a:normAutofit lnSpcReduction="10000"/>
          </a:bodyPr>
          <a:lstStyle/>
          <a:p>
            <a:pPr eaLnBrk="1" hangingPunct="1">
              <a:spcBef>
                <a:spcPts val="500"/>
              </a:spcBef>
              <a:spcAft>
                <a:spcPts val="500"/>
              </a:spcAft>
            </a:pPr>
            <a:r>
              <a:rPr lang="ru-RU" altLang="ru-RU" sz="1400" b="1" dirty="0">
                <a:solidFill>
                  <a:srgbClr val="FF3300"/>
                </a:solidFill>
                <a:highlight>
                  <a:srgbClr val="FFFF00"/>
                </a:highlight>
                <a:latin typeface="Times New Roman" panose="02020603050405020304" pitchFamily="18" charset="0"/>
              </a:rPr>
              <a:t>НРБ-99 применяются</a:t>
            </a:r>
            <a:r>
              <a:rPr lang="ru-RU" altLang="ru-RU" sz="1400" b="1" dirty="0">
                <a:highlight>
                  <a:srgbClr val="FFFF00"/>
                </a:highlight>
                <a:latin typeface="Times New Roman" panose="02020603050405020304" pitchFamily="18" charset="0"/>
              </a:rPr>
              <a:t> для обеспечения безопасности человека во всех условиях воздействия на него ионизирующего излучения искусственного или природного происхождения.</a:t>
            </a:r>
          </a:p>
          <a:p>
            <a:pPr eaLnBrk="1" hangingPunct="1">
              <a:spcBef>
                <a:spcPts val="500"/>
              </a:spcBef>
              <a:spcAft>
                <a:spcPts val="500"/>
              </a:spcAft>
            </a:pPr>
            <a:r>
              <a:rPr lang="ru-RU" altLang="ru-RU" sz="1400" b="1" dirty="0">
                <a:solidFill>
                  <a:srgbClr val="FF3300"/>
                </a:solidFill>
                <a:highlight>
                  <a:srgbClr val="FFFF00"/>
                </a:highlight>
                <a:latin typeface="Times New Roman" panose="02020603050405020304" pitchFamily="18" charset="0"/>
              </a:rPr>
              <a:t>Нормы распространяются на следующие виды воздействия ионизирующего излучения</a:t>
            </a:r>
            <a:r>
              <a:rPr lang="ru-RU" altLang="ru-RU" sz="1400" b="1" dirty="0">
                <a:highlight>
                  <a:srgbClr val="FFFF00"/>
                </a:highlight>
                <a:latin typeface="Times New Roman" panose="02020603050405020304" pitchFamily="18" charset="0"/>
              </a:rPr>
              <a:t> на человека: - в условиях нормальной эксплуатации техногенных источников излучения; - в результате радиационной аварии; - от природных источников излучения; - при медицинском облучении.</a:t>
            </a:r>
          </a:p>
          <a:p>
            <a:pPr eaLnBrk="1" hangingPunct="1">
              <a:spcBef>
                <a:spcPts val="500"/>
              </a:spcBef>
              <a:spcAft>
                <a:spcPts val="500"/>
              </a:spcAft>
            </a:pPr>
            <a:r>
              <a:rPr lang="ru-RU" altLang="ru-RU" sz="1400" b="1" dirty="0">
                <a:solidFill>
                  <a:srgbClr val="FF3300"/>
                </a:solidFill>
                <a:highlight>
                  <a:srgbClr val="FFFF00"/>
                </a:highlight>
                <a:latin typeface="Times New Roman" panose="02020603050405020304" pitchFamily="18" charset="0"/>
              </a:rPr>
              <a:t>Нормы радиационной безопасности относятся только к ионизирующему излучению</a:t>
            </a:r>
            <a:r>
              <a:rPr lang="ru-RU" altLang="ru-RU" sz="1400" b="1" dirty="0">
                <a:highlight>
                  <a:srgbClr val="FFFF00"/>
                </a:highlight>
                <a:latin typeface="Times New Roman" panose="02020603050405020304" pitchFamily="18" charset="0"/>
              </a:rPr>
              <a:t>. В Нормах учтено, что ионизирующее излучение является одним из множества источников риска для здоровья человека, и что риски, связанные с воздействием излучения, не должны соотноситься только с выгодами от его использования, но их следует сопоставлять и с рисками нерадиационного происхождения.</a:t>
            </a:r>
          </a:p>
          <a:p>
            <a:pPr eaLnBrk="1" hangingPunct="1">
              <a:spcBef>
                <a:spcPts val="500"/>
              </a:spcBef>
              <a:spcAft>
                <a:spcPts val="500"/>
              </a:spcAft>
            </a:pPr>
            <a:r>
              <a:rPr lang="ru-RU" altLang="ru-RU" sz="1400" b="1" dirty="0">
                <a:solidFill>
                  <a:srgbClr val="FF3300"/>
                </a:solidFill>
                <a:highlight>
                  <a:srgbClr val="FFFF00"/>
                </a:highlight>
                <a:latin typeface="Times New Roman" panose="02020603050405020304" pitchFamily="18" charset="0"/>
              </a:rPr>
              <a:t>Основу системы радиационной безопасности, сформулированной в данных Нормах</a:t>
            </a:r>
            <a:r>
              <a:rPr lang="ru-RU" altLang="ru-RU" sz="1400" dirty="0">
                <a:highlight>
                  <a:srgbClr val="FFFF00"/>
                </a:highlight>
              </a:rPr>
              <a:t>, </a:t>
            </a:r>
            <a:r>
              <a:rPr lang="ru-RU" altLang="ru-RU" sz="1400" b="1" dirty="0">
                <a:highlight>
                  <a:srgbClr val="FFFF00"/>
                </a:highlight>
                <a:latin typeface="Times New Roman" panose="02020603050405020304" pitchFamily="18" charset="0"/>
              </a:rPr>
              <a:t>составляют современные международные научные рекомендации, опыт стран, достигших высокого уровня радиационной защиты населения, и отечественный опыт. Данные мировой науки показывают, что соблюдение Международных основных норм безопасности, которые легли в основу Норм, надежно гарантирует безопасность работающих с источниками излучения и всего населения.</a:t>
            </a:r>
          </a:p>
          <a:p>
            <a:pPr eaLnBrk="1" hangingPunct="1">
              <a:spcBef>
                <a:spcPts val="500"/>
              </a:spcBef>
              <a:spcAft>
                <a:spcPts val="500"/>
              </a:spcAft>
            </a:pPr>
            <a:r>
              <a:rPr lang="ru-RU" altLang="ru-RU" sz="1400" b="1" dirty="0">
                <a:highlight>
                  <a:srgbClr val="FFFF00"/>
                </a:highlight>
                <a:latin typeface="Times New Roman" panose="02020603050405020304" pitchFamily="18" charset="0"/>
              </a:rPr>
              <a:t>НРБ устанавливают: требования к ограничению техногенного облучения</a:t>
            </a:r>
            <a:br>
              <a:rPr lang="ru-RU" altLang="ru-RU" sz="1400" b="1" dirty="0">
                <a:highlight>
                  <a:srgbClr val="FFFF00"/>
                </a:highlight>
                <a:latin typeface="Times New Roman" panose="02020603050405020304" pitchFamily="18" charset="0"/>
              </a:rPr>
            </a:br>
            <a:r>
              <a:rPr lang="ru-RU" altLang="ru-RU" sz="1400" b="1" dirty="0">
                <a:highlight>
                  <a:srgbClr val="FFFF00"/>
                </a:highlight>
                <a:latin typeface="Times New Roman" panose="02020603050405020304" pitchFamily="18" charset="0"/>
              </a:rPr>
              <a:t>в контролируемых условиях, требования к защите от природного облучения</a:t>
            </a:r>
            <a:br>
              <a:rPr lang="ru-RU" altLang="ru-RU" sz="1400" b="1" dirty="0">
                <a:highlight>
                  <a:srgbClr val="FFFF00"/>
                </a:highlight>
                <a:latin typeface="Times New Roman" panose="02020603050405020304" pitchFamily="18" charset="0"/>
              </a:rPr>
            </a:br>
            <a:r>
              <a:rPr lang="ru-RU" altLang="ru-RU" sz="1400" b="1" dirty="0">
                <a:highlight>
                  <a:srgbClr val="FFFF00"/>
                </a:highlight>
                <a:latin typeface="Times New Roman" panose="02020603050405020304" pitchFamily="18" charset="0"/>
              </a:rPr>
              <a:t>в производственных условиях, требования к ограничению облучения населения, требования по ограничению облучения населения в условиях радиационной аварии, требования к контролю за выполнением Норм, значения допустимых уровней радиационного воздействия и т.д</a:t>
            </a:r>
            <a:r>
              <a:rPr lang="ru-RU" altLang="ru-RU" sz="1200" b="1" dirty="0">
                <a:highlight>
                  <a:srgbClr val="FFFF00"/>
                </a:highlight>
                <a:latin typeface="Times New Roman" panose="02020603050405020304" pitchFamily="18" charset="0"/>
              </a:rPr>
              <a:t>.</a:t>
            </a:r>
          </a:p>
          <a:p>
            <a:pPr eaLnBrk="1" hangingPunct="1">
              <a:spcBef>
                <a:spcPts val="500"/>
              </a:spcBef>
              <a:spcAft>
                <a:spcPts val="500"/>
              </a:spcAft>
            </a:pPr>
            <a:endParaRPr lang="ru-RU" altLang="ru-RU" sz="1200" b="1" dirty="0">
              <a:latin typeface="Times New Roman" panose="02020603050405020304" pitchFamily="18" charset="0"/>
            </a:endParaRPr>
          </a:p>
          <a:p>
            <a:pPr eaLnBrk="1" hangingPunct="1">
              <a:spcBef>
                <a:spcPts val="500"/>
              </a:spcBef>
              <a:spcAft>
                <a:spcPts val="500"/>
              </a:spcAft>
            </a:pPr>
            <a:endParaRPr lang="ru-RU" altLang="ru-RU" sz="1400" dirty="0"/>
          </a:p>
          <a:p>
            <a:pPr eaLnBrk="1" hangingPunct="1">
              <a:spcBef>
                <a:spcPts val="500"/>
              </a:spcBef>
              <a:spcAft>
                <a:spcPts val="500"/>
              </a:spcAft>
            </a:pPr>
            <a:endParaRPr lang="ru-RU" altLang="ru-RU" sz="1400" dirty="0"/>
          </a:p>
          <a:p>
            <a:pPr eaLnBrk="1" hangingPunct="1">
              <a:spcBef>
                <a:spcPts val="500"/>
              </a:spcBef>
              <a:spcAft>
                <a:spcPts val="500"/>
              </a:spcAft>
            </a:pPr>
            <a:endParaRPr lang="ru-RU" altLang="ru-RU" sz="1200" dirty="0"/>
          </a:p>
          <a:p>
            <a:pPr eaLnBrk="1" hangingPunct="1">
              <a:spcBef>
                <a:spcPts val="500"/>
              </a:spcBef>
              <a:spcAft>
                <a:spcPts val="500"/>
              </a:spcAft>
            </a:pPr>
            <a:endParaRPr lang="ru-RU" altLang="ru-RU" dirty="0"/>
          </a:p>
          <a:p>
            <a:pPr eaLnBrk="1" hangingPunct="1">
              <a:spcBef>
                <a:spcPts val="500"/>
              </a:spcBef>
              <a:spcAft>
                <a:spcPts val="500"/>
              </a:spcAft>
            </a:pPr>
            <a:endParaRPr lang="ru-RU" altLang="ru-RU" sz="1600" b="1" dirty="0">
              <a:latin typeface="Times New Roman" panose="02020603050405020304" pitchFamily="18" charset="0"/>
            </a:endParaRPr>
          </a:p>
          <a:p>
            <a:pPr eaLnBrk="1" hangingPunct="1"/>
            <a:endParaRPr lang="ru-RU" altLang="ru-RU" dirty="0"/>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a:extLst>
              <a:ext uri="{FF2B5EF4-FFF2-40B4-BE49-F238E27FC236}">
                <a16:creationId xmlns:a16="http://schemas.microsoft.com/office/drawing/2014/main" id="{6051E925-9B6D-4AD7-A5AC-87D69CDDAD8F}"/>
              </a:ext>
            </a:extLst>
          </p:cNvPr>
          <p:cNvGraphicFramePr>
            <a:graphicFrameLocks noGrp="1" noChangeAspect="1"/>
          </p:cNvGraphicFramePr>
          <p:nvPr>
            <p:ph sz="half" idx="1"/>
          </p:nvPr>
        </p:nvGraphicFramePr>
        <p:xfrm>
          <a:off x="165100" y="1143000"/>
          <a:ext cx="4371975" cy="5562600"/>
        </p:xfrm>
        <a:graphic>
          <a:graphicData uri="http://schemas.openxmlformats.org/presentationml/2006/ole">
            <mc:AlternateContent xmlns:mc="http://schemas.openxmlformats.org/markup-compatibility/2006">
              <mc:Choice xmlns:v="urn:schemas-microsoft-com:vml" Requires="v">
                <p:oleObj spid="_x0000_s28723" name="Документ" r:id="rId3" imgW="4059936" imgH="5870448" progId="Word.Document.8">
                  <p:embed/>
                </p:oleObj>
              </mc:Choice>
              <mc:Fallback>
                <p:oleObj name="Документ" r:id="rId3" imgW="4059936" imgH="5870448" progId="Word.Document.8">
                  <p:embed/>
                  <p:pic>
                    <p:nvPicPr>
                      <p:cNvPr id="33794" name="Object 2">
                        <a:extLst>
                          <a:ext uri="{FF2B5EF4-FFF2-40B4-BE49-F238E27FC236}">
                            <a16:creationId xmlns:a16="http://schemas.microsoft.com/office/drawing/2014/main" id="{6051E925-9B6D-4AD7-A5AC-87D69CDDA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22" b="5717"/>
                      <a:stretch>
                        <a:fillRect/>
                      </a:stretch>
                    </p:blipFill>
                    <p:spPr bwMode="auto">
                      <a:xfrm>
                        <a:off x="165100" y="1143000"/>
                        <a:ext cx="43719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5" name="Rectangle 3">
            <a:extLst>
              <a:ext uri="{FF2B5EF4-FFF2-40B4-BE49-F238E27FC236}">
                <a16:creationId xmlns:a16="http://schemas.microsoft.com/office/drawing/2014/main" id="{FA89486A-82C6-4568-BC95-D248FF62D620}"/>
              </a:ext>
            </a:extLst>
          </p:cNvPr>
          <p:cNvSpPr>
            <a:spLocks noGrp="1" noChangeArrowheads="1"/>
          </p:cNvSpPr>
          <p:nvPr>
            <p:ph type="title"/>
          </p:nvPr>
        </p:nvSpPr>
        <p:spPr>
          <a:xfrm>
            <a:off x="457200" y="152400"/>
            <a:ext cx="8229600" cy="685800"/>
          </a:xfrm>
        </p:spPr>
        <p:txBody>
          <a:bodyPr>
            <a:normAutofit fontScale="90000"/>
          </a:bodyPr>
          <a:lstStyle/>
          <a:p>
            <a:pPr eaLnBrk="1" hangingPunct="1"/>
            <a:r>
              <a:rPr lang="ru-RU" altLang="ru-RU" sz="2000" b="1"/>
              <a:t>Источники формирования суммарной дозы облучения человека</a:t>
            </a:r>
            <a:endParaRPr lang="ru-RU" altLang="ru-RU" sz="2400" b="1"/>
          </a:p>
        </p:txBody>
      </p:sp>
      <p:sp>
        <p:nvSpPr>
          <p:cNvPr id="33796" name="Rectangle 4">
            <a:extLst>
              <a:ext uri="{FF2B5EF4-FFF2-40B4-BE49-F238E27FC236}">
                <a16:creationId xmlns:a16="http://schemas.microsoft.com/office/drawing/2014/main" id="{F9E35863-3757-4820-9E0F-E89523703731}"/>
              </a:ext>
            </a:extLst>
          </p:cNvPr>
          <p:cNvSpPr>
            <a:spLocks noGrp="1" noChangeArrowheads="1"/>
          </p:cNvSpPr>
          <p:nvPr>
            <p:ph type="body" sz="half" idx="2"/>
          </p:nvPr>
        </p:nvSpPr>
        <p:spPr>
          <a:xfrm>
            <a:off x="4724400" y="990600"/>
            <a:ext cx="3962400" cy="5715000"/>
          </a:xfrm>
          <a:ln>
            <a:solidFill>
              <a:srgbClr val="FF0000"/>
            </a:solidFill>
            <a:miter lim="800000"/>
            <a:headEnd/>
            <a:tailEnd/>
          </a:ln>
        </p:spPr>
        <p:txBody>
          <a:bodyPr/>
          <a:lstStyle/>
          <a:p>
            <a:pPr eaLnBrk="1" hangingPunct="1"/>
            <a:r>
              <a:rPr lang="ru-RU" altLang="ru-RU" sz="1200" b="1" dirty="0">
                <a:highlight>
                  <a:srgbClr val="FFFF00"/>
                </a:highlight>
                <a:latin typeface="Times New Roman" panose="02020603050405020304" pitchFamily="18" charset="0"/>
              </a:rPr>
              <a:t>Все живое на Земле находится под непрерывным воздействием ионизирующих излучений. </a:t>
            </a:r>
          </a:p>
          <a:p>
            <a:pPr eaLnBrk="1" hangingPunct="1"/>
            <a:r>
              <a:rPr lang="ru-RU" altLang="ru-RU" sz="1200" b="1" dirty="0">
                <a:highlight>
                  <a:srgbClr val="FFFF00"/>
                </a:highlight>
                <a:latin typeface="Times New Roman" panose="02020603050405020304" pitchFamily="18" charset="0"/>
              </a:rPr>
              <a:t>Следует различать две  компоненты радиационного фона: природный фон и порожденный деятельностью человека.</a:t>
            </a:r>
          </a:p>
          <a:p>
            <a:pPr eaLnBrk="1" hangingPunct="1"/>
            <a:r>
              <a:rPr lang="ru-RU" altLang="ru-RU" sz="1200" b="1" dirty="0">
                <a:highlight>
                  <a:srgbClr val="FFFF00"/>
                </a:highlight>
                <a:latin typeface="Times New Roman" panose="02020603050405020304" pitchFamily="18" charset="0"/>
              </a:rPr>
              <a:t>Природный фон обусловлен космическим излучением и природными радиоактивными веществами, содержащимися в земле, воздухе и во всей биосфере. </a:t>
            </a:r>
          </a:p>
          <a:p>
            <a:pPr eaLnBrk="1" hangingPunct="1"/>
            <a:r>
              <a:rPr lang="ru-RU" altLang="ru-RU" sz="1200" b="1" dirty="0">
                <a:highlight>
                  <a:srgbClr val="FFFF00"/>
                </a:highlight>
                <a:latin typeface="Times New Roman" panose="02020603050405020304" pitchFamily="18" charset="0"/>
              </a:rPr>
              <a:t>Техногенный фон обусловливается работой АЭС, урановых рудников, использованием радиоизотопов в промышленности, сельском хозяйстве, испытанием (применением) ядерного оружия. </a:t>
            </a:r>
          </a:p>
          <a:p>
            <a:pPr algn="just" eaLnBrk="1" hangingPunct="1"/>
            <a:r>
              <a:rPr lang="ru-RU" altLang="ru-RU" sz="1200" b="1" dirty="0">
                <a:highlight>
                  <a:srgbClr val="FFFF00"/>
                </a:highlight>
                <a:latin typeface="Times New Roman" panose="02020603050405020304" pitchFamily="18" charset="0"/>
              </a:rPr>
              <a:t>Суммарное воздействие искусственных источников ионизирующего излучения на человека складывается из внешнего облучения от источников излучения, находящихся вне человека, и внутреннего облучения от источников излучения, попадающих в организм человека с воздухом, водой, пищей или другими путями.</a:t>
            </a:r>
            <a:endParaRPr lang="ru-RU" altLang="ru-RU" sz="1200" dirty="0">
              <a:highlight>
                <a:srgbClr val="FFFF00"/>
              </a:highlight>
            </a:endParaRPr>
          </a:p>
          <a:p>
            <a:pPr eaLnBrk="1" hangingPunct="1"/>
            <a:r>
              <a:rPr lang="ru-RU" altLang="ru-RU" sz="1200" b="1" dirty="0">
                <a:highlight>
                  <a:srgbClr val="FFFF00"/>
                </a:highlight>
                <a:latin typeface="Times New Roman" panose="02020603050405020304" pitchFamily="18" charset="0"/>
              </a:rPr>
              <a:t>Величина дозы внешнего облучения человека зависит от целого ряда факторов: вида и энергии излучения радионуклида, количества и активности нуклида в почве, распределения нуклидов в слое почвы, времени нахождения человека на открытой территории, наличия защитных сооружений и т.д.</a:t>
            </a:r>
            <a:endParaRPr lang="ru-RU" altLang="ru-RU" sz="2800" b="1" dirty="0">
              <a:highlight>
                <a:srgbClr val="FFFF00"/>
              </a:highlight>
              <a:latin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B2EB01-B91F-405B-AAF2-79987CBDC202}"/>
              </a:ext>
            </a:extLst>
          </p:cNvPr>
          <p:cNvSpPr txBox="1"/>
          <p:nvPr/>
        </p:nvSpPr>
        <p:spPr>
          <a:xfrm>
            <a:off x="179600" y="260648"/>
            <a:ext cx="8928992" cy="6370975"/>
          </a:xfrm>
          <a:prstGeom prst="rect">
            <a:avLst/>
          </a:prstGeom>
          <a:noFill/>
        </p:spPr>
        <p:txBody>
          <a:bodyPr wrap="square">
            <a:spAutoFit/>
          </a:bodyPr>
          <a:lstStyle/>
          <a:p>
            <a:pPr indent="539750" algn="just"/>
            <a:r>
              <a:rPr lang="ru-RU" sz="1700" dirty="0" err="1"/>
              <a:t>Радиацияның</a:t>
            </a:r>
            <a:r>
              <a:rPr lang="ru-RU" sz="1700" dirty="0"/>
              <a:t> </a:t>
            </a:r>
            <a:r>
              <a:rPr lang="ru-RU" sz="1700" dirty="0" err="1"/>
              <a:t>әсерін</a:t>
            </a:r>
            <a:r>
              <a:rPr lang="ru-RU" sz="1700" dirty="0"/>
              <a:t> </a:t>
            </a:r>
            <a:r>
              <a:rPr lang="ru-RU" sz="1700" dirty="0" err="1"/>
              <a:t>қорғаныш</a:t>
            </a:r>
            <a:r>
              <a:rPr lang="ru-RU" sz="1700" dirty="0"/>
              <a:t> </a:t>
            </a:r>
            <a:r>
              <a:rPr lang="ru-RU" sz="1700" dirty="0" err="1"/>
              <a:t>қалқанының</a:t>
            </a:r>
            <a:r>
              <a:rPr lang="ru-RU" sz="1700" dirty="0"/>
              <a:t> </a:t>
            </a:r>
            <a:r>
              <a:rPr lang="ru-RU" sz="1700" dirty="0" err="1"/>
              <a:t>рөлін</a:t>
            </a:r>
            <a:r>
              <a:rPr lang="ru-RU" sz="1700" dirty="0"/>
              <a:t> </a:t>
            </a:r>
            <a:r>
              <a:rPr lang="ru-RU" sz="1700" dirty="0" err="1"/>
              <a:t>атқаратын</a:t>
            </a:r>
            <a:r>
              <a:rPr lang="ru-RU" sz="1700" dirty="0"/>
              <a:t> </a:t>
            </a:r>
            <a:r>
              <a:rPr lang="ru-RU" sz="1700" dirty="0" err="1"/>
              <a:t>ауыр</a:t>
            </a:r>
            <a:r>
              <a:rPr lang="ru-RU" sz="1700" dirty="0"/>
              <a:t> </a:t>
            </a:r>
            <a:r>
              <a:rPr lang="ru-RU" sz="1700" dirty="0" err="1"/>
              <a:t>заттар</a:t>
            </a:r>
            <a:r>
              <a:rPr lang="ru-RU" sz="1700" dirty="0"/>
              <a:t> </a:t>
            </a:r>
            <a:r>
              <a:rPr lang="ru-RU" sz="1700" dirty="0" err="1"/>
              <a:t>әлсіретеді</a:t>
            </a:r>
            <a:r>
              <a:rPr lang="ru-RU" sz="1700" dirty="0"/>
              <a:t>. </a:t>
            </a:r>
            <a:r>
              <a:rPr lang="ru-RU" sz="1700" dirty="0" err="1"/>
              <a:t>Радиацияның</a:t>
            </a:r>
            <a:r>
              <a:rPr lang="ru-RU" sz="1700" dirty="0"/>
              <a:t> </a:t>
            </a:r>
            <a:r>
              <a:rPr lang="ru-RU" sz="1700" dirty="0" err="1"/>
              <a:t>әсерін</a:t>
            </a:r>
            <a:r>
              <a:rPr lang="ru-RU" sz="1700" dirty="0"/>
              <a:t> </a:t>
            </a:r>
            <a:r>
              <a:rPr lang="ru-RU" sz="1700" dirty="0" err="1"/>
              <a:t>келесі</a:t>
            </a:r>
            <a:r>
              <a:rPr lang="ru-RU" sz="1700" dirty="0"/>
              <a:t> </a:t>
            </a:r>
            <a:r>
              <a:rPr lang="ru-RU" sz="1700" dirty="0" err="1"/>
              <a:t>заттар</a:t>
            </a:r>
            <a:r>
              <a:rPr lang="ru-RU" sz="1700" dirty="0"/>
              <a:t> </a:t>
            </a:r>
            <a:r>
              <a:rPr lang="ru-RU" sz="1700" dirty="0" err="1"/>
              <a:t>кешіктіреді</a:t>
            </a:r>
            <a:r>
              <a:rPr lang="ru-RU" sz="1700" dirty="0"/>
              <a:t>:</a:t>
            </a:r>
          </a:p>
          <a:p>
            <a:pPr indent="539750" algn="just"/>
            <a:r>
              <a:rPr lang="ru-RU" sz="1700" dirty="0" err="1"/>
              <a:t>болат</a:t>
            </a:r>
            <a:r>
              <a:rPr lang="ru-RU" sz="1700" dirty="0"/>
              <a:t>, 13 см;</a:t>
            </a:r>
          </a:p>
          <a:p>
            <a:pPr indent="539750" algn="just"/>
            <a:r>
              <a:rPr lang="ru-RU" sz="1700" dirty="0"/>
              <a:t>су, 100 мл;</a:t>
            </a:r>
          </a:p>
          <a:p>
            <a:pPr indent="539750" algn="just"/>
            <a:r>
              <a:rPr lang="ru-RU" sz="1700" dirty="0" err="1"/>
              <a:t>кірпіш</a:t>
            </a:r>
            <a:r>
              <a:rPr lang="ru-RU" sz="1700" dirty="0"/>
              <a:t>, 40 см;</a:t>
            </a:r>
          </a:p>
          <a:p>
            <a:pPr indent="539750" algn="just"/>
            <a:r>
              <a:rPr lang="ru-RU" sz="1700" dirty="0" err="1"/>
              <a:t>қорғасын</a:t>
            </a:r>
            <a:r>
              <a:rPr lang="ru-RU" sz="1700" dirty="0"/>
              <a:t>, 8 см;</a:t>
            </a:r>
          </a:p>
          <a:p>
            <a:pPr indent="539750" algn="just"/>
            <a:r>
              <a:rPr lang="ru-RU" sz="1700" dirty="0"/>
              <a:t>бос </a:t>
            </a:r>
            <a:r>
              <a:rPr lang="ru-RU" sz="1700" dirty="0" err="1"/>
              <a:t>топырақ</a:t>
            </a:r>
            <a:r>
              <a:rPr lang="ru-RU" sz="1700" dirty="0"/>
              <a:t>, 90 см;</a:t>
            </a:r>
          </a:p>
          <a:p>
            <a:pPr indent="539750" algn="just"/>
            <a:r>
              <a:rPr lang="ru-RU" sz="1700" dirty="0" err="1"/>
              <a:t>тығыз</a:t>
            </a:r>
            <a:r>
              <a:rPr lang="ru-RU" sz="1700" dirty="0"/>
              <a:t> </a:t>
            </a:r>
            <a:r>
              <a:rPr lang="ru-RU" sz="1700" dirty="0" err="1"/>
              <a:t>топырақ</a:t>
            </a:r>
            <a:r>
              <a:rPr lang="ru-RU" sz="1700" dirty="0"/>
              <a:t>, 60 см.</a:t>
            </a:r>
          </a:p>
          <a:p>
            <a:pPr indent="539750" algn="just"/>
            <a:endParaRPr lang="ru-RU" sz="1700" dirty="0"/>
          </a:p>
          <a:p>
            <a:pPr indent="539750" algn="just"/>
            <a:r>
              <a:rPr lang="ru-RU" sz="1700" dirty="0" err="1"/>
              <a:t>Радиациялық</a:t>
            </a:r>
            <a:r>
              <a:rPr lang="ru-RU" sz="1700" dirty="0"/>
              <a:t> фоны </a:t>
            </a:r>
            <a:r>
              <a:rPr lang="ru-RU" sz="1700" dirty="0" err="1"/>
              <a:t>жоғары</a:t>
            </a:r>
            <a:r>
              <a:rPr lang="ru-RU" sz="1700" dirty="0"/>
              <a:t> </a:t>
            </a:r>
            <a:r>
              <a:rPr lang="ru-RU" sz="1700" dirty="0" err="1"/>
              <a:t>бөлмелерде</a:t>
            </a:r>
            <a:r>
              <a:rPr lang="ru-RU" sz="1700" dirty="0"/>
              <a:t> </a:t>
            </a:r>
            <a:r>
              <a:rPr lang="ru-RU" sz="1700" dirty="0" err="1"/>
              <a:t>жұмыс</a:t>
            </a:r>
            <a:r>
              <a:rPr lang="ru-RU" sz="1700" dirty="0"/>
              <a:t> </a:t>
            </a:r>
            <a:r>
              <a:rPr lang="ru-RU" sz="1700" dirty="0" err="1"/>
              <a:t>істейтін</a:t>
            </a:r>
            <a:r>
              <a:rPr lang="ru-RU" sz="1700" dirty="0"/>
              <a:t> </a:t>
            </a:r>
            <a:r>
              <a:rPr lang="ru-RU" sz="1700" dirty="0" err="1"/>
              <a:t>адамдар</a:t>
            </a:r>
            <a:r>
              <a:rPr lang="ru-RU" sz="1700" dirty="0"/>
              <a:t> </a:t>
            </a:r>
            <a:r>
              <a:rPr lang="ru-RU" sz="1700" dirty="0" err="1"/>
              <a:t>үшін</a:t>
            </a:r>
            <a:r>
              <a:rPr lang="ru-RU" sz="1700" dirty="0"/>
              <a:t> </a:t>
            </a:r>
            <a:r>
              <a:rPr lang="ru-RU" sz="1700" dirty="0" err="1"/>
              <a:t>тиісті</a:t>
            </a:r>
            <a:r>
              <a:rPr lang="ru-RU" sz="1700" dirty="0"/>
              <a:t> «</a:t>
            </a:r>
            <a:r>
              <a:rPr lang="ru-RU" sz="1700" dirty="0" err="1"/>
              <a:t>жабдықсыз</a:t>
            </a:r>
            <a:r>
              <a:rPr lang="ru-RU" sz="1700" dirty="0"/>
              <a:t>» болу </a:t>
            </a:r>
            <a:r>
              <a:rPr lang="ru-RU" sz="1700" dirty="0" err="1"/>
              <a:t>қауіпті</a:t>
            </a:r>
            <a:r>
              <a:rPr lang="ru-RU" sz="1700" dirty="0"/>
              <a:t>. </a:t>
            </a:r>
            <a:r>
              <a:rPr lang="ru-RU" sz="1700" dirty="0" err="1"/>
              <a:t>Радиациядан</a:t>
            </a:r>
            <a:r>
              <a:rPr lang="ru-RU" sz="1700" dirty="0"/>
              <a:t> </a:t>
            </a:r>
            <a:r>
              <a:rPr lang="ru-RU" sz="1700" dirty="0" err="1"/>
              <a:t>қорғау</a:t>
            </a:r>
            <a:r>
              <a:rPr lang="ru-RU" sz="1700" dirty="0"/>
              <a:t> </a:t>
            </a:r>
            <a:r>
              <a:rPr lang="ru-RU" sz="1700" dirty="0" err="1"/>
              <a:t>әдістері</a:t>
            </a:r>
            <a:r>
              <a:rPr lang="ru-RU" sz="1700" dirty="0"/>
              <a:t> </a:t>
            </a:r>
            <a:r>
              <a:rPr lang="ru-RU" sz="1700" dirty="0" err="1"/>
              <a:t>ретінде</a:t>
            </a:r>
            <a:r>
              <a:rPr lang="ru-RU" sz="1700" dirty="0"/>
              <a:t> </a:t>
            </a:r>
            <a:r>
              <a:rPr lang="ru-RU" sz="1700" dirty="0" err="1"/>
              <a:t>иондаушы</a:t>
            </a:r>
            <a:r>
              <a:rPr lang="ru-RU" sz="1700" dirty="0"/>
              <a:t> </a:t>
            </a:r>
            <a:r>
              <a:rPr lang="ru-RU" sz="1700" dirty="0" err="1"/>
              <a:t>сәулеленуді</a:t>
            </a:r>
            <a:r>
              <a:rPr lang="ru-RU" sz="1700" dirty="0"/>
              <a:t> </a:t>
            </a:r>
            <a:r>
              <a:rPr lang="ru-RU" sz="1700" dirty="0" err="1"/>
              <a:t>блоктайтын</a:t>
            </a:r>
            <a:r>
              <a:rPr lang="ru-RU" sz="1700" dirty="0"/>
              <a:t> </a:t>
            </a:r>
            <a:r>
              <a:rPr lang="ru-RU" sz="1700" dirty="0" err="1"/>
              <a:t>арнайы</a:t>
            </a:r>
            <a:r>
              <a:rPr lang="ru-RU" sz="1700" dirty="0"/>
              <a:t> </a:t>
            </a:r>
            <a:r>
              <a:rPr lang="ru-RU" sz="1700" dirty="0" err="1"/>
              <a:t>жасалған</a:t>
            </a:r>
            <a:r>
              <a:rPr lang="ru-RU" sz="1700" dirty="0"/>
              <a:t> </a:t>
            </a:r>
            <a:r>
              <a:rPr lang="ru-RU" sz="1700" dirty="0" err="1"/>
              <a:t>қалқандар</a:t>
            </a:r>
            <a:r>
              <a:rPr lang="ru-RU" sz="1700" dirty="0"/>
              <a:t> </a:t>
            </a:r>
            <a:r>
              <a:rPr lang="ru-RU" sz="1700" dirty="0" err="1"/>
              <a:t>және</a:t>
            </a:r>
            <a:r>
              <a:rPr lang="ru-RU" sz="1700" dirty="0"/>
              <a:t> </a:t>
            </a:r>
            <a:r>
              <a:rPr lang="ru-RU" sz="1700" dirty="0" err="1"/>
              <a:t>радиациялық</a:t>
            </a:r>
            <a:r>
              <a:rPr lang="ru-RU" sz="1700" dirty="0"/>
              <a:t> </a:t>
            </a:r>
            <a:r>
              <a:rPr lang="ru-RU" sz="1700" dirty="0" err="1"/>
              <a:t>костюмдер</a:t>
            </a:r>
            <a:r>
              <a:rPr lang="ru-RU" sz="1700" dirty="0"/>
              <a:t> бар.</a:t>
            </a:r>
          </a:p>
          <a:p>
            <a:pPr indent="539750" algn="just"/>
            <a:r>
              <a:rPr lang="ru-RU" sz="1700" dirty="0" err="1"/>
              <a:t>Мысалы</a:t>
            </a:r>
            <a:r>
              <a:rPr lang="ru-RU" sz="1700" dirty="0"/>
              <a:t>, </a:t>
            </a:r>
            <a:r>
              <a:rPr lang="ru-RU" sz="1700" dirty="0" err="1"/>
              <a:t>сыртқы</a:t>
            </a:r>
            <a:r>
              <a:rPr lang="ru-RU" sz="1700" dirty="0"/>
              <a:t> </a:t>
            </a:r>
            <a:r>
              <a:rPr lang="ru-RU" sz="1700" dirty="0" err="1"/>
              <a:t>әсерге</a:t>
            </a:r>
            <a:r>
              <a:rPr lang="ru-RU" sz="1700" dirty="0"/>
              <a:t> </a:t>
            </a:r>
            <a:r>
              <a:rPr lang="ru-RU" sz="1700" dirty="0" err="1"/>
              <a:t>ұшырағанда</a:t>
            </a:r>
            <a:r>
              <a:rPr lang="ru-RU" sz="1700" dirty="0"/>
              <a:t> альфа-</a:t>
            </a:r>
            <a:r>
              <a:rPr lang="ru-RU" sz="1700" dirty="0" err="1"/>
              <a:t>сәулелену</a:t>
            </a:r>
            <a:r>
              <a:rPr lang="ru-RU" sz="1700" dirty="0"/>
              <a:t> </a:t>
            </a:r>
            <a:r>
              <a:rPr lang="ru-RU" sz="1700" dirty="0" err="1"/>
              <a:t>теріге</a:t>
            </a:r>
            <a:r>
              <a:rPr lang="ru-RU" sz="1700" dirty="0"/>
              <a:t> </a:t>
            </a:r>
            <a:r>
              <a:rPr lang="ru-RU" sz="1700" dirty="0" err="1"/>
              <a:t>ғана</a:t>
            </a:r>
            <a:r>
              <a:rPr lang="ru-RU" sz="1700" dirty="0"/>
              <a:t> </a:t>
            </a:r>
            <a:r>
              <a:rPr lang="ru-RU" sz="1700" dirty="0" err="1"/>
              <a:t>әсер</a:t>
            </a:r>
            <a:r>
              <a:rPr lang="ru-RU" sz="1700" dirty="0"/>
              <a:t> </a:t>
            </a:r>
            <a:r>
              <a:rPr lang="ru-RU" sz="1700" dirty="0" err="1"/>
              <a:t>етеді</a:t>
            </a:r>
            <a:r>
              <a:rPr lang="ru-RU" sz="1700" dirty="0"/>
              <a:t>. </a:t>
            </a:r>
            <a:r>
              <a:rPr lang="ru-RU" sz="1700" dirty="0" err="1"/>
              <a:t>Радиациядан</a:t>
            </a:r>
            <a:r>
              <a:rPr lang="ru-RU" sz="1700" dirty="0"/>
              <a:t> </a:t>
            </a:r>
            <a:r>
              <a:rPr lang="ru-RU" sz="1700" dirty="0" err="1"/>
              <a:t>қорғану</a:t>
            </a:r>
            <a:r>
              <a:rPr lang="ru-RU" sz="1700" dirty="0"/>
              <a:t> </a:t>
            </a:r>
            <a:r>
              <a:rPr lang="ru-RU" sz="1700" dirty="0" err="1"/>
              <a:t>үшін</a:t>
            </a:r>
            <a:r>
              <a:rPr lang="ru-RU" sz="1700" dirty="0"/>
              <a:t> респиратор, </a:t>
            </a:r>
            <a:r>
              <a:rPr lang="ru-RU" sz="1700" dirty="0" err="1"/>
              <a:t>резеңкеден</a:t>
            </a:r>
            <a:r>
              <a:rPr lang="ru-RU" sz="1700" dirty="0"/>
              <a:t> </a:t>
            </a:r>
            <a:r>
              <a:rPr lang="ru-RU" sz="1700" dirty="0" err="1"/>
              <a:t>жасалған</a:t>
            </a:r>
            <a:r>
              <a:rPr lang="ru-RU" sz="1700" dirty="0"/>
              <a:t> </a:t>
            </a:r>
            <a:r>
              <a:rPr lang="ru-RU" sz="1700" dirty="0" err="1"/>
              <a:t>қолғап</a:t>
            </a:r>
            <a:r>
              <a:rPr lang="ru-RU" sz="1700" dirty="0"/>
              <a:t>, </a:t>
            </a:r>
            <a:r>
              <a:rPr lang="ru-RU" sz="1700" dirty="0" err="1"/>
              <a:t>полиэтилендік</a:t>
            </a:r>
            <a:r>
              <a:rPr lang="ru-RU" sz="1700" dirty="0"/>
              <a:t> пальто, </a:t>
            </a:r>
            <a:r>
              <a:rPr lang="ru-RU" sz="1700" dirty="0" err="1"/>
              <a:t>мақта</a:t>
            </a:r>
            <a:r>
              <a:rPr lang="ru-RU" sz="1700" dirty="0"/>
              <a:t> </a:t>
            </a:r>
            <a:r>
              <a:rPr lang="ru-RU" sz="1700" dirty="0" err="1"/>
              <a:t>киім</a:t>
            </a:r>
            <a:r>
              <a:rPr lang="ru-RU" sz="1700" dirty="0"/>
              <a:t> кию </a:t>
            </a:r>
            <a:r>
              <a:rPr lang="ru-RU" sz="1700" dirty="0" err="1"/>
              <a:t>керек</a:t>
            </a:r>
            <a:r>
              <a:rPr lang="ru-RU" sz="1700" dirty="0"/>
              <a:t>.</a:t>
            </a:r>
          </a:p>
          <a:p>
            <a:pPr indent="539750" algn="just"/>
            <a:r>
              <a:rPr lang="ru-RU" sz="1700" dirty="0"/>
              <a:t>Бета-</a:t>
            </a:r>
            <a:r>
              <a:rPr lang="ru-RU" sz="1700" dirty="0" err="1"/>
              <a:t>радиациядан</a:t>
            </a:r>
            <a:r>
              <a:rPr lang="ru-RU" sz="1700" dirty="0"/>
              <a:t> </a:t>
            </a:r>
            <a:r>
              <a:rPr lang="ru-RU" sz="1700" dirty="0" err="1"/>
              <a:t>қорғану</a:t>
            </a:r>
            <a:r>
              <a:rPr lang="ru-RU" sz="1700" dirty="0"/>
              <a:t> </a:t>
            </a:r>
            <a:r>
              <a:rPr lang="ru-RU" sz="1700" dirty="0" err="1"/>
              <a:t>сәл</a:t>
            </a:r>
            <a:r>
              <a:rPr lang="ru-RU" sz="1700" dirty="0"/>
              <a:t> </a:t>
            </a:r>
            <a:r>
              <a:rPr lang="ru-RU" sz="1700" dirty="0" err="1"/>
              <a:t>қиынырақ</a:t>
            </a:r>
            <a:r>
              <a:rPr lang="ru-RU" sz="1700" dirty="0"/>
              <a:t>. </a:t>
            </a:r>
            <a:r>
              <a:rPr lang="ru-RU" sz="1700" dirty="0" err="1"/>
              <a:t>Егер</a:t>
            </a:r>
            <a:r>
              <a:rPr lang="ru-RU" sz="1700" dirty="0"/>
              <a:t> </a:t>
            </a:r>
            <a:r>
              <a:rPr lang="ru-RU" sz="1700" dirty="0" err="1"/>
              <a:t>сәулеленудің</a:t>
            </a:r>
            <a:r>
              <a:rPr lang="ru-RU" sz="1700" dirty="0"/>
              <a:t> </a:t>
            </a:r>
            <a:r>
              <a:rPr lang="ru-RU" sz="1700" dirty="0" err="1"/>
              <a:t>рұқсат</a:t>
            </a:r>
            <a:r>
              <a:rPr lang="ru-RU" sz="1700" dirty="0"/>
              <a:t> </a:t>
            </a:r>
            <a:r>
              <a:rPr lang="ru-RU" sz="1700" dirty="0" err="1"/>
              <a:t>етілген</a:t>
            </a:r>
            <a:r>
              <a:rPr lang="ru-RU" sz="1700" dirty="0"/>
              <a:t> </a:t>
            </a:r>
            <a:r>
              <a:rPr lang="ru-RU" sz="1700" dirty="0" err="1"/>
              <a:t>дозасынан</a:t>
            </a:r>
            <a:r>
              <a:rPr lang="ru-RU" sz="1700" dirty="0"/>
              <a:t> </a:t>
            </a:r>
            <a:r>
              <a:rPr lang="ru-RU" sz="1700" dirty="0" err="1"/>
              <a:t>асып</a:t>
            </a:r>
            <a:r>
              <a:rPr lang="ru-RU" sz="1700" dirty="0"/>
              <a:t> </a:t>
            </a:r>
            <a:r>
              <a:rPr lang="ru-RU" sz="1700" dirty="0" err="1"/>
              <a:t>кетсе</a:t>
            </a:r>
            <a:r>
              <a:rPr lang="ru-RU" sz="1700" dirty="0"/>
              <a:t>, </a:t>
            </a:r>
            <a:r>
              <a:rPr lang="ru-RU" sz="1700" dirty="0" err="1"/>
              <a:t>әйнек</a:t>
            </a:r>
            <a:r>
              <a:rPr lang="ru-RU" sz="1700" dirty="0"/>
              <a:t> </a:t>
            </a:r>
            <a:r>
              <a:rPr lang="ru-RU" sz="1700" dirty="0" err="1"/>
              <a:t>немесе</a:t>
            </a:r>
            <a:r>
              <a:rPr lang="ru-RU" sz="1700" dirty="0"/>
              <a:t> алюминий </a:t>
            </a:r>
            <a:r>
              <a:rPr lang="ru-RU" sz="1700" dirty="0" err="1"/>
              <a:t>парағынан</a:t>
            </a:r>
            <a:r>
              <a:rPr lang="ru-RU" sz="1700" dirty="0"/>
              <a:t> </a:t>
            </a:r>
            <a:r>
              <a:rPr lang="ru-RU" sz="1700" dirty="0" err="1"/>
              <a:t>қорғайтын</a:t>
            </a:r>
            <a:r>
              <a:rPr lang="ru-RU" sz="1700" dirty="0"/>
              <a:t> </a:t>
            </a:r>
            <a:r>
              <a:rPr lang="ru-RU" sz="1700" dirty="0" err="1"/>
              <a:t>қалқан</a:t>
            </a:r>
            <a:r>
              <a:rPr lang="ru-RU" sz="1700" dirty="0"/>
              <a:t> </a:t>
            </a:r>
            <a:r>
              <a:rPr lang="ru-RU" sz="1700" dirty="0" err="1"/>
              <a:t>және</a:t>
            </a:r>
            <a:r>
              <a:rPr lang="ru-RU" sz="1700" dirty="0"/>
              <a:t> противогаз </a:t>
            </a:r>
            <a:r>
              <a:rPr lang="ru-RU" sz="1700" dirty="0" err="1"/>
              <a:t>жақсы</a:t>
            </a:r>
            <a:r>
              <a:rPr lang="ru-RU" sz="1700" dirty="0"/>
              <a:t> </a:t>
            </a:r>
            <a:r>
              <a:rPr lang="ru-RU" sz="1700" dirty="0" err="1"/>
              <a:t>қызмет</a:t>
            </a:r>
            <a:r>
              <a:rPr lang="ru-RU" sz="1700" dirty="0"/>
              <a:t> </a:t>
            </a:r>
            <a:r>
              <a:rPr lang="ru-RU" sz="1700" dirty="0" err="1"/>
              <a:t>етеді</a:t>
            </a:r>
            <a:r>
              <a:rPr lang="ru-RU" sz="1700" dirty="0"/>
              <a:t>. </a:t>
            </a:r>
            <a:r>
              <a:rPr lang="ru-RU" sz="1700" dirty="0" err="1"/>
              <a:t>Баспана</a:t>
            </a:r>
            <a:r>
              <a:rPr lang="ru-RU" sz="1700" dirty="0"/>
              <a:t> </a:t>
            </a:r>
            <a:r>
              <a:rPr lang="ru-RU" sz="1700" dirty="0" err="1"/>
              <a:t>салуды</a:t>
            </a:r>
            <a:r>
              <a:rPr lang="ru-RU" sz="1700" dirty="0"/>
              <a:t> </a:t>
            </a:r>
            <a:r>
              <a:rPr lang="ru-RU" sz="1700" dirty="0" err="1"/>
              <a:t>түсіну</a:t>
            </a:r>
            <a:r>
              <a:rPr lang="ru-RU" sz="1700" dirty="0"/>
              <a:t> </a:t>
            </a:r>
            <a:r>
              <a:rPr lang="ru-RU" sz="1700" dirty="0" err="1"/>
              <a:t>үшін</a:t>
            </a:r>
            <a:r>
              <a:rPr lang="ru-RU" sz="1700" dirty="0"/>
              <a:t> </a:t>
            </a:r>
            <a:r>
              <a:rPr lang="ru-RU" sz="1700" dirty="0" err="1"/>
              <a:t>энциклопедияларды</a:t>
            </a:r>
            <a:r>
              <a:rPr lang="ru-RU" sz="1700" dirty="0"/>
              <a:t> </a:t>
            </a:r>
            <a:r>
              <a:rPr lang="ru-RU" sz="1700" dirty="0" err="1"/>
              <a:t>зерттеудің</a:t>
            </a:r>
            <a:r>
              <a:rPr lang="ru-RU" sz="1700" dirty="0"/>
              <a:t> </a:t>
            </a:r>
            <a:r>
              <a:rPr lang="ru-RU" sz="1700" dirty="0" err="1"/>
              <a:t>қажеті</a:t>
            </a:r>
            <a:r>
              <a:rPr lang="ru-RU" sz="1700" dirty="0"/>
              <a:t> </a:t>
            </a:r>
            <a:r>
              <a:rPr lang="ru-RU" sz="1700" dirty="0" err="1"/>
              <a:t>жоқ</a:t>
            </a:r>
            <a:r>
              <a:rPr lang="ru-RU" sz="1700" dirty="0"/>
              <a:t>: </a:t>
            </a:r>
            <a:r>
              <a:rPr lang="ru-RU" sz="1700" dirty="0" err="1"/>
              <a:t>кірпіштен</a:t>
            </a:r>
            <a:r>
              <a:rPr lang="ru-RU" sz="1700" dirty="0"/>
              <a:t> </a:t>
            </a:r>
            <a:r>
              <a:rPr lang="ru-RU" sz="1700" dirty="0" err="1"/>
              <a:t>немесе</a:t>
            </a:r>
            <a:r>
              <a:rPr lang="ru-RU" sz="1700" dirty="0"/>
              <a:t> </a:t>
            </a:r>
            <a:r>
              <a:rPr lang="ru-RU" sz="1700" dirty="0" err="1"/>
              <a:t>бетоннан</a:t>
            </a:r>
            <a:r>
              <a:rPr lang="ru-RU" sz="1700" dirty="0"/>
              <a:t> </a:t>
            </a:r>
            <a:r>
              <a:rPr lang="ru-RU" sz="1700" dirty="0" err="1"/>
              <a:t>жасалған</a:t>
            </a:r>
            <a:r>
              <a:rPr lang="ru-RU" sz="1700" dirty="0"/>
              <a:t> </a:t>
            </a:r>
            <a:r>
              <a:rPr lang="ru-RU" sz="1700" dirty="0" err="1"/>
              <a:t>ғимараттың</a:t>
            </a:r>
            <a:r>
              <a:rPr lang="ru-RU" sz="1700" dirty="0"/>
              <a:t> </a:t>
            </a:r>
            <a:r>
              <a:rPr lang="ru-RU" sz="1700" dirty="0" err="1"/>
              <a:t>жертөлесінде</a:t>
            </a:r>
            <a:r>
              <a:rPr lang="ru-RU" sz="1700" dirty="0"/>
              <a:t> (подвал)</a:t>
            </a:r>
            <a:r>
              <a:rPr lang="ru-RU" sz="1700" dirty="0" err="1"/>
              <a:t>жасырыну</a:t>
            </a:r>
            <a:r>
              <a:rPr lang="ru-RU" sz="1700" dirty="0"/>
              <a:t> </a:t>
            </a:r>
            <a:r>
              <a:rPr lang="ru-RU" sz="1700" dirty="0" err="1"/>
              <a:t>керек</a:t>
            </a:r>
            <a:r>
              <a:rPr lang="ru-RU" sz="1700" dirty="0"/>
              <a:t>.</a:t>
            </a:r>
          </a:p>
          <a:p>
            <a:pPr indent="539750" algn="just"/>
            <a:r>
              <a:rPr lang="ru-RU" sz="1700" dirty="0" err="1"/>
              <a:t>Радиациядан</a:t>
            </a:r>
            <a:r>
              <a:rPr lang="ru-RU" sz="1700" dirty="0"/>
              <a:t> </a:t>
            </a:r>
            <a:r>
              <a:rPr lang="ru-RU" sz="1700" dirty="0" err="1"/>
              <a:t>қорғаудың</a:t>
            </a:r>
            <a:r>
              <a:rPr lang="ru-RU" sz="1700" dirty="0"/>
              <a:t> </a:t>
            </a:r>
            <a:r>
              <a:rPr lang="ru-RU" sz="1700" dirty="0" err="1"/>
              <a:t>ең</a:t>
            </a:r>
            <a:r>
              <a:rPr lang="ru-RU" sz="1700" dirty="0"/>
              <a:t> </a:t>
            </a:r>
            <a:r>
              <a:rPr lang="ru-RU" sz="1700" dirty="0" err="1"/>
              <a:t>қиын</a:t>
            </a:r>
            <a:r>
              <a:rPr lang="ru-RU" sz="1700" dirty="0"/>
              <a:t> </a:t>
            </a:r>
            <a:r>
              <a:rPr lang="ru-RU" sz="1700" dirty="0" err="1"/>
              <a:t>тәсілі</a:t>
            </a:r>
            <a:r>
              <a:rPr lang="ru-RU" sz="1700" dirty="0"/>
              <a:t> - гамма-</a:t>
            </a:r>
            <a:r>
              <a:rPr lang="ru-RU" sz="1700" dirty="0" err="1"/>
              <a:t>сәулелену</a:t>
            </a:r>
            <a:r>
              <a:rPr lang="ru-RU" sz="1700" dirty="0"/>
              <a:t> </a:t>
            </a:r>
            <a:r>
              <a:rPr lang="ru-RU" sz="1700" dirty="0" err="1"/>
              <a:t>кезінде</a:t>
            </a:r>
            <a:r>
              <a:rPr lang="ru-RU" sz="1700" dirty="0"/>
              <a:t>. </a:t>
            </a:r>
            <a:r>
              <a:rPr lang="ru-RU" sz="1700" dirty="0" err="1"/>
              <a:t>Қажетті</a:t>
            </a:r>
            <a:r>
              <a:rPr lang="ru-RU" sz="1700" dirty="0"/>
              <a:t> </a:t>
            </a:r>
            <a:r>
              <a:rPr lang="ru-RU" sz="1700" dirty="0" err="1"/>
              <a:t>қорғаныс</a:t>
            </a:r>
            <a:r>
              <a:rPr lang="ru-RU" sz="1700" dirty="0"/>
              <a:t> </a:t>
            </a:r>
            <a:r>
              <a:rPr lang="ru-RU" sz="1700" dirty="0" err="1"/>
              <a:t>форманы</a:t>
            </a:r>
            <a:r>
              <a:rPr lang="ru-RU" sz="1700" dirty="0"/>
              <a:t> </a:t>
            </a:r>
            <a:r>
              <a:rPr lang="ru-RU" sz="1700" dirty="0" err="1"/>
              <a:t>жасау</a:t>
            </a:r>
            <a:r>
              <a:rPr lang="ru-RU" sz="1700" dirty="0"/>
              <a:t> </a:t>
            </a:r>
            <a:r>
              <a:rPr lang="ru-RU" sz="1700" dirty="0" err="1"/>
              <a:t>үшін</a:t>
            </a:r>
            <a:r>
              <a:rPr lang="ru-RU" sz="1700" dirty="0"/>
              <a:t> </a:t>
            </a:r>
            <a:r>
              <a:rPr lang="ru-RU" sz="1700" dirty="0" err="1"/>
              <a:t>қолданылатын</a:t>
            </a:r>
            <a:r>
              <a:rPr lang="ru-RU" sz="1700" dirty="0"/>
              <a:t> </a:t>
            </a:r>
            <a:r>
              <a:rPr lang="ru-RU" sz="1700" dirty="0" err="1"/>
              <a:t>материалдар</a:t>
            </a:r>
            <a:r>
              <a:rPr lang="ru-RU" sz="1700" dirty="0"/>
              <a:t> - </a:t>
            </a:r>
            <a:r>
              <a:rPr lang="ru-RU" sz="1700" dirty="0" err="1"/>
              <a:t>қорғасын</a:t>
            </a:r>
            <a:r>
              <a:rPr lang="ru-RU" sz="1700" dirty="0"/>
              <a:t>, вольфрам, </a:t>
            </a:r>
            <a:r>
              <a:rPr lang="ru-RU" sz="1700" dirty="0" err="1"/>
              <a:t>шойын</a:t>
            </a:r>
            <a:r>
              <a:rPr lang="ru-RU" sz="1700" dirty="0"/>
              <a:t> </a:t>
            </a:r>
            <a:r>
              <a:rPr lang="ru-RU" sz="1700" dirty="0" err="1"/>
              <a:t>және</a:t>
            </a:r>
            <a:r>
              <a:rPr lang="ru-RU" sz="1700" dirty="0"/>
              <a:t> </a:t>
            </a:r>
            <a:r>
              <a:rPr lang="ru-RU" sz="1700" dirty="0" err="1"/>
              <a:t>болат</a:t>
            </a:r>
            <a:r>
              <a:rPr lang="ru-RU" sz="1700" dirty="0"/>
              <a:t>; </a:t>
            </a:r>
            <a:r>
              <a:rPr lang="ru-RU" sz="1700" dirty="0" err="1"/>
              <a:t>олар</a:t>
            </a:r>
            <a:r>
              <a:rPr lang="ru-RU" sz="1700" dirty="0"/>
              <a:t> </a:t>
            </a:r>
            <a:r>
              <a:rPr lang="ru-RU" sz="1700" dirty="0" err="1"/>
              <a:t>едәуір</a:t>
            </a:r>
            <a:r>
              <a:rPr lang="ru-RU" sz="1700" dirty="0"/>
              <a:t> </a:t>
            </a:r>
            <a:r>
              <a:rPr lang="ru-RU" sz="1700" dirty="0" err="1"/>
              <a:t>қымбат</a:t>
            </a:r>
            <a:r>
              <a:rPr lang="ru-RU" sz="1700" dirty="0"/>
              <a:t> </a:t>
            </a:r>
            <a:r>
              <a:rPr lang="ru-RU" sz="1700" dirty="0" err="1"/>
              <a:t>және</a:t>
            </a:r>
            <a:r>
              <a:rPr lang="ru-RU" sz="1700" dirty="0"/>
              <a:t> </a:t>
            </a:r>
            <a:r>
              <a:rPr lang="ru-RU" sz="1700" dirty="0" err="1"/>
              <a:t>массасы</a:t>
            </a:r>
            <a:r>
              <a:rPr lang="ru-RU" sz="1700" dirty="0"/>
              <a:t> </a:t>
            </a:r>
            <a:r>
              <a:rPr lang="ru-RU" sz="1700" dirty="0" err="1"/>
              <a:t>жоғары</a:t>
            </a:r>
            <a:r>
              <a:rPr lang="ru-RU" sz="1700" dirty="0"/>
              <a:t>. </a:t>
            </a:r>
            <a:r>
              <a:rPr lang="ru-RU" sz="1700" dirty="0" err="1"/>
              <a:t>Егер</a:t>
            </a:r>
            <a:r>
              <a:rPr lang="ru-RU" sz="1700" dirty="0"/>
              <a:t> </a:t>
            </a:r>
            <a:r>
              <a:rPr lang="ru-RU" sz="1700" dirty="0" err="1"/>
              <a:t>бөлшектердің</a:t>
            </a:r>
            <a:r>
              <a:rPr lang="ru-RU" sz="1700" dirty="0"/>
              <a:t> </a:t>
            </a:r>
            <a:r>
              <a:rPr lang="ru-RU" sz="1700" dirty="0" err="1"/>
              <a:t>түрін</a:t>
            </a:r>
            <a:r>
              <a:rPr lang="ru-RU" sz="1700" dirty="0"/>
              <a:t> </a:t>
            </a:r>
            <a:r>
              <a:rPr lang="ru-RU" sz="1700" dirty="0" err="1"/>
              <a:t>анықтауға</a:t>
            </a:r>
            <a:r>
              <a:rPr lang="ru-RU" sz="1700" dirty="0"/>
              <a:t> </a:t>
            </a:r>
            <a:r>
              <a:rPr lang="ru-RU" sz="1700" dirty="0" err="1"/>
              <a:t>мүмкіндік</a:t>
            </a:r>
            <a:r>
              <a:rPr lang="ru-RU" sz="1700" dirty="0"/>
              <a:t> </a:t>
            </a:r>
            <a:r>
              <a:rPr lang="ru-RU" sz="1700" dirty="0" err="1"/>
              <a:t>болмаса</a:t>
            </a:r>
            <a:r>
              <a:rPr lang="ru-RU" sz="1700" dirty="0"/>
              <a:t>, </a:t>
            </a:r>
            <a:r>
              <a:rPr lang="ru-RU" sz="1700" dirty="0" err="1"/>
              <a:t>баспана</a:t>
            </a:r>
            <a:r>
              <a:rPr lang="ru-RU" sz="1700" dirty="0"/>
              <a:t> </a:t>
            </a:r>
            <a:r>
              <a:rPr lang="ru-RU" sz="1700" dirty="0" err="1"/>
              <a:t>қалай</a:t>
            </a:r>
            <a:r>
              <a:rPr lang="ru-RU" sz="1700" dirty="0"/>
              <a:t> </a:t>
            </a:r>
            <a:r>
              <a:rPr lang="ru-RU" sz="1700" dirty="0" err="1"/>
              <a:t>жасауға</a:t>
            </a:r>
            <a:r>
              <a:rPr lang="ru-RU" sz="1700" dirty="0"/>
              <a:t> </a:t>
            </a:r>
            <a:r>
              <a:rPr lang="ru-RU" sz="1700" dirty="0" err="1"/>
              <a:t>болады</a:t>
            </a:r>
            <a:r>
              <a:rPr lang="ru-RU" sz="1700" dirty="0"/>
              <a:t>? Металл </a:t>
            </a:r>
            <a:r>
              <a:rPr lang="ru-RU" sz="1700" dirty="0" err="1"/>
              <a:t>парақтары</a:t>
            </a:r>
            <a:r>
              <a:rPr lang="ru-RU" sz="1700" dirty="0"/>
              <a:t> мен </a:t>
            </a:r>
            <a:r>
              <a:rPr lang="ru-RU" sz="1700" dirty="0" err="1"/>
              <a:t>полиэтиленнің</a:t>
            </a:r>
            <a:r>
              <a:rPr lang="ru-RU" sz="1700" dirty="0"/>
              <a:t> </a:t>
            </a:r>
            <a:r>
              <a:rPr lang="ru-RU" sz="1700" dirty="0" err="1"/>
              <a:t>ішкі</a:t>
            </a:r>
            <a:r>
              <a:rPr lang="ru-RU" sz="1700" dirty="0"/>
              <a:t> </a:t>
            </a:r>
            <a:r>
              <a:rPr lang="ru-RU" sz="1700" dirty="0" err="1"/>
              <a:t>қалануы</a:t>
            </a:r>
            <a:r>
              <a:rPr lang="ru-RU" sz="1700" dirty="0"/>
              <a:t> бар </a:t>
            </a:r>
            <a:r>
              <a:rPr lang="ru-RU" sz="1700" dirty="0" err="1"/>
              <a:t>кірпіш</a:t>
            </a:r>
            <a:r>
              <a:rPr lang="ru-RU" sz="1700" dirty="0"/>
              <a:t> </a:t>
            </a:r>
            <a:r>
              <a:rPr lang="ru-RU" sz="1700" dirty="0" err="1"/>
              <a:t>қабырғалар</a:t>
            </a:r>
            <a:r>
              <a:rPr lang="ru-RU" sz="1700" dirty="0"/>
              <a:t> </a:t>
            </a:r>
            <a:r>
              <a:rPr lang="ru-RU" sz="1700" dirty="0" err="1"/>
              <a:t>кез-келген</a:t>
            </a:r>
            <a:r>
              <a:rPr lang="ru-RU" sz="1700" dirty="0"/>
              <a:t> </a:t>
            </a:r>
            <a:r>
              <a:rPr lang="ru-RU" sz="1700" dirty="0" err="1"/>
              <a:t>сәулелену</a:t>
            </a:r>
            <a:r>
              <a:rPr lang="ru-RU" sz="1700" dirty="0"/>
              <a:t> </a:t>
            </a:r>
            <a:r>
              <a:rPr lang="ru-RU" sz="1700" dirty="0" err="1"/>
              <a:t>дозасының</a:t>
            </a:r>
            <a:r>
              <a:rPr lang="ru-RU" sz="1700" dirty="0"/>
              <a:t> </a:t>
            </a:r>
            <a:r>
              <a:rPr lang="ru-RU" sz="1700" dirty="0" err="1"/>
              <a:t>әсерінен</a:t>
            </a:r>
            <a:r>
              <a:rPr lang="ru-RU" sz="1700" dirty="0"/>
              <a:t> </a:t>
            </a:r>
            <a:r>
              <a:rPr lang="ru-RU" sz="1700" dirty="0" err="1"/>
              <a:t>қорғануға</a:t>
            </a:r>
            <a:r>
              <a:rPr lang="ru-RU" sz="1700" dirty="0"/>
              <a:t> </a:t>
            </a:r>
            <a:r>
              <a:rPr lang="ru-RU" sz="1700" dirty="0" err="1"/>
              <a:t>көмектеседі</a:t>
            </a:r>
            <a:r>
              <a:rPr lang="ru-RU" sz="1700" dirty="0"/>
              <a:t>.</a:t>
            </a:r>
            <a:endParaRPr lang="ru-RU" dirty="0"/>
          </a:p>
        </p:txBody>
      </p:sp>
    </p:spTree>
    <p:extLst>
      <p:ext uri="{BB962C8B-B14F-4D97-AF65-F5344CB8AC3E}">
        <p14:creationId xmlns:p14="http://schemas.microsoft.com/office/powerpoint/2010/main" val="269904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E8E1857-1991-4B5F-841E-00C24B91C4AA}"/>
              </a:ext>
            </a:extLst>
          </p:cNvPr>
          <p:cNvSpPr>
            <a:spLocks noGrp="1" noChangeArrowheads="1"/>
          </p:cNvSpPr>
          <p:nvPr>
            <p:ph type="title"/>
          </p:nvPr>
        </p:nvSpPr>
        <p:spPr>
          <a:xfrm>
            <a:off x="381000" y="152400"/>
            <a:ext cx="8153400" cy="487362"/>
          </a:xfrm>
        </p:spPr>
        <p:txBody>
          <a:bodyPr>
            <a:normAutofit fontScale="90000"/>
          </a:bodyPr>
          <a:lstStyle/>
          <a:p>
            <a:pPr eaLnBrk="1" hangingPunct="1"/>
            <a:r>
              <a:rPr lang="ru-RU" altLang="ru-RU" sz="3200" b="1" dirty="0">
                <a:solidFill>
                  <a:schemeClr val="tx1"/>
                </a:solidFill>
                <a:latin typeface="Times New Roman" panose="02020603050405020304" pitchFamily="18" charset="0"/>
              </a:rPr>
              <a:t>Радиация</a:t>
            </a:r>
            <a:endParaRPr lang="ru-RU" altLang="ru-RU" dirty="0">
              <a:solidFill>
                <a:schemeClr val="tx1"/>
              </a:solidFill>
              <a:latin typeface="Times New Roman" panose="02020603050405020304" pitchFamily="18" charset="0"/>
            </a:endParaRPr>
          </a:p>
        </p:txBody>
      </p:sp>
      <p:sp>
        <p:nvSpPr>
          <p:cNvPr id="5123" name="Rectangle 3">
            <a:extLst>
              <a:ext uri="{FF2B5EF4-FFF2-40B4-BE49-F238E27FC236}">
                <a16:creationId xmlns:a16="http://schemas.microsoft.com/office/drawing/2014/main" id="{D7FBF7BB-CBEC-44D5-BFF7-58A8ACC9B1BB}"/>
              </a:ext>
            </a:extLst>
          </p:cNvPr>
          <p:cNvSpPr>
            <a:spLocks noGrp="1" noChangeArrowheads="1"/>
          </p:cNvSpPr>
          <p:nvPr>
            <p:ph idx="1"/>
          </p:nvPr>
        </p:nvSpPr>
        <p:spPr>
          <a:xfrm>
            <a:off x="228600" y="914400"/>
            <a:ext cx="8686800" cy="5715000"/>
          </a:xfrm>
          <a:ln>
            <a:solidFill>
              <a:srgbClr val="FF3300"/>
            </a:solidFill>
            <a:miter lim="800000"/>
            <a:headEnd/>
            <a:tailEnd/>
          </a:ln>
        </p:spPr>
        <p:txBody>
          <a:bodyPr>
            <a:normAutofit lnSpcReduction="10000"/>
          </a:bodyPr>
          <a:lstStyle/>
          <a:p>
            <a:pPr eaLnBrk="1" hangingPunct="1"/>
            <a:r>
              <a:rPr lang="ru-RU" altLang="ru-RU" sz="1800" b="1" dirty="0">
                <a:solidFill>
                  <a:srgbClr val="FF3300"/>
                </a:solidFill>
                <a:highlight>
                  <a:srgbClr val="FFFF00"/>
                </a:highlight>
                <a:latin typeface="Times New Roman" panose="02020603050405020304" pitchFamily="18" charset="0"/>
              </a:rPr>
              <a:t>Радиация</a:t>
            </a:r>
            <a:r>
              <a:rPr lang="ru-RU" altLang="ru-RU" sz="1800" dirty="0">
                <a:solidFill>
                  <a:srgbClr val="FF3300"/>
                </a:solidFill>
                <a:highlight>
                  <a:srgbClr val="FFFF00"/>
                </a:highlight>
                <a:latin typeface="Times New Roman" panose="02020603050405020304" pitchFamily="18" charset="0"/>
              </a:rPr>
              <a:t> </a:t>
            </a:r>
            <a:r>
              <a:rPr lang="ru-RU" altLang="ru-RU" sz="1800" dirty="0">
                <a:solidFill>
                  <a:srgbClr val="000000"/>
                </a:solidFill>
                <a:highlight>
                  <a:srgbClr val="FFFF00"/>
                </a:highlight>
                <a:latin typeface="Times New Roman" panose="02020603050405020304" pitchFamily="18" charset="0"/>
              </a:rPr>
              <a:t>— </a:t>
            </a:r>
            <a:r>
              <a:rPr lang="ru-RU" altLang="ru-RU" sz="1800" b="1" dirty="0">
                <a:solidFill>
                  <a:srgbClr val="000000"/>
                </a:solidFill>
                <a:highlight>
                  <a:srgbClr val="FFFF00"/>
                </a:highlight>
                <a:latin typeface="Times New Roman" panose="02020603050405020304" pitchFamily="18" charset="0"/>
              </a:rPr>
              <a:t>это все виды электромагнитного излучения: свет, радиоволны, энергия солнца и множество иных излучений вокруг нас. </a:t>
            </a:r>
            <a:r>
              <a:rPr lang="ru-RU" altLang="ru-RU" sz="1800" b="1" dirty="0">
                <a:highlight>
                  <a:srgbClr val="FFFF00"/>
                </a:highlight>
                <a:latin typeface="Times New Roman" panose="02020603050405020304" pitchFamily="18" charset="0"/>
              </a:rPr>
              <a:t>Источниками проникающей радиации, создающими природный фон облучения, являются галактическое и солнечное излучение, наличие радиоактивных элементов в почве, воздухе и материалах, используемых в хозяйственной деятельности, а также изотопов, главным образом, калия в тканях живого организма.</a:t>
            </a:r>
            <a:r>
              <a:rPr lang="ru-RU" altLang="ru-RU" sz="1800" b="1" dirty="0">
                <a:highlight>
                  <a:srgbClr val="FFFF00"/>
                </a:highlight>
              </a:rPr>
              <a:t> </a:t>
            </a:r>
            <a:endParaRPr lang="ru-RU" altLang="ru-RU" sz="1800" b="1" dirty="0">
              <a:solidFill>
                <a:srgbClr val="000000"/>
              </a:solidFill>
              <a:highlight>
                <a:srgbClr val="FFFF00"/>
              </a:highlight>
              <a:latin typeface="Times New Roman" panose="02020603050405020304" pitchFamily="18" charset="0"/>
            </a:endParaRPr>
          </a:p>
          <a:p>
            <a:pPr eaLnBrk="1" hangingPunct="1"/>
            <a:r>
              <a:rPr lang="ru-RU" altLang="ru-RU" sz="1800" b="1" dirty="0">
                <a:solidFill>
                  <a:srgbClr val="FF3300"/>
                </a:solidFill>
                <a:highlight>
                  <a:srgbClr val="FFFF00"/>
                </a:highlight>
                <a:latin typeface="Times New Roman" panose="02020603050405020304" pitchFamily="18" charset="0"/>
              </a:rPr>
              <a:t>Интерес представляет не любая радиация, а ионизирующая</a:t>
            </a:r>
            <a:r>
              <a:rPr lang="ru-RU" altLang="ru-RU" sz="1800" b="1" dirty="0">
                <a:solidFill>
                  <a:srgbClr val="000000"/>
                </a:solidFill>
                <a:highlight>
                  <a:srgbClr val="FFFF00"/>
                </a:highlight>
                <a:latin typeface="Times New Roman" panose="02020603050405020304" pitchFamily="18" charset="0"/>
              </a:rPr>
              <a:t>, которая, проходя сквозь ткани и клетки живых организмов, способна передавать им свою энергию, разрывая химические связи внутри молекул и вызывая серьезные изменения в их структуре.</a:t>
            </a:r>
          </a:p>
          <a:p>
            <a:pPr eaLnBrk="1" hangingPunct="1"/>
            <a:r>
              <a:rPr lang="ru-RU" altLang="ru-RU" sz="1800" b="1" dirty="0">
                <a:solidFill>
                  <a:srgbClr val="FF3300"/>
                </a:solidFill>
                <a:highlight>
                  <a:srgbClr val="FFFF00"/>
                </a:highlight>
                <a:latin typeface="Times New Roman" panose="02020603050405020304" pitchFamily="18" charset="0"/>
              </a:rPr>
              <a:t>Существует основной радиобиологический парадокс </a:t>
            </a:r>
            <a:r>
              <a:rPr lang="ru-RU" altLang="ru-RU" sz="1800" b="1" dirty="0">
                <a:highlight>
                  <a:srgbClr val="FFFF00"/>
                </a:highlight>
                <a:latin typeface="Times New Roman" panose="02020603050405020304" pitchFamily="18" charset="0"/>
              </a:rPr>
              <a:t>(по определению Тимофеева-Ресовского), состоящий в большом несоответствии между ничтожной величиной</a:t>
            </a:r>
            <a:r>
              <a:rPr lang="ru-RU" altLang="ru-RU" sz="1800" b="1" dirty="0">
                <a:solidFill>
                  <a:srgbClr val="000000"/>
                </a:solidFill>
                <a:highlight>
                  <a:srgbClr val="FFFF00"/>
                </a:highlight>
                <a:latin typeface="Times New Roman" panose="02020603050405020304" pitchFamily="18" charset="0"/>
              </a:rPr>
              <a:t> поглощенной энергии и крайней степенью выраженности реакций биологического объекта (вплоть до летального исхода). Причина того, почему ничтожное количество поглощенной в организме энергии приводит к катастрофе, составляет загадку радиобиологического парадокса. </a:t>
            </a:r>
          </a:p>
          <a:p>
            <a:pPr eaLnBrk="1" hangingPunct="1"/>
            <a:r>
              <a:rPr lang="ru-RU" altLang="ru-RU" sz="1800" b="1" dirty="0">
                <a:solidFill>
                  <a:srgbClr val="FF3300"/>
                </a:solidFill>
                <a:highlight>
                  <a:srgbClr val="FFFF00"/>
                </a:highlight>
                <a:latin typeface="Times New Roman" panose="02020603050405020304" pitchFamily="18" charset="0"/>
              </a:rPr>
              <a:t>Ионизирующее излучение возникает</a:t>
            </a:r>
            <a:r>
              <a:rPr lang="ru-RU" altLang="ru-RU" sz="1800" b="1" dirty="0">
                <a:solidFill>
                  <a:srgbClr val="000000"/>
                </a:solidFill>
                <a:highlight>
                  <a:srgbClr val="FFFF00"/>
                </a:highlight>
                <a:latin typeface="Times New Roman" panose="02020603050405020304" pitchFamily="18" charset="0"/>
              </a:rPr>
              <a:t> при радиоактивном распаде, ядерных превращениях, торможении заряженных частиц в веществе и образует при взаимодействии со средой ионы разных знаков.</a:t>
            </a:r>
          </a:p>
          <a:p>
            <a:pPr eaLnBrk="1" hangingPunct="1"/>
            <a:endParaRPr lang="ru-RU" altLang="ru-RU" sz="1600" dirty="0">
              <a:solidFill>
                <a:srgbClr val="000000"/>
              </a:solidFill>
              <a:latin typeface="Times New Roman" panose="02020603050405020304" pitchFamily="18" charset="0"/>
            </a:endParaRPr>
          </a:p>
          <a:p>
            <a:pPr eaLnBrk="1" hangingPunct="1">
              <a:buFontTx/>
              <a:buNone/>
            </a:pPr>
            <a:endParaRPr lang="ru-RU" altLang="ru-RU" b="1" dirty="0">
              <a:solidFill>
                <a:srgbClr val="000000"/>
              </a:solidFill>
              <a:latin typeface="Times New Roman" panose="02020603050405020304" pitchFamily="18" charset="0"/>
            </a:endParaRPr>
          </a:p>
          <a:p>
            <a:pPr eaLnBrk="1" hangingPunct="1"/>
            <a:endParaRPr lang="ru-RU" altLang="ru-RU" b="1" dirty="0"/>
          </a:p>
        </p:txBody>
      </p:sp>
    </p:spTree>
    <p:extLst>
      <p:ext uri="{BB962C8B-B14F-4D97-AF65-F5344CB8AC3E}">
        <p14:creationId xmlns:p14="http://schemas.microsoft.com/office/powerpoint/2010/main" val="107657912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FC138E-8371-4996-B701-BAA6A7DCEA04}"/>
              </a:ext>
            </a:extLst>
          </p:cNvPr>
          <p:cNvSpPr txBox="1"/>
          <p:nvPr/>
        </p:nvSpPr>
        <p:spPr>
          <a:xfrm>
            <a:off x="107504" y="58846"/>
            <a:ext cx="8928992" cy="6740307"/>
          </a:xfrm>
          <a:prstGeom prst="rect">
            <a:avLst/>
          </a:prstGeom>
          <a:noFill/>
        </p:spPr>
        <p:txBody>
          <a:bodyPr wrap="square">
            <a:spAutoFit/>
          </a:bodyPr>
          <a:lstStyle/>
          <a:p>
            <a:r>
              <a:rPr lang="ru-RU" sz="1600" dirty="0">
                <a:highlight>
                  <a:srgbClr val="FFFF00"/>
                </a:highlight>
              </a:rPr>
              <a:t>Облучение радиацией ослабляется тяжелыми веществами, которые выступают в качестве своеобразного защитного экрана. Воздействие излучения задерживают следующие вещества :</a:t>
            </a:r>
          </a:p>
          <a:p>
            <a:pPr indent="712788"/>
            <a:r>
              <a:rPr lang="ru-RU" sz="1600" dirty="0">
                <a:highlight>
                  <a:srgbClr val="FFFF00"/>
                </a:highlight>
              </a:rPr>
              <a:t>сталь, 13 см;</a:t>
            </a:r>
          </a:p>
          <a:p>
            <a:pPr indent="712788"/>
            <a:r>
              <a:rPr lang="ru-RU" sz="1600" dirty="0">
                <a:highlight>
                  <a:srgbClr val="FFFF00"/>
                </a:highlight>
              </a:rPr>
              <a:t>вода, 100 мл;</a:t>
            </a:r>
          </a:p>
          <a:p>
            <a:pPr indent="712788"/>
            <a:r>
              <a:rPr lang="ru-RU" sz="1600" dirty="0">
                <a:highlight>
                  <a:srgbClr val="FFFF00"/>
                </a:highlight>
              </a:rPr>
              <a:t>кирпич, 40 см;</a:t>
            </a:r>
          </a:p>
          <a:p>
            <a:pPr indent="712788"/>
            <a:r>
              <a:rPr lang="ru-RU" sz="1600" dirty="0">
                <a:highlight>
                  <a:srgbClr val="FFFF00"/>
                </a:highlight>
              </a:rPr>
              <a:t>свинец, 8 см;</a:t>
            </a:r>
          </a:p>
          <a:p>
            <a:pPr indent="712788"/>
            <a:r>
              <a:rPr lang="ru-RU" sz="1600" dirty="0">
                <a:highlight>
                  <a:srgbClr val="FFFF00"/>
                </a:highlight>
              </a:rPr>
              <a:t>рыхлый грунт, 90 см;</a:t>
            </a:r>
          </a:p>
          <a:p>
            <a:pPr indent="712788"/>
            <a:r>
              <a:rPr lang="ru-RU" sz="1600" dirty="0">
                <a:highlight>
                  <a:srgbClr val="FFFF00"/>
                </a:highlight>
              </a:rPr>
              <a:t>плотный грунт, 60 см.</a:t>
            </a:r>
          </a:p>
          <a:p>
            <a:pPr indent="539750"/>
            <a:r>
              <a:rPr lang="ru-RU" sz="1600" dirty="0">
                <a:highlight>
                  <a:srgbClr val="FFFF00"/>
                </a:highlight>
              </a:rPr>
              <a:t>Людям, работающим в помещениях с высоким радиационным фоном, небезопасно присутствовать без соответствующей «амуниции». В качестве способов защиты от радиации существуют специально сконструированные экраны, блокирующие ионизирующее излучение, и радиационный костюм.</a:t>
            </a:r>
          </a:p>
          <a:p>
            <a:pPr indent="539750"/>
            <a:r>
              <a:rPr lang="ru-RU" sz="1600" dirty="0">
                <a:highlight>
                  <a:srgbClr val="FFFF00"/>
                </a:highlight>
              </a:rPr>
              <a:t>Например, альфа-излучение имеет свойство поражать только кожный покров при внешнем воздействии. Чтобы обеспечить защиту от облучения следует использовать респиратор, перчатки, сделанные из резины, плащ из полиэтилена и хлопчатобумажную одежду.</a:t>
            </a:r>
          </a:p>
          <a:p>
            <a:pPr indent="539750"/>
            <a:r>
              <a:rPr lang="ru-RU" sz="1600" dirty="0">
                <a:highlight>
                  <a:srgbClr val="FFFF00"/>
                </a:highlight>
              </a:rPr>
              <a:t>Уберечь себя от бета-излучения немного труднее. Если допустимая доза облучения превышена, экран из стекла или алюминиевого листа и противогаз сослужат хорошую службу. Нет надобности штудировать энциклопедии, чтобы понять, как соорудить убежище: достаточно укрыться в подвале кирпичного или бетонного здания.</a:t>
            </a:r>
          </a:p>
          <a:p>
            <a:pPr indent="539750"/>
            <a:r>
              <a:rPr lang="ru-RU" sz="1600" dirty="0" err="1">
                <a:highlight>
                  <a:srgbClr val="FFFF00"/>
                </a:highlight>
              </a:rPr>
              <a:t>Егер</a:t>
            </a:r>
            <a:r>
              <a:rPr lang="ru-RU" sz="1600" dirty="0">
                <a:highlight>
                  <a:srgbClr val="FFFF00"/>
                </a:highlight>
              </a:rPr>
              <a:t> </a:t>
            </a:r>
            <a:r>
              <a:rPr lang="ru-RU" sz="1600" dirty="0" err="1">
                <a:highlight>
                  <a:srgbClr val="FFFF00"/>
                </a:highlight>
              </a:rPr>
              <a:t>бөлшектердің</a:t>
            </a:r>
            <a:r>
              <a:rPr lang="ru-RU" sz="1600" dirty="0">
                <a:highlight>
                  <a:srgbClr val="FFFF00"/>
                </a:highlight>
              </a:rPr>
              <a:t> </a:t>
            </a:r>
            <a:r>
              <a:rPr lang="ru-RU" sz="1600" dirty="0" err="1">
                <a:highlight>
                  <a:srgbClr val="FFFF00"/>
                </a:highlight>
              </a:rPr>
              <a:t>түрін</a:t>
            </a:r>
            <a:r>
              <a:rPr lang="ru-RU" sz="1600" dirty="0">
                <a:highlight>
                  <a:srgbClr val="FFFF00"/>
                </a:highlight>
              </a:rPr>
              <a:t> </a:t>
            </a:r>
            <a:r>
              <a:rPr lang="ru-RU" sz="1600" dirty="0" err="1">
                <a:highlight>
                  <a:srgbClr val="FFFF00"/>
                </a:highlight>
              </a:rPr>
              <a:t>анықтауға</a:t>
            </a:r>
            <a:r>
              <a:rPr lang="ru-RU" sz="1600" dirty="0">
                <a:highlight>
                  <a:srgbClr val="FFFF00"/>
                </a:highlight>
              </a:rPr>
              <a:t> </a:t>
            </a:r>
            <a:r>
              <a:rPr lang="ru-RU" sz="1600" dirty="0" err="1">
                <a:highlight>
                  <a:srgbClr val="FFFF00"/>
                </a:highlight>
              </a:rPr>
              <a:t>мүмкіндік</a:t>
            </a:r>
            <a:r>
              <a:rPr lang="ru-RU" sz="1600" dirty="0">
                <a:highlight>
                  <a:srgbClr val="FFFF00"/>
                </a:highlight>
              </a:rPr>
              <a:t> </a:t>
            </a:r>
            <a:r>
              <a:rPr lang="ru-RU" sz="1600" dirty="0" err="1">
                <a:highlight>
                  <a:srgbClr val="FFFF00"/>
                </a:highlight>
              </a:rPr>
              <a:t>болмаса</a:t>
            </a:r>
            <a:r>
              <a:rPr lang="ru-RU" sz="1600" dirty="0">
                <a:highlight>
                  <a:srgbClr val="FFFF00"/>
                </a:highlight>
              </a:rPr>
              <a:t>, </a:t>
            </a:r>
            <a:r>
              <a:rPr lang="ru-RU" sz="1600" dirty="0" err="1">
                <a:highlight>
                  <a:srgbClr val="FFFF00"/>
                </a:highlight>
              </a:rPr>
              <a:t>баспана</a:t>
            </a:r>
            <a:r>
              <a:rPr lang="ru-RU" sz="1600" dirty="0">
                <a:highlight>
                  <a:srgbClr val="FFFF00"/>
                </a:highlight>
              </a:rPr>
              <a:t> </a:t>
            </a:r>
            <a:r>
              <a:rPr lang="ru-RU" sz="1600" dirty="0" err="1">
                <a:highlight>
                  <a:srgbClr val="FFFF00"/>
                </a:highlight>
              </a:rPr>
              <a:t>қалай</a:t>
            </a:r>
            <a:r>
              <a:rPr lang="ru-RU" sz="1600" dirty="0">
                <a:highlight>
                  <a:srgbClr val="FFFF00"/>
                </a:highlight>
              </a:rPr>
              <a:t> </a:t>
            </a:r>
            <a:r>
              <a:rPr lang="ru-RU" sz="1600" dirty="0" err="1">
                <a:highlight>
                  <a:srgbClr val="FFFF00"/>
                </a:highlight>
              </a:rPr>
              <a:t>жасауға</a:t>
            </a:r>
            <a:r>
              <a:rPr lang="ru-RU" sz="1600" dirty="0">
                <a:highlight>
                  <a:srgbClr val="FFFF00"/>
                </a:highlight>
              </a:rPr>
              <a:t> </a:t>
            </a:r>
            <a:r>
              <a:rPr lang="ru-RU" sz="1600" dirty="0" err="1">
                <a:highlight>
                  <a:srgbClr val="FFFF00"/>
                </a:highlight>
              </a:rPr>
              <a:t>болады</a:t>
            </a:r>
            <a:r>
              <a:rPr lang="ru-RU" sz="1600" dirty="0">
                <a:highlight>
                  <a:srgbClr val="FFFF00"/>
                </a:highlight>
              </a:rPr>
              <a:t>? Металл </a:t>
            </a:r>
            <a:r>
              <a:rPr lang="ru-RU" sz="1600" dirty="0" err="1">
                <a:highlight>
                  <a:srgbClr val="FFFF00"/>
                </a:highlight>
              </a:rPr>
              <a:t>парақтары</a:t>
            </a:r>
            <a:r>
              <a:rPr lang="ru-RU" sz="1600" dirty="0">
                <a:highlight>
                  <a:srgbClr val="FFFF00"/>
                </a:highlight>
              </a:rPr>
              <a:t> мен </a:t>
            </a:r>
            <a:r>
              <a:rPr lang="ru-RU" sz="1600" dirty="0" err="1">
                <a:highlight>
                  <a:srgbClr val="FFFF00"/>
                </a:highlight>
              </a:rPr>
              <a:t>полиэтиленнің</a:t>
            </a:r>
            <a:r>
              <a:rPr lang="ru-RU" sz="1600" dirty="0">
                <a:highlight>
                  <a:srgbClr val="FFFF00"/>
                </a:highlight>
              </a:rPr>
              <a:t> </a:t>
            </a:r>
            <a:r>
              <a:rPr lang="ru-RU" sz="1600" dirty="0" err="1">
                <a:highlight>
                  <a:srgbClr val="FFFF00"/>
                </a:highlight>
              </a:rPr>
              <a:t>ішкі</a:t>
            </a:r>
            <a:r>
              <a:rPr lang="ru-RU" sz="1600" dirty="0">
                <a:highlight>
                  <a:srgbClr val="FFFF00"/>
                </a:highlight>
              </a:rPr>
              <a:t> </a:t>
            </a:r>
            <a:r>
              <a:rPr lang="ru-RU" sz="1600" dirty="0" err="1">
                <a:highlight>
                  <a:srgbClr val="FFFF00"/>
                </a:highlight>
              </a:rPr>
              <a:t>қалануы</a:t>
            </a:r>
            <a:r>
              <a:rPr lang="ru-RU" sz="1600" dirty="0">
                <a:highlight>
                  <a:srgbClr val="FFFF00"/>
                </a:highlight>
              </a:rPr>
              <a:t> бар </a:t>
            </a:r>
            <a:r>
              <a:rPr lang="ru-RU" sz="1600" dirty="0" err="1">
                <a:highlight>
                  <a:srgbClr val="FFFF00"/>
                </a:highlight>
              </a:rPr>
              <a:t>кірпіш</a:t>
            </a:r>
            <a:r>
              <a:rPr lang="ru-RU" sz="1600" dirty="0">
                <a:highlight>
                  <a:srgbClr val="FFFF00"/>
                </a:highlight>
              </a:rPr>
              <a:t> </a:t>
            </a:r>
            <a:r>
              <a:rPr lang="ru-RU" sz="1600" dirty="0" err="1">
                <a:highlight>
                  <a:srgbClr val="FFFF00"/>
                </a:highlight>
              </a:rPr>
              <a:t>қабырғалар</a:t>
            </a:r>
            <a:r>
              <a:rPr lang="ru-RU" sz="1600" dirty="0">
                <a:highlight>
                  <a:srgbClr val="FFFF00"/>
                </a:highlight>
              </a:rPr>
              <a:t> </a:t>
            </a:r>
            <a:r>
              <a:rPr lang="ru-RU" sz="1600" dirty="0" err="1">
                <a:highlight>
                  <a:srgbClr val="FFFF00"/>
                </a:highlight>
              </a:rPr>
              <a:t>кез-келген</a:t>
            </a:r>
            <a:r>
              <a:rPr lang="ru-RU" sz="1600" dirty="0">
                <a:highlight>
                  <a:srgbClr val="FFFF00"/>
                </a:highlight>
              </a:rPr>
              <a:t> </a:t>
            </a:r>
            <a:r>
              <a:rPr lang="ru-RU" sz="1600" dirty="0" err="1">
                <a:highlight>
                  <a:srgbClr val="FFFF00"/>
                </a:highlight>
              </a:rPr>
              <a:t>сәулелену</a:t>
            </a:r>
            <a:r>
              <a:rPr lang="ru-RU" sz="1600" dirty="0">
                <a:highlight>
                  <a:srgbClr val="FFFF00"/>
                </a:highlight>
              </a:rPr>
              <a:t> </a:t>
            </a:r>
            <a:r>
              <a:rPr lang="ru-RU" sz="1600" dirty="0" err="1">
                <a:highlight>
                  <a:srgbClr val="FFFF00"/>
                </a:highlight>
              </a:rPr>
              <a:t>дозасының</a:t>
            </a:r>
            <a:r>
              <a:rPr lang="ru-RU" sz="1600" dirty="0">
                <a:highlight>
                  <a:srgbClr val="FFFF00"/>
                </a:highlight>
              </a:rPr>
              <a:t> </a:t>
            </a:r>
            <a:r>
              <a:rPr lang="ru-RU" sz="1600" dirty="0" err="1">
                <a:highlight>
                  <a:srgbClr val="FFFF00"/>
                </a:highlight>
              </a:rPr>
              <a:t>әсерінен</a:t>
            </a:r>
            <a:r>
              <a:rPr lang="ru-RU" sz="1600" dirty="0">
                <a:highlight>
                  <a:srgbClr val="FFFF00"/>
                </a:highlight>
              </a:rPr>
              <a:t> </a:t>
            </a:r>
            <a:r>
              <a:rPr lang="ru-RU" sz="1600" dirty="0" err="1">
                <a:highlight>
                  <a:srgbClr val="FFFF00"/>
                </a:highlight>
              </a:rPr>
              <a:t>қорғануға</a:t>
            </a:r>
            <a:r>
              <a:rPr lang="ru-RU" sz="1600" dirty="0">
                <a:highlight>
                  <a:srgbClr val="FFFF00"/>
                </a:highlight>
              </a:rPr>
              <a:t> </a:t>
            </a:r>
            <a:r>
              <a:rPr lang="ru-RU" sz="1600" dirty="0" err="1">
                <a:highlight>
                  <a:srgbClr val="FFFF00"/>
                </a:highlight>
              </a:rPr>
              <a:t>көмектеседі</a:t>
            </a:r>
            <a:r>
              <a:rPr lang="ru-RU" sz="1600" dirty="0">
                <a:highlight>
                  <a:srgbClr val="FFFF00"/>
                </a:highlight>
              </a:rPr>
              <a:t>.</a:t>
            </a:r>
          </a:p>
          <a:p>
            <a:pPr indent="539750"/>
            <a:r>
              <a:rPr lang="ru-RU" sz="1600" dirty="0">
                <a:highlight>
                  <a:srgbClr val="FFFF00"/>
                </a:highlight>
              </a:rPr>
              <a:t>Самый сложный способ защиты от радиации – при воздействии гамма-излучения. Материалы, применяемые для изготовления необходимого обмундирования – свинец, вольфрам, чугун и сталь, достаточно дорогостоящие и имеют высокую массу. Как сделать укрытие, если нет возможности определить вид частиц? Кирпичные стены, с внутренней отделкой из металлических листов и полиэтилена помогут укрыться от воздействия любой дозы облучения.</a:t>
            </a:r>
          </a:p>
        </p:txBody>
      </p:sp>
    </p:spTree>
    <p:extLst>
      <p:ext uri="{BB962C8B-B14F-4D97-AF65-F5344CB8AC3E}">
        <p14:creationId xmlns:p14="http://schemas.microsoft.com/office/powerpoint/2010/main" val="836064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62AC592-3B80-4DFF-9A36-BE0D30A50CC8}"/>
              </a:ext>
            </a:extLst>
          </p:cNvPr>
          <p:cNvPicPr>
            <a:picLocks noChangeAspect="1"/>
          </p:cNvPicPr>
          <p:nvPr/>
        </p:nvPicPr>
        <p:blipFill>
          <a:blip r:embed="rId2"/>
          <a:stretch>
            <a:fillRect/>
          </a:stretch>
        </p:blipFill>
        <p:spPr>
          <a:xfrm>
            <a:off x="2841539" y="141125"/>
            <a:ext cx="3460921" cy="6575749"/>
          </a:xfrm>
          <a:prstGeom prst="rect">
            <a:avLst/>
          </a:prstGeom>
        </p:spPr>
      </p:pic>
    </p:spTree>
    <p:extLst>
      <p:ext uri="{BB962C8B-B14F-4D97-AF65-F5344CB8AC3E}">
        <p14:creationId xmlns:p14="http://schemas.microsoft.com/office/powerpoint/2010/main" val="34251979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r>
              <a:rPr lang="kk-KZ" b="1" dirty="0">
                <a:effectLst>
                  <a:outerShdw blurRad="38100" dist="38100" dir="2700000" algn="tl">
                    <a:srgbClr val="000000">
                      <a:alpha val="43137"/>
                    </a:srgbClr>
                  </a:outerShdw>
                </a:effectLst>
              </a:rPr>
              <a:t>Ақпарат көздері</a:t>
            </a:r>
            <a:endParaRPr lang="ru-RU" b="1" dirty="0">
              <a:effectLst>
                <a:outerShdw blurRad="38100" dist="38100" dir="2700000" algn="tl">
                  <a:srgbClr val="000000">
                    <a:alpha val="43137"/>
                  </a:srgbClr>
                </a:outerShdw>
              </a:effectLst>
            </a:endParaRPr>
          </a:p>
        </p:txBody>
      </p:sp>
      <p:sp>
        <p:nvSpPr>
          <p:cNvPr id="3" name="Текст 2"/>
          <p:cNvSpPr>
            <a:spLocks noGrp="1"/>
          </p:cNvSpPr>
          <p:nvPr>
            <p:ph type="body" sz="half" idx="1"/>
          </p:nvPr>
        </p:nvSpPr>
        <p:spPr>
          <a:xfrm>
            <a:off x="457200" y="1600200"/>
            <a:ext cx="8219256" cy="5141168"/>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marL="0" indent="0" algn="just">
              <a:buNone/>
            </a:pPr>
            <a:r>
              <a:rPr lang="en-US" sz="2400" b="1" i="1" dirty="0"/>
              <a:t>Hall EJ, </a:t>
            </a:r>
            <a:r>
              <a:rPr lang="en-US" sz="2400" b="1" i="1" dirty="0" err="1"/>
              <a:t>Giaccia</a:t>
            </a:r>
            <a:r>
              <a:rPr lang="en-US" sz="2400" b="1" i="1" dirty="0"/>
              <a:t> AJ. </a:t>
            </a:r>
            <a:r>
              <a:rPr lang="en-US" sz="2400" dirty="0"/>
              <a:t>Radiobiology for the Radiologist, 7th </a:t>
            </a:r>
            <a:r>
              <a:rPr lang="en-US" sz="2400" dirty="0" err="1"/>
              <a:t>edn</a:t>
            </a:r>
            <a:r>
              <a:rPr lang="en-US" sz="2400" dirty="0"/>
              <a:t>. Philadelphia: Wolters Kluwer/Lippincott, Williams, and Wilkins, 2012</a:t>
            </a:r>
          </a:p>
          <a:p>
            <a:pPr marL="0" indent="0" algn="just">
              <a:buNone/>
            </a:pPr>
            <a:r>
              <a:rPr lang="ru-RU" sz="2400" b="1" i="1" dirty="0" err="1"/>
              <a:t>Александер</a:t>
            </a:r>
            <a:r>
              <a:rPr lang="ru-RU" sz="2400" b="1" i="1" dirty="0"/>
              <a:t> П., Бак З., </a:t>
            </a:r>
            <a:r>
              <a:rPr lang="ru-RU" sz="2400" dirty="0"/>
              <a:t>Основы радиобиологии, М., 1963</a:t>
            </a:r>
          </a:p>
          <a:p>
            <a:pPr marL="0" indent="0" algn="just">
              <a:buNone/>
            </a:pPr>
            <a:r>
              <a:rPr lang="ru-RU" sz="2400" b="1" i="1" dirty="0" err="1"/>
              <a:t>Гумарова</a:t>
            </a:r>
            <a:r>
              <a:rPr lang="ru-RU" sz="2400" b="1" i="1" dirty="0"/>
              <a:t> Л.Ж. </a:t>
            </a:r>
            <a:r>
              <a:rPr lang="ru-RU" sz="2400" dirty="0"/>
              <a:t>Радиобиология: </a:t>
            </a:r>
            <a:r>
              <a:rPr lang="ru-RU" sz="2400" dirty="0" err="1"/>
              <a:t>Оқулық</a:t>
            </a:r>
            <a:r>
              <a:rPr lang="ru-RU" sz="2400" dirty="0"/>
              <a:t>. – Алматы: «</a:t>
            </a:r>
            <a:r>
              <a:rPr lang="ru-RU" sz="2400" dirty="0" err="1"/>
              <a:t>Дәуір</a:t>
            </a:r>
            <a:r>
              <a:rPr lang="ru-RU" sz="2400" dirty="0"/>
              <a:t>», 2011 – 176 б. </a:t>
            </a:r>
            <a:r>
              <a:rPr lang="en-US" sz="2400" dirty="0"/>
              <a:t>ISBN 978-601-217-219-5 </a:t>
            </a:r>
            <a:endParaRPr lang="ru-RU" sz="2400" dirty="0"/>
          </a:p>
          <a:p>
            <a:pPr marL="0" indent="0" algn="just">
              <a:buNone/>
            </a:pPr>
            <a:r>
              <a:rPr lang="ru-RU" sz="2400" b="1" i="1" dirty="0"/>
              <a:t>Гродзинский Д.М. </a:t>
            </a:r>
            <a:r>
              <a:rPr lang="ru-RU" sz="2400" dirty="0"/>
              <a:t>Радиобиология. Биологическое действие ионизирующих излучений, М., 1961</a:t>
            </a:r>
          </a:p>
          <a:p>
            <a:pPr marL="0" indent="0" algn="just">
              <a:buNone/>
            </a:pPr>
            <a:r>
              <a:rPr lang="ru-RU" sz="2400" b="1" i="1" dirty="0"/>
              <a:t>Кудряшов Ю.Б., Петров Ю.Ф., Рубин А.Б. </a:t>
            </a:r>
            <a:r>
              <a:rPr lang="ru-RU" sz="2400" dirty="0"/>
              <a:t>Радиационная биофизика: радиочастотные и микроволновые электромагнитные излучения. ФИЗМАТЛИТ. 2008 г</a:t>
            </a:r>
          </a:p>
          <a:p>
            <a:pPr marL="0" indent="0" algn="just">
              <a:buNone/>
            </a:pPr>
            <a:r>
              <a:rPr lang="ru-RU" sz="2400" b="1" i="1" dirty="0" err="1"/>
              <a:t>Ярмоненко</a:t>
            </a:r>
            <a:r>
              <a:rPr lang="ru-RU" sz="2400" b="1" i="1" dirty="0"/>
              <a:t> С. П., </a:t>
            </a:r>
            <a:r>
              <a:rPr lang="ru-RU" sz="2400" b="1" i="1" dirty="0" err="1"/>
              <a:t>Вайнсон</a:t>
            </a:r>
            <a:r>
              <a:rPr lang="ru-RU" sz="2400" b="1" i="1" dirty="0"/>
              <a:t> А. А., </a:t>
            </a:r>
            <a:r>
              <a:rPr lang="ru-RU" sz="2400" dirty="0"/>
              <a:t>Радиобиология человека и животных. М.: Высшая школа, 2004</a:t>
            </a:r>
          </a:p>
          <a:p>
            <a:pPr marL="0" indent="0" algn="just">
              <a:buNone/>
            </a:pPr>
            <a:r>
              <a:rPr lang="en-US" sz="2400" dirty="0">
                <a:hlinkClick r:id="rId2"/>
              </a:rPr>
              <a:t>https://yuriste.ru/ot-kakogo-vida-izlucheniya-zashchishchaet-svinec-chem-izmeryat-uroven-radiacionnogo/</a:t>
            </a:r>
            <a:r>
              <a:rPr lang="kk-KZ" sz="2400" dirty="0"/>
              <a:t> </a:t>
            </a:r>
            <a:endParaRPr lang="ru-RU" sz="2400" dirty="0"/>
          </a:p>
          <a:p>
            <a:pPr marL="0" indent="0" algn="just">
              <a:buNone/>
            </a:pPr>
            <a:endParaRPr lang="ru-RU" sz="2400" dirty="0"/>
          </a:p>
        </p:txBody>
      </p:sp>
    </p:spTree>
    <p:extLst>
      <p:ext uri="{BB962C8B-B14F-4D97-AF65-F5344CB8AC3E}">
        <p14:creationId xmlns:p14="http://schemas.microsoft.com/office/powerpoint/2010/main" val="37685399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4" descr="0_c386_8ec2986e_XL"/>
          <p:cNvPicPr>
            <a:picLocks noChangeAspect="1" noChangeArrowheads="1"/>
          </p:cNvPicPr>
          <p:nvPr/>
        </p:nvPicPr>
        <p:blipFill>
          <a:blip r:embed="rId4" cstate="print"/>
          <a:srcRect/>
          <a:stretch>
            <a:fillRect/>
          </a:stretch>
        </p:blipFill>
        <p:spPr bwMode="auto">
          <a:xfrm>
            <a:off x="0" y="0"/>
            <a:ext cx="9144000" cy="6859588"/>
          </a:xfrm>
          <a:prstGeom prst="rect">
            <a:avLst/>
          </a:prstGeom>
          <a:noFill/>
          <a:ln w="9525">
            <a:noFill/>
            <a:miter lim="800000"/>
            <a:headEnd/>
            <a:tailEnd/>
          </a:ln>
        </p:spPr>
      </p:pic>
      <p:sp>
        <p:nvSpPr>
          <p:cNvPr id="281602" name="Rectangle 2"/>
          <p:cNvSpPr>
            <a:spLocks noGrp="1"/>
          </p:cNvSpPr>
          <p:nvPr>
            <p:ph type="title" idx="4294967295"/>
          </p:nvPr>
        </p:nvSpPr>
        <p:spPr>
          <a:xfrm>
            <a:off x="914400" y="2157413"/>
            <a:ext cx="8229600" cy="1752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kk-KZ"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Назар аударғандарыңызға РАҚМЕТ!!!</a:t>
            </a:r>
          </a:p>
        </p:txBody>
      </p:sp>
      <p:pic>
        <p:nvPicPr>
          <p:cNvPr id="281605" name="Picture 8" descr="Не болейте"/>
          <p:cNvPicPr>
            <a:picLocks noChangeAspect="1" noChangeArrowheads="1" noCrop="1"/>
          </p:cNvPicPr>
          <p:nvPr/>
        </p:nvPicPr>
        <p:blipFill>
          <a:blip r:embed="rId5" cstate="print"/>
          <a:srcRect/>
          <a:stretch>
            <a:fillRect/>
          </a:stretch>
        </p:blipFill>
        <p:spPr bwMode="auto">
          <a:xfrm>
            <a:off x="3563938" y="765175"/>
            <a:ext cx="2486025" cy="1392238"/>
          </a:xfrm>
          <a:prstGeom prst="rect">
            <a:avLst/>
          </a:prstGeom>
          <a:noFill/>
          <a:ln w="9525">
            <a:noFill/>
            <a:miter lim="800000"/>
            <a:headEnd/>
            <a:tailEnd/>
          </a:ln>
        </p:spPr>
      </p:pic>
      <p:pic>
        <p:nvPicPr>
          <p:cNvPr id="281608" name="Picture 11" descr="Бабочки коллония"/>
          <p:cNvPicPr>
            <a:picLocks noChangeAspect="1" noChangeArrowheads="1" noCrop="1"/>
          </p:cNvPicPr>
          <p:nvPr/>
        </p:nvPicPr>
        <p:blipFill>
          <a:blip r:embed="rId6" cstate="print"/>
          <a:srcRect/>
          <a:stretch>
            <a:fillRect/>
          </a:stretch>
        </p:blipFill>
        <p:spPr bwMode="auto">
          <a:xfrm>
            <a:off x="1" y="4149080"/>
            <a:ext cx="2708920" cy="2708920"/>
          </a:xfrm>
          <a:prstGeom prst="rect">
            <a:avLst/>
          </a:prstGeom>
          <a:noFill/>
          <a:ln w="9525">
            <a:noFill/>
            <a:miter lim="800000"/>
            <a:headEnd/>
            <a:tailEnd/>
          </a:ln>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534400" y="6238068"/>
            <a:ext cx="609600" cy="609600"/>
          </a:xfrm>
          <a:prstGeom prst="rect">
            <a:avLst/>
          </a:prstGeom>
        </p:spPr>
      </p:pic>
    </p:spTree>
    <p:extLst>
      <p:ext uri="{BB962C8B-B14F-4D97-AF65-F5344CB8AC3E}">
        <p14:creationId xmlns:p14="http://schemas.microsoft.com/office/powerpoint/2010/main" val="1903970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Buisiness_ID04">
  <a:themeElements>
    <a:clrScheme name="5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5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uisiness_ID04">
  <a:themeElements>
    <a:clrScheme name="6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6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uisiness_ID04">
  <a:themeElements>
    <a:clrScheme name="7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7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uisiness_ID04">
  <a:themeElements>
    <a:clrScheme name="8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8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uisiness_ID04">
  <a:themeElements>
    <a:clrScheme name="9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9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Buisiness_ID04">
  <a:themeElements>
    <a:clrScheme name="10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0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Buisiness_ID04">
  <a:themeElements>
    <a:clrScheme name="1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1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hipNature">
  <a:themeElements>
    <a:clrScheme name="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ShipNatur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hipNature">
  <a:themeElements>
    <a:clrScheme name="1_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ShipNatur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Лекция 7. Фотобиофизика для МВ">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льзовательска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ТД для МВ">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uisiness_ID04">
  <a:themeElements>
    <a:clrScheme name="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Пиксел">
  <a:themeElements>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uisiness_ID04">
  <a:themeElements>
    <a:clrScheme name="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uisiness_ID04">
  <a:themeElements>
    <a:clrScheme name="2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2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uisiness_ID04">
  <a:themeElements>
    <a:clrScheme name="3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3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uisiness_ID0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льзовательска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Тема1</Template>
  <TotalTime>2689</TotalTime>
  <Words>10244</Words>
  <Application>Microsoft Office PowerPoint</Application>
  <PresentationFormat>Экран (4:3)</PresentationFormat>
  <Paragraphs>484</Paragraphs>
  <Slides>93</Slides>
  <Notes>1</Notes>
  <HiddenSlides>0</HiddenSlides>
  <MMClips>2</MMClips>
  <ScaleCrop>false</ScaleCrop>
  <HeadingPairs>
    <vt:vector size="10" baseType="variant">
      <vt:variant>
        <vt:lpstr>Использованные шрифты</vt:lpstr>
      </vt:variant>
      <vt:variant>
        <vt:i4>10</vt:i4>
      </vt:variant>
      <vt:variant>
        <vt:lpstr>Тема</vt:lpstr>
      </vt:variant>
      <vt:variant>
        <vt:i4>20</vt:i4>
      </vt:variant>
      <vt:variant>
        <vt:lpstr>Внедренные серверы OLE</vt:lpstr>
      </vt:variant>
      <vt:variant>
        <vt:i4>4</vt:i4>
      </vt:variant>
      <vt:variant>
        <vt:lpstr>Заголовки слайдов</vt:lpstr>
      </vt:variant>
      <vt:variant>
        <vt:i4>93</vt:i4>
      </vt:variant>
      <vt:variant>
        <vt:lpstr>Произвольные показы</vt:lpstr>
      </vt:variant>
      <vt:variant>
        <vt:i4>1</vt:i4>
      </vt:variant>
    </vt:vector>
  </HeadingPairs>
  <TitlesOfParts>
    <vt:vector size="128" baseType="lpstr">
      <vt:lpstr>Arial</vt:lpstr>
      <vt:lpstr>Arial Black</vt:lpstr>
      <vt:lpstr>Book Antiqua</vt:lpstr>
      <vt:lpstr>Calibri</vt:lpstr>
      <vt:lpstr>Lucida Sans</vt:lpstr>
      <vt:lpstr>Symbol</vt:lpstr>
      <vt:lpstr>Tahoma</vt:lpstr>
      <vt:lpstr>Times New Roman</vt:lpstr>
      <vt:lpstr>Verdana</vt:lpstr>
      <vt:lpstr>Wingdings</vt:lpstr>
      <vt:lpstr>Тема1</vt:lpstr>
      <vt:lpstr>Лекция 7. Фотобиофизика для МВ</vt:lpstr>
      <vt:lpstr>Buisiness_ID04</vt:lpstr>
      <vt:lpstr>1_Пиксел</vt:lpstr>
      <vt:lpstr>Пиксел</vt:lpstr>
      <vt:lpstr>1_Buisiness_ID04</vt:lpstr>
      <vt:lpstr>2_Buisiness_ID04</vt:lpstr>
      <vt:lpstr>3_Buisiness_ID04</vt:lpstr>
      <vt:lpstr>4_Buisiness_ID04</vt:lpstr>
      <vt:lpstr>5_Buisiness_ID04</vt:lpstr>
      <vt:lpstr>6_Buisiness_ID04</vt:lpstr>
      <vt:lpstr>7_Buisiness_ID04</vt:lpstr>
      <vt:lpstr>8_Buisiness_ID04</vt:lpstr>
      <vt:lpstr>9_Buisiness_ID04</vt:lpstr>
      <vt:lpstr>10_Buisiness_ID04</vt:lpstr>
      <vt:lpstr>11_Buisiness_ID04</vt:lpstr>
      <vt:lpstr>ShipNature</vt:lpstr>
      <vt:lpstr>1_ShipNature</vt:lpstr>
      <vt:lpstr>Оформление по умолчанию</vt:lpstr>
      <vt:lpstr>ТД для МВ</vt:lpstr>
      <vt:lpstr>Документ</vt:lpstr>
      <vt:lpstr>Photo Editor Photo</vt:lpstr>
      <vt:lpstr>Точечный рисунок</vt:lpstr>
      <vt:lpstr>Слайд</vt:lpstr>
      <vt:lpstr>Презентация PowerPoint</vt:lpstr>
      <vt:lpstr>Биологиялық жүйелердің жарықты жұтуы</vt:lpstr>
      <vt:lpstr>Презентация PowerPoint</vt:lpstr>
      <vt:lpstr>Иондаушы сәулелердің спектрлері және олардың қолданылуы</vt:lpstr>
      <vt:lpstr>Презентация PowerPoint</vt:lpstr>
      <vt:lpstr>Иондаушы радиация</vt:lpstr>
      <vt:lpstr>Презентация PowerPoint</vt:lpstr>
      <vt:lpstr>Радиация</vt:lpstr>
      <vt:lpstr>Радиация</vt:lpstr>
      <vt:lpstr>Презентация PowerPoint</vt:lpstr>
      <vt:lpstr> Атом құрылымының планетарлық моделі </vt:lpstr>
      <vt:lpstr>Планетарная модель строения атома</vt:lpstr>
      <vt:lpstr>Презентация PowerPoint</vt:lpstr>
      <vt:lpstr>Презентация PowerPoint</vt:lpstr>
      <vt:lpstr>  Атом құрылымының сызбасы           Ядроның айналасында айналып жүрген электрондар ұстайтын энергияға байланысты олар сол немесе басқа электрон орбитасында топтастырылады.            Электрондық орбитаны деңгей немесе қабат деп те аталады. Әр түрлі атомдардағы қабаттар саны бірдей емес.           Үлкен массасы бар атомдарда орбита саны жетіге жетеді. Олар сандармен немесе латын алфавитінің әріптерімен белгіленеді: K,L,M,N,O,P,Q;                     K – ядроға жақын қабат. Әр қабаттағы электрондардың саны қатаң түрде анықталған: К-қабатта екіден артық электрон болмайды, L-қабат – 8; M-қабат – 18 электрондар; N-қабат – 32 электрондар және т.б.            Д.И.Менделеевтің химиялық элементтерінің периодтық жүйесіндегі электрондық қабаттар санына сәйкес барлық элементтер жеті периодта орналасқан.            Ядродағы протондар саны әрбір берілген элементтің атомдары үшін қатаң тұрақты және Д.И.Менделеевтің периодтық жүйесіндегі реттік санына сәйкес келеді. Ядродағы протондар саны берілген атомның қандай химиялық элементке жататынын анықтайды.              </vt:lpstr>
      <vt:lpstr>Схема строения атома        В зависимости от энергии, которая удерживает электроны при вращении вокруг ядра, они группируются на той или иной электронной орбите.           Электронную орбиту называют еще уровнем или слоем. Число слоев у разных атомов неодинаково.           В атомах с большой массой число орбит достигает семи. Их обозначают или цифрами, или буквами латинского алфавита: K,L,M,N,O,P,Q; K – ближайший к ядру слой. Число электронов в каждом слое строго определенное: K-слой имеет не более двух электронов, L-слой – до 8; M-слой – 18 электронов; N-слой – 32 электрона и т.д. Соответственно числу электронных слоев в Периодической системе химических элементов Д.И.Менделеева все элементы размещаются в семи периодах.               Число протонов в ядре строго постоянно для атомов каждого данного элемента и соответствует порядковому номеру в Периодической таблице Д.И.Менделеева. Число протонов в ядре определяет, к какому химическому элементу относится данный атом.</vt:lpstr>
      <vt:lpstr>Ядроның элементар бөлшектері        Әрбір атомның ядроларындағы протондар санымен электрондарының саны бірдей; әрбір электрон шамасы протонның зарядына тең теріс зарядты алады, сондықтан атом жалпы бейтарап болады.          Ядрода нейтрондардың бір немесе басқа санының болуы атомның жалпы массасында көрінеді, бірақ оның химиялық қасиеттерінде емес.           Берілген элемент атомының ядросындағы протондар мен нейтрондар санының қосындысы оның массалық саны деп аталады, ол элементтің атомдық салмағының (атомдық массасына) мәніне жақын келеді.            Сонымен, атомда элементар бөлшектердің үш түрі ғана болады, олардың заряды мен массасы кестеде келтірілген            </vt:lpstr>
      <vt:lpstr>Элементарные частицы ядра         В каждом атоме число электронов в точности равно числу протонов в ядре; каждый электрон несет отрицательный заряд, равный по абсолютной величине заряду протона, так что в целом атом нейтрален.              Присутствие в ядре того или иного числа нейтронов отражается на общей массе атома, но не на его химических свойствах.                Сумма числа протонов и нейтронов в ядре атома данного элемента называется его массовым числом, оно близко к значению атомного веса  (атомной массы) элемента.             Таким образом, атом содержит всего три вида элементарных частиц, их заряд и масса приведены в таблице</vt:lpstr>
      <vt:lpstr>Презентация PowerPoint</vt:lpstr>
      <vt:lpstr>Презентация PowerPoint</vt:lpstr>
      <vt:lpstr>Элементарные частицы ядра (продолжение)</vt:lpstr>
      <vt:lpstr>Презентация PowerPoint</vt:lpstr>
      <vt:lpstr>Элементарные частицы ядра (продолжение)</vt:lpstr>
      <vt:lpstr>Презентация PowerPoint</vt:lpstr>
      <vt:lpstr>Презентация PowerPoint</vt:lpstr>
      <vt:lpstr>РАДИОАКТИВТІ ыдырау (УРАН-238)</vt:lpstr>
      <vt:lpstr>РАДИОАКТИВНЫЙ РАСПАД  УРАНА-238</vt:lpstr>
      <vt:lpstr> Основной закон радиоактивного полураспада </vt:lpstr>
      <vt:lpstr> Радиоактивті жартылай ыдырау кезеңінің негізгі заңы </vt:lpstr>
      <vt:lpstr>Презентация PowerPoint</vt:lpstr>
      <vt:lpstr>Презентация PowerPoint</vt:lpstr>
      <vt:lpstr>Презентация PowerPoint</vt:lpstr>
      <vt:lpstr>Иондаушы сәулелердің физикалық табиғаты</vt:lpstr>
      <vt:lpstr>Презентация PowerPoint</vt:lpstr>
      <vt:lpstr>Презентация PowerPoint</vt:lpstr>
      <vt:lpstr>Презентация PowerPoint</vt:lpstr>
      <vt:lpstr>Корпускулярлық иондаушы сәулелер</vt:lpstr>
      <vt:lpstr>Презентация PowerPoint</vt:lpstr>
      <vt:lpstr>Презентация PowerPoint</vt:lpstr>
      <vt:lpstr>Иондаушы сәулеленудің негізгі түрлері  2. Корпускулалық сәулелену  Корпускулалық сәулелену зарядталған және массасы нөлден айырмасы бар бейтарап бөлшектерден тұрады</vt:lpstr>
      <vt:lpstr>Основные виды ионизирующих излучений 2. Корпускулярные излучения Корпускулярное излучение состоит как из заряженных, так и из нейтральных частиц с массой отличной от нуля</vt:lpstr>
      <vt:lpstr>Альфа-сәулеленудің затпен өзара әрекеттесуі. Альфа-бөлшектер организмге енген кезде ғана қауіпті, өйткені олар кез-келген заттың бейтарап атомының қабығынан электрондарды қағып алып, оны барлық зардаптарымен оң зарядталған ионға айналдырады.  Альфа-сәулелену заттармен әрекеттескенде келесі жағдайлар болуы мүмкін:</vt:lpstr>
      <vt:lpstr>Взаимодействие альфа-излучения с веществом. Альфа-частицы опасны они лишь при попадании внутрь организма, так как способны выбивать электроны из оболочки нейтрального атома любого вещества и превращать его в положительно заряженный ион со всеми вытекающими последствиями.  При взаимодействия альфа-излучения с веществом возможны следующие ситуации: </vt:lpstr>
      <vt:lpstr>Бета-сәулеленудің затпен өзара әрекеттесуі. Бета-сәулелену дегеніміз - теріс зарядталған электрондары мен оң зарядталған позитрондары бар бөлшектер ағыны. Радионуклидтердің көпшілігіне электронды немесе теріс (β-) ыдырау тән. Жеке жасанды радионуклидтерге тән позитронның (β+) ыдырауы әлдеқайда сирек кездеседі. </vt:lpstr>
      <vt:lpstr>Взаимодействие бета-излучения с веществом.  Бета-излучение – поток частиц, имеющих  отрицательно заряженные электроны и положительно заряженные позитроны. Для большинства радионуклидов характерен электронный или отрицательный (β-) распад. Значительно реже встречается позитронный (β+) распад, свойственный отдельным искусственным радионуклидам.</vt:lpstr>
      <vt:lpstr>Рентген сәулелері</vt:lpstr>
      <vt:lpstr>Презентация PowerPoint</vt:lpstr>
      <vt:lpstr>Презентация PowerPoint</vt:lpstr>
      <vt:lpstr>Презентация PowerPoint</vt:lpstr>
      <vt:lpstr>γ-сәулелер</vt:lpstr>
      <vt:lpstr>Презентация PowerPoint</vt:lpstr>
      <vt:lpstr>Презентация PowerPoint</vt:lpstr>
      <vt:lpstr>Электромагниттік сәулелер энергиясының алмасуының 3 негізгі механизмі бар: </vt:lpstr>
      <vt:lpstr>Электромагниттік сәулелер энергиясының алмасуының 3 негізгі механизмі бар: </vt:lpstr>
      <vt:lpstr>Электромагниттік сәулелер энергиясының алмасуының 3 негізгі механизмі бар: </vt:lpstr>
      <vt:lpstr>Электромагниттік сәулелену  Гамма-сәулеленудің заттармен әрекеттесуінің негізгі механизмдері:</vt:lpstr>
      <vt:lpstr>Электромагнитные излучения Основными механизмами взаимодействия гамма-излучения с веществом   являются:</vt:lpstr>
      <vt:lpstr>Презентация PowerPoint</vt:lpstr>
      <vt:lpstr>Гамма-сәулеленудің заттармен әрекеттесу схемасы</vt:lpstr>
      <vt:lpstr>Схема взаимодействия гамма излучения с веществом</vt:lpstr>
      <vt:lpstr>Биологиялық ұлпалардағы фотондардың жұтылуы</vt:lpstr>
      <vt:lpstr>Презентация PowerPoint</vt:lpstr>
      <vt:lpstr>Иондаушы сәулеленудің негізгі түрлері : Электромагниттік (фотондық) сәулелену.</vt:lpstr>
      <vt:lpstr>Основные виды ионизирующих излучений  1. Электромагнитные (фотонные) излучения. </vt:lpstr>
      <vt:lpstr>Презентация PowerPoint</vt:lpstr>
      <vt:lpstr>Нейтрондардың затпен өзара әрекеттесуі</vt:lpstr>
      <vt:lpstr>Взаимодействие нейтронов с веществом</vt:lpstr>
      <vt:lpstr>Презентация PowerPoint</vt:lpstr>
      <vt:lpstr>Презентация PowerPoint</vt:lpstr>
      <vt:lpstr>Презентация PowerPoint</vt:lpstr>
      <vt:lpstr>γ-сәулелердің әртүрлі заттарда жұтылуының коэффициенті</vt:lpstr>
      <vt:lpstr>Презентация PowerPoint</vt:lpstr>
      <vt:lpstr>Сәулелену дозасы және оның қуаты</vt:lpstr>
      <vt:lpstr>Доза излучения и его мощность</vt:lpstr>
      <vt:lpstr>Сәулелену дозасы және оның қуаты (жалғасы)</vt:lpstr>
      <vt:lpstr>Доза излучения и его мощность (продолжение)</vt:lpstr>
      <vt:lpstr>ДОЗЫ ИЗЛУЧЕНИЯ</vt:lpstr>
      <vt:lpstr>Презентация PowerPoint</vt:lpstr>
      <vt:lpstr>Презентация PowerPoint</vt:lpstr>
      <vt:lpstr>Презентация PowerPoint</vt:lpstr>
      <vt:lpstr>Презентация PowerPoint</vt:lpstr>
      <vt:lpstr>РАДИОЧУВСТВИТЕЛЬНОСТЬ</vt:lpstr>
      <vt:lpstr>ЛЕТАЛЬНЫЕ ДОЗЫ ОБЛУЧЕНИЯ</vt:lpstr>
      <vt:lpstr>ТРИ ВИДА ИЗЛУЧЕНИЙ И ИХ ПРОНИКАЮЩАЯ СПОСОБНОСТЬ</vt:lpstr>
      <vt:lpstr>МЕЖДУНАРОДНАЯ СИСТЕМА ЕДИНИЦ (СИ) </vt:lpstr>
      <vt:lpstr>Коэффициенты радиоактивного риска для разных тканей (органов) человека </vt:lpstr>
      <vt:lpstr>  НОРМЫ РАДИАЦИОННОЙ БЕЗОПАСНОСТИ НРБ-99 (Государственные санитарно-эпидемиологические правила и нормативы) </vt:lpstr>
      <vt:lpstr>Источники формирования суммарной дозы облучения человека</vt:lpstr>
      <vt:lpstr>Презентация PowerPoint</vt:lpstr>
      <vt:lpstr>Презентация PowerPoint</vt:lpstr>
      <vt:lpstr>Презентация PowerPoint</vt:lpstr>
      <vt:lpstr>Ақпарат көздері</vt:lpstr>
      <vt:lpstr>Назар аударғандарыңызға РАҚМЕТ!!!</vt:lpstr>
      <vt:lpstr>Произвольный показ 1</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Bakytzhan Kairat</dc:creator>
  <cp:lastModifiedBy>Desktop</cp:lastModifiedBy>
  <cp:revision>179</cp:revision>
  <cp:lastPrinted>2018-11-09T13:33:33Z</cp:lastPrinted>
  <dcterms:created xsi:type="dcterms:W3CDTF">2015-11-07T05:37:54Z</dcterms:created>
  <dcterms:modified xsi:type="dcterms:W3CDTF">2021-09-08T18:21:56Z</dcterms:modified>
</cp:coreProperties>
</file>